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  <p:sldMasterId id="2147484099" r:id="rId2"/>
  </p:sldMasterIdLst>
  <p:notesMasterIdLst>
    <p:notesMasterId r:id="rId11"/>
  </p:notesMasterIdLst>
  <p:handoutMasterIdLst>
    <p:handoutMasterId r:id="rId12"/>
  </p:handoutMasterIdLst>
  <p:sldIdLst>
    <p:sldId id="1108" r:id="rId3"/>
    <p:sldId id="1111" r:id="rId4"/>
    <p:sldId id="1104" r:id="rId5"/>
    <p:sldId id="1110" r:id="rId6"/>
    <p:sldId id="1098" r:id="rId7"/>
    <p:sldId id="1105" r:id="rId8"/>
    <p:sldId id="1097" r:id="rId9"/>
    <p:sldId id="1101" r:id="rId10"/>
  </p:sldIdLst>
  <p:sldSz cx="9144000" cy="6858000" type="screen4x3"/>
  <p:notesSz cx="6797675" cy="9926638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CC"/>
    <a:srgbClr val="CCFFCC"/>
    <a:srgbClr val="CC00CC"/>
    <a:srgbClr val="FF9933"/>
    <a:srgbClr val="FFCCFF"/>
    <a:srgbClr val="BDDEFF"/>
    <a:srgbClr val="CC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ลักษณะชุดรูปแบบ 1 - เน้น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23" autoAdjust="0"/>
    <p:restoredTop sz="99886" autoAdjust="0"/>
  </p:normalViewPr>
  <p:slideViewPr>
    <p:cSldViewPr snapToGrid="0">
      <p:cViewPr varScale="1">
        <p:scale>
          <a:sx n="78" d="100"/>
          <a:sy n="78" d="100"/>
        </p:scale>
        <p:origin x="-8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3883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618" y="2"/>
            <a:ext cx="2944970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53"/>
            <a:ext cx="2943883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618" y="9429953"/>
            <a:ext cx="2944970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fld id="{538A3F55-855F-47E2-99C1-CF9206989CD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231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7263" y="768350"/>
            <a:ext cx="4927600" cy="3697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2738" y="4697238"/>
            <a:ext cx="4972424" cy="446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  <a:endParaRPr lang="en-US" noProof="0" smtClean="0"/>
          </a:p>
          <a:p>
            <a:pPr lvl="1"/>
            <a:r>
              <a:rPr lang="th-TH" noProof="0" smtClean="0"/>
              <a:t>ระดับที่สอง</a:t>
            </a:r>
            <a:endParaRPr lang="en-US" noProof="0" smtClean="0"/>
          </a:p>
          <a:p>
            <a:pPr lvl="2"/>
            <a:r>
              <a:rPr lang="th-TH" noProof="0" smtClean="0"/>
              <a:t>ระดับที่สาม</a:t>
            </a:r>
            <a:endParaRPr lang="en-US" noProof="0" smtClean="0"/>
          </a:p>
          <a:p>
            <a:pPr lvl="3"/>
            <a:r>
              <a:rPr lang="th-TH" noProof="0" smtClean="0"/>
              <a:t>ระดับที่สี่</a:t>
            </a:r>
            <a:endParaRPr lang="en-US" noProof="0" smtClean="0"/>
          </a:p>
          <a:p>
            <a:pPr lvl="4"/>
            <a:r>
              <a:rPr lang="th-TH" noProof="0" smtClean="0"/>
              <a:t>ระดับที่ห้า</a:t>
            </a:r>
            <a:endParaRPr lang="en-US" noProof="0" smtClean="0"/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231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fld id="{B14A8D69-AB36-41D2-8E84-C1F97B12288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ามเหลี่ยมมุมฉาก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กลุ่ม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รูปแบบอิสระ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7" name="รูปแบบอิสระ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8" name="รูปแบบอิสระ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ตัวเชื่อมต่อตรง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ชื่อเรื่อง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7" name="ชื่อเรื่องรอง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11" name="ตัวยึดวันที่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40558A5-6C5A-4758-BACB-18D5581543F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1A56B-FC09-4D1D-B23D-82E6FC1ED0E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CF39-95B4-403D-8E61-433AB80150AE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54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tx1">
                    <a:tint val="75000"/>
                  </a:schemeClr>
                </a:solidFill>
                <a:latin typeface="TH SarabunPSK" pitchFamily="34" charset="-34"/>
                <a:cs typeface="TH SarabunPSK" pitchFamily="34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602650" y="6135465"/>
            <a:ext cx="6399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Ministry</a:t>
            </a:r>
            <a:r>
              <a:rPr lang="en-US" sz="2800" baseline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 of Natural Resources &amp; Environment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  <p:pic>
        <p:nvPicPr>
          <p:cNvPr id="10" name="Picture 6" descr="Logomonre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51800" y="5588000"/>
            <a:ext cx="10287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0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400" b="1">
                <a:latin typeface="TH SarabunPSK" pitchFamily="34" charset="-34"/>
                <a:cs typeface="TH SarabunPSK" pitchFamily="34" charset="-34"/>
              </a:defRPr>
            </a:lvl1pPr>
            <a:lvl2pPr>
              <a:defRPr sz="4000" b="1">
                <a:latin typeface="TH SarabunPSK" pitchFamily="34" charset="-34"/>
                <a:cs typeface="TH SarabunPSK" pitchFamily="34" charset="-34"/>
              </a:defRPr>
            </a:lvl2pPr>
            <a:lvl3pPr>
              <a:defRPr sz="3600" b="1">
                <a:latin typeface="TH SarabunPSK" pitchFamily="34" charset="-34"/>
                <a:cs typeface="TH SarabunPSK" pitchFamily="34" charset="-34"/>
              </a:defRPr>
            </a:lvl3pPr>
            <a:lvl4pPr>
              <a:defRPr sz="3200" b="1">
                <a:latin typeface="TH SarabunPSK" pitchFamily="34" charset="-34"/>
                <a:cs typeface="TH SarabunPSK" pitchFamily="34" charset="-34"/>
              </a:defRPr>
            </a:lvl4pPr>
            <a:lvl5pPr>
              <a:defRPr sz="3200" b="1">
                <a:latin typeface="TH SarabunPSK" pitchFamily="34" charset="-34"/>
                <a:cs typeface="TH SarabunPSK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ชื่อเรื่อง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3A3E-0518-4780-B3B9-1951A7C394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เครื่องหมายบั้ง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เครื่องหมายบั้ง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8C676B-7F0F-42FD-B024-9A14D8A2C20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8" name="ชื่อเรื่อง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D4967-76BB-482A-88F7-B92A8EB01AD9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E7ED-BC76-4C3D-AA73-24D69AE03A8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1D64F-12EA-4E2A-A13B-98071D04E6D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DF13-943F-440A-B32A-6880F17F752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FA795-FB85-4277-BA44-4DDD4941FF7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รูปแบบอิสระ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รูปแบบอิสระ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สามเหลี่ยมมุมฉาก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ตัวเชื่อมต่อตรง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เครื่องหมายบั้ง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เครื่องหมายบั้ง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th-TH" noProof="0" smtClean="0"/>
              <a:t>คลิกไอคอนเพื่อเพิ่มรูปภาพ</a:t>
            </a:r>
            <a:endParaRPr lang="en-US" noProof="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1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6CCF28C-5B24-4643-A539-1B8C9FDFF642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รูปแบบอิสระ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รูปแบบอิสระ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สามเหลี่ยมมุมฉาก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ตัวเชื่อมต่อตรง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ตัวยึดชื่อเรื่อง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033" name="ตัวยึดข้อความ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10" name="ตัวยึดวันที่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22" name="ตัวยึดท้ายกระดา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09CDA7-E7CC-4613-9457-B4CEAF38642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76" r:id="rId2"/>
    <p:sldLayoutId id="2147484085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6" r:id="rId9"/>
    <p:sldLayoutId id="2147484082" r:id="rId10"/>
    <p:sldLayoutId id="21474840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B138EE0-EB55-43B5-BA4F-2B0ADDCD4655}" type="datetimeFigureOut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25/01/55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BD6688C-6EEB-4D13-88A0-F5D0AA766D8D}" type="slidenum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091" y="1803401"/>
            <a:ext cx="8875059" cy="2222500"/>
          </a:xfrm>
        </p:spPr>
        <p:txBody>
          <a:bodyPr>
            <a:noAutofit/>
          </a:bodyPr>
          <a:lstStyle/>
          <a:p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แผนงาน/โครงการ 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ที่ดำเนินการในพื้นที่จังหวัด/กลุ่มจังหวัด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ประจำปีงบประมาณ ๒๕๕๖</a:t>
            </a:r>
            <a:endParaRPr lang="th-TH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1914708" y="295694"/>
            <a:ext cx="5061001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60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/>
              </a:rPr>
              <a:t>ภาคตะวันเฉียงเหนือ</a:t>
            </a:r>
            <a:endParaRPr lang="th-TH" sz="60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072" y="1072896"/>
            <a:ext cx="8778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โครงการที่ขอรับการสนับสนุนจากกระทรวงทรัพยากรธรรมชาติและสิ่งแวดล้อม</a:t>
            </a:r>
            <a:br>
              <a:rPr lang="th-TH" sz="3200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จำนวนโครงการ 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198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โครงการ งบประมาณ </a:t>
            </a:r>
            <a:r>
              <a:rPr lang="en-US" sz="3200" dirty="0" smtClean="0">
                <a:latin typeface="TH SarabunPSK" pitchFamily="34" charset="-34"/>
                <a:cs typeface="TH SarabunPSK" pitchFamily="34" charset="-34"/>
              </a:rPr>
              <a:t>1811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dirty="0" smtClean="0">
                <a:latin typeface="TH SarabunPSK" pitchFamily="34" charset="-34"/>
                <a:cs typeface="TH SarabunPSK" pitchFamily="34" charset="-34"/>
              </a:rPr>
              <a:t>ล้านบาท</a:t>
            </a:r>
          </a:p>
          <a:p>
            <a:pPr algn="ctr"/>
            <a:r>
              <a:rPr lang="th-TH" sz="360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ประกอบด้วย</a:t>
            </a:r>
            <a:r>
              <a:rPr lang="th-TH" sz="320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dirty="0" smtClean="0">
                <a:latin typeface="TH SarabunPSK" pitchFamily="34" charset="-34"/>
                <a:cs typeface="TH SarabunPSK" pitchFamily="34" charset="-34"/>
              </a:rPr>
            </a:br>
            <a:endParaRPr lang="th-TH" dirty="0"/>
          </a:p>
        </p:txBody>
      </p:sp>
      <p:sp>
        <p:nvSpPr>
          <p:cNvPr id="8" name="TextBox 7"/>
          <p:cNvSpPr txBox="1"/>
          <p:nvPr/>
        </p:nvSpPr>
        <p:spPr>
          <a:xfrm>
            <a:off x="182880" y="2852928"/>
            <a:ext cx="8961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latin typeface="TH SarabunPSK" pitchFamily="34" charset="-34"/>
                <a:cs typeface="TH SarabunPSK" pitchFamily="34" charset="-34"/>
              </a:rPr>
              <a:t>1. 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ด้านน้ำ จำนวน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185 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โครงการ 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งบประมาณ </a:t>
            </a:r>
            <a:r>
              <a:rPr lang="en-US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1730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ล้านบาท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2. ด้าน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ทรัพยากรธรรมชาติ </a:t>
            </a:r>
            <a:r>
              <a:rPr lang="en-US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13 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โครงการ 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งบประมาณ </a:t>
            </a:r>
            <a:r>
              <a:rPr lang="en-US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81 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ล้าน</a:t>
            </a:r>
            <a:r>
              <a:rPr lang="th-TH" sz="3600" dirty="0" smtClean="0">
                <a:solidFill>
                  <a:srgbClr val="00B050"/>
                </a:solidFill>
                <a:latin typeface="TH SarabunPSK" pitchFamily="34" charset="-34"/>
                <a:cs typeface="TH SarabunPSK" pitchFamily="34" charset="-34"/>
              </a:rPr>
              <a:t>บาท</a:t>
            </a:r>
            <a:r>
              <a:rPr lang="th-TH" sz="3600" dirty="0" smtClean="0"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dirty="0" smtClean="0">
                <a:latin typeface="TH SarabunPSK" pitchFamily="34" charset="-34"/>
                <a:cs typeface="TH SarabunPSK" pitchFamily="34" charset="-34"/>
              </a:rPr>
            </a:br>
            <a:endParaRPr lang="th-TH" sz="36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700" y="1387740"/>
            <a:ext cx="8915400" cy="5292777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แผนการจัดการที่สอดคล้องเชื่อมโยงกับแผนจังหวัด/กลุ่มจังหวัด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แผนการบริหารจัดการทรัพยากรธรรมชาติและสิ่งแวดล้อมในระดับจังหวัด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(๖ ยุทธศาสตร์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ประกอบด้วย การเข้าถึงและใช้ประโยชน์ สร้างคุณภาพสิ่งแวดล้อม อนุรักษ์ฟื้นฟูทรัพยากรธรรมชาติ การผลิตที่เป็นมิตรกับสิ่งแวดล้อม การสร้างสังคมที่มีสำนึกรับผิดชอบ การสร้างภูมิคุ้มกันต่อการเปลี่ยนแปลงสภาพภูมิอากาศ)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แผนการบริหารจัดการและพัฒนาลุ่มน้ำแบบบูรณาการ ๒๕ ลุ่มน้ำ</a:t>
            </a:r>
            <a:r>
              <a:rPr lang="th-TH" sz="2800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(๗ ยุทธศาสตร์ ประกอบด้วย การฟื้นฟูป่าต้นน้ำฯ การใช้ประโยชน์ที่ดิน จัดหาและพัฒนาแหล่งน้ำ จัดการคุณภาพน้ำฯ จัดการสิ่งแวดล้อม ประมงและชายฝั่ง และการบริหารจัดการ)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องค์กรที่เป็นกลไกในการจัดทำและขับเคลื่อนแผน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คณะกรรมการจัดทำและติดตามประเมินผล 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คณะกรรมการลุ่มน้ำ/คณะอนุกรรมการลุ่มน้ำสาขา/คณะทำงานระดับจังหวัด</a:t>
            </a:r>
            <a:endParaRPr lang="en-US" b="1" dirty="0"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2200" y="216224"/>
            <a:ext cx="8039100" cy="1020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การบริหารจัดการทรัพยากรธรรมชาติและสิ่งแวดล้อม</a:t>
            </a:r>
            <a:b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ในระดับพื้นที่</a:t>
            </a:r>
            <a:endParaRPr lang="en-US" sz="40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4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700" y="114301"/>
            <a:ext cx="8284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118933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กลไกความสัมพันธ์ระหว่าง </a:t>
            </a:r>
            <a:r>
              <a:rPr lang="th-TH" sz="36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ทส.</a:t>
            </a: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 กับ</a:t>
            </a:r>
            <a:b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</a:b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การพัฒนาทรัพยากรธรรมชาติและสิ่งแวดล้อมระดับจังหวัด</a:t>
            </a:r>
            <a:endParaRPr lang="en-US" sz="36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87700" y="1126570"/>
            <a:ext cx="23622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คณะรัฐมนตรี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35100" y="6193870"/>
            <a:ext cx="62611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กลุ่มจังหวัดและจังหวัด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90600" y="5241370"/>
            <a:ext cx="3378200" cy="5715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70400" y="5228670"/>
            <a:ext cx="4394200" cy="5715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แผนงานด้านทรัพยากรธรรมชาติและสวล.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1" name="Elbow Connector 10"/>
          <p:cNvCxnSpPr>
            <a:stCxn id="7" idx="0"/>
            <a:endCxn id="8" idx="2"/>
          </p:cNvCxnSpPr>
          <p:nvPr/>
        </p:nvCxnSpPr>
        <p:spPr>
          <a:xfrm rot="16200000" flipV="1">
            <a:off x="3432175" y="5060395"/>
            <a:ext cx="381000" cy="18859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9" idx="2"/>
          </p:cNvCxnSpPr>
          <p:nvPr/>
        </p:nvCxnSpPr>
        <p:spPr>
          <a:xfrm rot="5400000" flipH="1" flipV="1">
            <a:off x="5419725" y="4946095"/>
            <a:ext cx="393700" cy="21018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52400" y="3907870"/>
            <a:ext cx="24384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คณะกรรมการลุ่มน้ำ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162300" y="39078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สำนักงาน กพร.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94500" y="3387170"/>
            <a:ext cx="2120900" cy="1498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คณะกรรมการจัดทำและติดตามประเมินผลแผนปฏิบัติการเพื่อการจัดการคุณภาพสิ่งแวดล้อม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8" name="Elbow Connector 17"/>
          <p:cNvCxnSpPr>
            <a:stCxn id="8" idx="0"/>
            <a:endCxn id="15" idx="2"/>
          </p:cNvCxnSpPr>
          <p:nvPr/>
        </p:nvCxnSpPr>
        <p:spPr>
          <a:xfrm rot="16200000" flipV="1">
            <a:off x="1644650" y="4206320"/>
            <a:ext cx="762000" cy="13081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8" idx="0"/>
            <a:endCxn id="16" idx="1"/>
          </p:cNvCxnSpPr>
          <p:nvPr/>
        </p:nvCxnSpPr>
        <p:spPr>
          <a:xfrm rot="5400000" flipH="1" flipV="1">
            <a:off x="2397125" y="4476195"/>
            <a:ext cx="1047750" cy="4826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0"/>
            <a:endCxn id="17" idx="2"/>
          </p:cNvCxnSpPr>
          <p:nvPr/>
        </p:nvCxnSpPr>
        <p:spPr>
          <a:xfrm rot="5400000" flipH="1" flipV="1">
            <a:off x="7089775" y="4463495"/>
            <a:ext cx="342900" cy="118745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9" idx="0"/>
            <a:endCxn id="16" idx="3"/>
          </p:cNvCxnSpPr>
          <p:nvPr/>
        </p:nvCxnSpPr>
        <p:spPr>
          <a:xfrm rot="16200000" flipV="1">
            <a:off x="5616575" y="4177745"/>
            <a:ext cx="1035050" cy="1066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39700" y="2040970"/>
            <a:ext cx="2438400" cy="584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กนช.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149600" y="20409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743700" y="2015570"/>
            <a:ext cx="22098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กก.วล.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41" name="Straight Arrow Connector 40"/>
          <p:cNvCxnSpPr>
            <a:stCxn id="15" idx="0"/>
            <a:endCxn id="35" idx="2"/>
          </p:cNvCxnSpPr>
          <p:nvPr/>
        </p:nvCxnSpPr>
        <p:spPr>
          <a:xfrm flipH="1" flipV="1">
            <a:off x="1358900" y="2625170"/>
            <a:ext cx="12700" cy="12827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6" idx="0"/>
            <a:endCxn id="36" idx="2"/>
          </p:cNvCxnSpPr>
          <p:nvPr/>
        </p:nvCxnSpPr>
        <p:spPr>
          <a:xfrm flipH="1" flipV="1">
            <a:off x="4368800" y="2612470"/>
            <a:ext cx="12700" cy="12954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0"/>
            <a:endCxn id="37" idx="2"/>
          </p:cNvCxnSpPr>
          <p:nvPr/>
        </p:nvCxnSpPr>
        <p:spPr>
          <a:xfrm flipH="1" flipV="1">
            <a:off x="7848600" y="2587070"/>
            <a:ext cx="6350" cy="8001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81888" y="2694735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ทน.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58" name="Elbow Connector 57"/>
          <p:cNvCxnSpPr>
            <a:stCxn id="57" idx="3"/>
            <a:endCxn id="35" idx="2"/>
          </p:cNvCxnSpPr>
          <p:nvPr/>
        </p:nvCxnSpPr>
        <p:spPr>
          <a:xfrm flipV="1">
            <a:off x="983588" y="2625170"/>
            <a:ext cx="375312" cy="361665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2156346" y="2722030"/>
            <a:ext cx="1869554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คณะอนุฯ </a:t>
            </a:r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2" name="Elbow Connector 57"/>
          <p:cNvCxnSpPr>
            <a:stCxn id="66" idx="3"/>
            <a:endCxn id="37" idx="2"/>
          </p:cNvCxnSpPr>
          <p:nvPr/>
        </p:nvCxnSpPr>
        <p:spPr>
          <a:xfrm flipV="1">
            <a:off x="7467600" y="2587070"/>
            <a:ext cx="381000" cy="4064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Elbow Connector 57"/>
          <p:cNvCxnSpPr>
            <a:stCxn id="61" idx="3"/>
            <a:endCxn id="36" idx="2"/>
          </p:cNvCxnSpPr>
          <p:nvPr/>
        </p:nvCxnSpPr>
        <p:spPr>
          <a:xfrm flipV="1">
            <a:off x="4025900" y="2612470"/>
            <a:ext cx="342900" cy="40166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6565900" y="2701370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สผ.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9" name="Elbow Connector 68"/>
          <p:cNvCxnSpPr>
            <a:stCxn id="35" idx="0"/>
            <a:endCxn id="4" idx="1"/>
          </p:cNvCxnSpPr>
          <p:nvPr/>
        </p:nvCxnSpPr>
        <p:spPr>
          <a:xfrm rot="5400000" flipH="1" flipV="1">
            <a:off x="1958975" y="812245"/>
            <a:ext cx="628650" cy="1828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37" idx="0"/>
            <a:endCxn id="4" idx="3"/>
          </p:cNvCxnSpPr>
          <p:nvPr/>
        </p:nvCxnSpPr>
        <p:spPr>
          <a:xfrm rot="16200000" flipV="1">
            <a:off x="6397625" y="564595"/>
            <a:ext cx="603250" cy="22987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36" idx="0"/>
            <a:endCxn id="4" idx="2"/>
          </p:cNvCxnSpPr>
          <p:nvPr/>
        </p:nvCxnSpPr>
        <p:spPr>
          <a:xfrm flipV="1">
            <a:off x="4368800" y="1698070"/>
            <a:ext cx="0" cy="3429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3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064" y="75306"/>
            <a:ext cx="710004" cy="71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301675"/>
            <a:ext cx="2807746" cy="5418447"/>
            <a:chOff x="158" y="-45"/>
            <a:chExt cx="2359" cy="4201"/>
          </a:xfrm>
        </p:grpSpPr>
        <p:pic>
          <p:nvPicPr>
            <p:cNvPr id="18442" name="Picture 4" descr="งบ52เพิ่มเติมปรับลด(25-6-51)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-45"/>
              <a:ext cx="2359" cy="4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Rectangle 6"/>
            <p:cNvSpPr>
              <a:spLocks noChangeArrowheads="1"/>
            </p:cNvSpPr>
            <p:nvPr/>
          </p:nvSpPr>
          <p:spPr bwMode="auto">
            <a:xfrm>
              <a:off x="2064" y="119"/>
              <a:ext cx="453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 b="1">
                <a:latin typeface="Arial" pitchFamily="34" charset="0"/>
              </a:endParaRPr>
            </a:p>
          </p:txBody>
        </p:sp>
      </p:grpSp>
      <p:sp>
        <p:nvSpPr>
          <p:cNvPr id="15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1843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476" y="1319538"/>
            <a:ext cx="2403593" cy="161766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8438" name="Picture 18" descr="อ่างเก็๋บน้ำป่ากุ่ม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6978" y="1330808"/>
            <a:ext cx="206203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DSC015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8520" y="1317849"/>
            <a:ext cx="227067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ตัวยึดเนื้อหา 5"/>
          <p:cNvGraphicFramePr>
            <a:graphicFrameLocks/>
          </p:cNvGraphicFramePr>
          <p:nvPr/>
        </p:nvGraphicFramePr>
        <p:xfrm>
          <a:off x="2739811" y="2878610"/>
          <a:ext cx="6481970" cy="384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16"/>
                <a:gridCol w="1208844"/>
                <a:gridCol w="1172579"/>
                <a:gridCol w="1220933"/>
                <a:gridCol w="1223498"/>
              </a:tblGrid>
              <a:tr h="644799"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ระยะเวลา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จำนวนแหล่งน้ำประเภทหนอง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บึง (แห่ง)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ใหญ่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&gt;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กลาง</a:t>
                      </a:r>
                      <a:endParaRPr lang="th-TH" sz="2000" b="0" baseline="0" dirty="0" smtClean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๑๐-๔๙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เล็ก 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&lt;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เร่งด่วน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๕๕-๕๘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๒,๓๒๕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ระยะกลาง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๕๙-๖๒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๑,๑๑๓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๒,๘๘๗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๘,๐๐๐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ระยะยาว   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๖๓-๗๐ 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๔,๓๙๗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๖,๖๙๙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364452"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๖,๑๘๕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๑๑,๙๑๑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๑๗,๙๒๐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๓๖,๐๑๖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6" descr="Logomonr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45809" y="656353"/>
            <a:ext cx="7301947" cy="799605"/>
          </a:xfrm>
          <a:noFill/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๑. การอนุรักษ์และฟื้นฟูแหล่งน้ำ/พื้นที่ชุ่มน้ำ</a:t>
            </a:r>
            <a:endParaRPr lang="en-US" sz="2800" dirty="0" smtClean="0">
              <a:solidFill>
                <a:schemeClr val="tx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903642" y="815285"/>
            <a:ext cx="7691083" cy="604907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th-TH" sz="280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๒. การพัฒนาแหล่งน้ำบาดาล</a:t>
            </a:r>
            <a:endParaRPr lang="th-TH" sz="36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53788" y="1387264"/>
          <a:ext cx="9025666" cy="5183932"/>
        </p:xfrm>
        <a:graphic>
          <a:graphicData uri="http://schemas.openxmlformats.org/drawingml/2006/table">
            <a:tbl>
              <a:tblPr/>
              <a:tblGrid>
                <a:gridCol w="3622488"/>
                <a:gridCol w="1355464"/>
                <a:gridCol w="4047714"/>
              </a:tblGrid>
              <a:tr h="55295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แผนงาน/โครงการ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เป้าหมาย</a:t>
                      </a:r>
                      <a:b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</a:b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๕๖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กิจกรรม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3821">
                <a:tc gridSpan="3">
                  <a:txBody>
                    <a:bodyPr/>
                    <a:lstStyle/>
                    <a:p>
                      <a:pPr marL="0" indent="53975" algn="l" fontAlgn="b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พัฒนาน้ำบาดาลเพื่อการอุปโภคบริโภค(น้ำกินน้ำใช้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)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4038">
                <a:tc>
                  <a:txBody>
                    <a:bodyPr/>
                    <a:lstStyle/>
                    <a:p>
                      <a:pPr marL="225425" indent="6350" algn="l" fontAlgn="t">
                        <a:buNone/>
                        <a:tabLst>
                          <a:tab pos="53975" algn="l"/>
                        </a:tabLst>
                      </a:pP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๑.๑ พัฒนา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 เพื่อ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สนับสนุนน้ำ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ดื่ม    สะอาดให้กับโรงเรียนฯ 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๓๘๘ แ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5563" indent="-55563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สำรวจ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และพัฒนาแหล่งน้ำ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บาดาลพร้อมก่อสร้าง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ระบบ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ประปาและระบบ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ปรับปรุงคุณภาพ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6518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๑.๒ จัดหา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น้ำสะอาดให้กับหมู่บ้านหาน้ำ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ยาก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๑,๓๓๓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55563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สำรวจและเจาะบ่อน้ำบาดาลพร้อมติดตั้งเครื่องสูบน้ำ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3571">
                <a:tc>
                  <a:txBody>
                    <a:bodyPr/>
                    <a:lstStyle/>
                    <a:p>
                      <a:pPr marL="225425" indent="-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๑.๓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เพิ่ม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ศักยภาพระบบน้ำต้นทุน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เพื่อการอุปโภค บริโภค ระดับ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ตำบล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๑๘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,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๖๙๒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๑) ปรับปรุง ซ่อมแซม ขยายระบบประปาหมู่บ้าน </a:t>
                      </a:r>
                    </a:p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๑๘,๖๙๒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๒) เจาะบ่อเพื่อเพิ่มน้ำต้นทุนระบบประปาหมู่บ้าน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๖,๘๓๒ 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๓)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อบรม การใช้งานและบำรุงรักษาบ่อและระบบประปา   ๔๗,๒๗๓ หมู่บ้าน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294">
                <a:tc gridSpan="3">
                  <a:txBody>
                    <a:bodyPr/>
                    <a:lstStyle/>
                    <a:p>
                      <a:pPr marL="0" indent="53975" algn="l" fontAlgn="t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บาดาลเพื่อใช้ร่วมกับ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น้ำผิว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ดิน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2132">
                <a:tc>
                  <a:txBody>
                    <a:bodyPr/>
                    <a:lstStyle/>
                    <a:p>
                      <a:pPr marL="0" indent="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๒.๑ โครงการ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พัฒนาแหล่งน้ำบาดาลเพื่อการเกษตร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๑๒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พื้นที่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indent="0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พัฒนาแหล่งน้ำบาดาลร่วมกับน้ำผิวดินเพื่อเป็นแหล่งน้ำสำหรับภาคการเกษตร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MG_4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093" y="1761211"/>
            <a:ext cx="3051710" cy="1567344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pic>
        <p:nvPicPr>
          <p:cNvPr id="13" name="Picture 13" descr="แผนหลักสถานี_ปี25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3787"/>
            <a:ext cx="3437421" cy="550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IMG_42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3548" y="1757570"/>
            <a:ext cx="2600696" cy="155911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467595" y="3411683"/>
            <a:ext cx="5676405" cy="1022826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วัตถุประสงค์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เพื่อแก้ไขปัญหาการสูญเสียชีวิตและทรัพย์สินจาก</a:t>
            </a:r>
            <a:r>
              <a:rPr kumimoji="0" lang="th-TH" sz="22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น้ำท่วมฉับพลัน น้ำป่าไหลหลากและดินโคลนถล่ม</a:t>
            </a:r>
            <a:endParaRPr kumimoji="0" lang="en-US" sz="22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1908313" y="4986685"/>
          <a:ext cx="7116419" cy="1718913"/>
        </p:xfrm>
        <a:graphic>
          <a:graphicData uri="http://schemas.openxmlformats.org/drawingml/2006/table">
            <a:tbl>
              <a:tblPr/>
              <a:tblGrid>
                <a:gridCol w="1611838"/>
                <a:gridCol w="1000038"/>
                <a:gridCol w="845390"/>
                <a:gridCol w="933715"/>
                <a:gridCol w="870304"/>
                <a:gridCol w="912362"/>
                <a:gridCol w="942772"/>
              </a:tblGrid>
              <a:tr h="50534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ปีงบประมาณ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๒๕๕๕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69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งบประมาณ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๑๖๐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๑,๐๕๖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87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หมู่บ้าน 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๔,๔๒๐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434463" y="4485939"/>
            <a:ext cx="5676405" cy="423994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แผนการดำเนินงาน</a:t>
            </a:r>
            <a:endParaRPr kumimoji="0" lang="en-US" sz="2200" i="0" u="sng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03642" y="770762"/>
            <a:ext cx="8233734" cy="101828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๓. ติดตั้งระบบเตือนภัยล่วงหน้า พื้นที่เสี่ยงอุทกภัย-ดินถล่มในพื้นที่ลาดชัน</a:t>
            </a:r>
            <a:b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                               และพื้นที่ราบเชิงเขา</a:t>
            </a:r>
            <a:endParaRPr lang="en-US" sz="2800" kern="0" dirty="0"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11" name="Picture 6" descr="Logomon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ชื่อเรื่อง 17"/>
          <p:cNvSpPr>
            <a:spLocks noGrp="1"/>
          </p:cNvSpPr>
          <p:nvPr>
            <p:ph type="title"/>
          </p:nvPr>
        </p:nvSpPr>
        <p:spPr>
          <a:xfrm>
            <a:off x="965649" y="1688945"/>
            <a:ext cx="8031921" cy="132334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สนับสนุนงบประมาณในการปรับปรุงขยายและก่อสร้างระบบบำบัด</a:t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น้ำเสียและระบบกำจัดขยะมูลฝอย วงเงินงบประมาณรวม ๑๐๐-๒๐๐ ล้านบาท</a:t>
            </a:r>
            <a:endParaRPr lang="th-TH" sz="2800" dirty="0">
              <a:solidFill>
                <a:schemeClr val="bg2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ชื่อเรื่อง 17"/>
          <p:cNvSpPr txBox="1">
            <a:spLocks/>
          </p:cNvSpPr>
          <p:nvPr/>
        </p:nvSpPr>
        <p:spPr>
          <a:xfrm>
            <a:off x="537882" y="912742"/>
            <a:ext cx="8798050" cy="87464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๔. แผนการสนับสนุนจังหวัดในการจัดการน้ำเสียชุมชน ปี ๒๕๕๖</a:t>
            </a:r>
            <a:endParaRPr kumimoji="0" lang="th-TH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7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2699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รูปภาพ 7" descr="13062186438j9h98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1937983" y="3862319"/>
            <a:ext cx="3911649" cy="2654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รูปภาพ 9" descr="M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2636" y="3560904"/>
            <a:ext cx="3862316" cy="199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รูปภาพ 8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l="20705" t="14049" b="20661"/>
          <a:stretch>
            <a:fillRect/>
          </a:stretch>
        </p:blipFill>
        <p:spPr>
          <a:xfrm>
            <a:off x="13649" y="3507474"/>
            <a:ext cx="3330055" cy="215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รูปภาพ 10" descr="solar-powering-wastewater-treatment-plant-450x2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49924" y="4831305"/>
            <a:ext cx="3807725" cy="1644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รูปภาพ 11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t="64365" r="10464" b="-4"/>
          <a:stretch>
            <a:fillRect/>
          </a:stretch>
        </p:blipFill>
        <p:spPr>
          <a:xfrm>
            <a:off x="0" y="5240740"/>
            <a:ext cx="3548419" cy="117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วมกลุ่ม">
  <a:themeElements>
    <a:clrScheme name="รวมกลุ่ม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รวมกลุ่ม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รวมกลุ่ม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23549</TotalTime>
  <Words>615</Words>
  <Application>Microsoft Office PowerPoint</Application>
  <PresentationFormat>นำเสนอทางหน้าจอ (4:3)</PresentationFormat>
  <Paragraphs>114</Paragraphs>
  <Slides>8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8</vt:i4>
      </vt:variant>
    </vt:vector>
  </HeadingPairs>
  <TitlesOfParts>
    <vt:vector size="10" baseType="lpstr">
      <vt:lpstr>รวมกลุ่ม</vt:lpstr>
      <vt:lpstr>Office Theme</vt:lpstr>
      <vt:lpstr>แผนงาน/โครงการ  ที่ดำเนินการในพื้นที่จังหวัด/กลุ่มจังหวัด ประจำปีงบประมาณ ๒๕๕๖</vt:lpstr>
      <vt:lpstr>ภาพนิ่ง 2</vt:lpstr>
      <vt:lpstr>การบริหารจัดการทรัพยากรธรรมชาติและสิ่งแวดล้อม ในระดับพื้นที่</vt:lpstr>
      <vt:lpstr>กลไกความสัมพันธ์ระหว่าง ทส. กับ การพัฒนาทรัพยากรธรรมชาติและสิ่งแวดล้อมระดับจังหวัด</vt:lpstr>
      <vt:lpstr>๑. การอนุรักษ์และฟื้นฟูแหล่งน้ำ/พื้นที่ชุ่มน้ำ</vt:lpstr>
      <vt:lpstr>ภาพนิ่ง 6</vt:lpstr>
      <vt:lpstr>ภาพนิ่ง 7</vt:lpstr>
      <vt:lpstr>สนับสนุนงบประมาณในการปรับปรุงขยายและก่อสร้างระบบบำบัด น้ำเสียและระบบกำจัดขยะมูลฝอย วงเงินงบประมาณรวม ๑๐๐-๒๐๐ ล้านบาท</vt:lpstr>
    </vt:vector>
  </TitlesOfParts>
  <Company>Panya Consultants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โครงการจัดทำแผนรวมการบริหารจัดการทรัพยากรน้ำในพื้นที่ลุ่มน้ำเจ้าพระยา สะแกกรัง และท่าจีน</dc:title>
  <dc:creator>Somchai_m</dc:creator>
  <cp:lastModifiedBy>LAM VU TUNG</cp:lastModifiedBy>
  <cp:revision>1572</cp:revision>
  <dcterms:created xsi:type="dcterms:W3CDTF">2004-05-03T02:38:43Z</dcterms:created>
  <dcterms:modified xsi:type="dcterms:W3CDTF">2012-01-25T14:49:31Z</dcterms:modified>
</cp:coreProperties>
</file>