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1F8A1-77FF-42C6-BFC6-D9873209FD4C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4A654-0BBB-4610-8C6B-691AD5C393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2D501E-1492-4B90-91A9-8043E18BE0A5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th-TH" smtClean="0">
              <a:solidFill>
                <a:srgbClr val="000000"/>
              </a:solidFill>
            </a:endParaRPr>
          </a:p>
        </p:txBody>
      </p:sp>
      <p:sp>
        <p:nvSpPr>
          <p:cNvPr id="248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48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0A8B8-BB89-4C73-9363-9C9AFB8B8974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4E7EC-DCF9-4360-B0C8-D535886DE0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3"/>
          <p:cNvSpPr txBox="1">
            <a:spLocks noChangeArrowheads="1"/>
          </p:cNvSpPr>
          <p:nvPr/>
        </p:nvSpPr>
        <p:spPr bwMode="auto">
          <a:xfrm>
            <a:off x="6999288" y="3683000"/>
            <a:ext cx="21447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ตรวจพิจารณา</a:t>
            </a:r>
          </a:p>
          <a:p>
            <a:pPr algn="ctr"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ร่าง พรฎ. จัดตั้ง </a:t>
            </a:r>
            <a:r>
              <a:rPr lang="th-TH" sz="12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  <p:sp>
        <p:nvSpPr>
          <p:cNvPr id="138243" name="Text Box 10"/>
          <p:cNvSpPr txBox="1">
            <a:spLocks noChangeArrowheads="1"/>
          </p:cNvSpPr>
          <p:nvPr/>
        </p:nvSpPr>
        <p:spPr bwMode="auto">
          <a:xfrm>
            <a:off x="192088" y="2289175"/>
            <a:ext cx="10858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รัฐมนตรีว่าการ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เสนอขอจัดตั้งต่อ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คณะรัฐมนตรี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พร้อมคำชี้แจง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มติ ก.พ.ร. และ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ร่าง พรฎ. 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จัดตั้งที่ ก.พ.ร. </a:t>
            </a:r>
          </a:p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พิจารณาแล้ว</a:t>
            </a:r>
          </a:p>
        </p:txBody>
      </p:sp>
      <p:cxnSp>
        <p:nvCxnSpPr>
          <p:cNvPr id="138244" name="AutoShape 39"/>
          <p:cNvCxnSpPr>
            <a:cxnSpLocks noChangeShapeType="1"/>
          </p:cNvCxnSpPr>
          <p:nvPr/>
        </p:nvCxnSpPr>
        <p:spPr bwMode="auto">
          <a:xfrm rot="5400000" flipH="1" flipV="1">
            <a:off x="3031332" y="3831431"/>
            <a:ext cx="2449512" cy="2187575"/>
          </a:xfrm>
          <a:prstGeom prst="bentConnector3">
            <a:avLst>
              <a:gd name="adj1" fmla="val -9333"/>
            </a:avLst>
          </a:pr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</p:spPr>
      </p:cxnSp>
      <p:sp>
        <p:nvSpPr>
          <p:cNvPr id="138245" name="Rectangle 45"/>
          <p:cNvSpPr>
            <a:spLocks noChangeArrowheads="1"/>
          </p:cNvSpPr>
          <p:nvPr/>
        </p:nvSpPr>
        <p:spPr bwMode="auto">
          <a:xfrm>
            <a:off x="1612900" y="273050"/>
            <a:ext cx="538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2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ขั้นตอนในการขอจัดตั้งองค์การมหาชน</a:t>
            </a:r>
          </a:p>
        </p:txBody>
      </p:sp>
      <p:sp>
        <p:nvSpPr>
          <p:cNvPr id="138246" name="Rectangle 46"/>
          <p:cNvSpPr>
            <a:spLocks noChangeArrowheads="1"/>
          </p:cNvSpPr>
          <p:nvPr/>
        </p:nvSpPr>
        <p:spPr bwMode="auto">
          <a:xfrm>
            <a:off x="2474912" y="165100"/>
            <a:ext cx="4230688" cy="461963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th-TH" sz="2400" b="1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ขั้นตอนในการขอจัดตั้งองค์การมหาชน</a:t>
            </a:r>
          </a:p>
        </p:txBody>
      </p:sp>
      <p:sp>
        <p:nvSpPr>
          <p:cNvPr id="138247" name="Line 2"/>
          <p:cNvSpPr>
            <a:spLocks noChangeShapeType="1"/>
          </p:cNvSpPr>
          <p:nvPr/>
        </p:nvSpPr>
        <p:spPr bwMode="auto">
          <a:xfrm flipH="1">
            <a:off x="6110288" y="3538538"/>
            <a:ext cx="12604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48" name="Line 4"/>
          <p:cNvSpPr>
            <a:spLocks noChangeShapeType="1"/>
          </p:cNvSpPr>
          <p:nvPr/>
        </p:nvSpPr>
        <p:spPr bwMode="auto">
          <a:xfrm>
            <a:off x="2403475" y="1738313"/>
            <a:ext cx="12604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49" name="Line 5"/>
          <p:cNvSpPr>
            <a:spLocks noChangeShapeType="1"/>
          </p:cNvSpPr>
          <p:nvPr/>
        </p:nvSpPr>
        <p:spPr bwMode="auto">
          <a:xfrm flipH="1">
            <a:off x="2478088" y="1882775"/>
            <a:ext cx="125888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50" name="Oval 6"/>
          <p:cNvSpPr>
            <a:spLocks noChangeArrowheads="1"/>
          </p:cNvSpPr>
          <p:nvPr/>
        </p:nvSpPr>
        <p:spPr bwMode="auto">
          <a:xfrm>
            <a:off x="2106613" y="1090613"/>
            <a:ext cx="390525" cy="330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1</a:t>
            </a:r>
            <a:endParaRPr lang="th-TH" sz="1600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1" name="Oval 7"/>
          <p:cNvSpPr>
            <a:spLocks noChangeArrowheads="1"/>
          </p:cNvSpPr>
          <p:nvPr/>
        </p:nvSpPr>
        <p:spPr bwMode="auto">
          <a:xfrm>
            <a:off x="5591175" y="1235075"/>
            <a:ext cx="392113" cy="3286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2" name="Text Box 8"/>
          <p:cNvSpPr txBox="1">
            <a:spLocks noChangeArrowheads="1"/>
          </p:cNvSpPr>
          <p:nvPr/>
        </p:nvSpPr>
        <p:spPr bwMode="auto">
          <a:xfrm>
            <a:off x="2700338" y="785813"/>
            <a:ext cx="1943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600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รัฐมนตรีส่งคำขอ พร้อมคำชี้แจง รวมถึง ร่าง พรฎ. จัดตั้ง</a:t>
            </a:r>
          </a:p>
        </p:txBody>
      </p:sp>
      <p:sp>
        <p:nvSpPr>
          <p:cNvPr id="138253" name="Oval 9"/>
          <p:cNvSpPr>
            <a:spLocks noChangeArrowheads="1"/>
          </p:cNvSpPr>
          <p:nvPr/>
        </p:nvSpPr>
        <p:spPr bwMode="auto">
          <a:xfrm>
            <a:off x="2847975" y="1954213"/>
            <a:ext cx="392113" cy="3286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3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4" name="Oval 11"/>
          <p:cNvSpPr>
            <a:spLocks noChangeArrowheads="1"/>
          </p:cNvSpPr>
          <p:nvPr/>
        </p:nvSpPr>
        <p:spPr bwMode="auto">
          <a:xfrm>
            <a:off x="1047750" y="2098675"/>
            <a:ext cx="392113" cy="3286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5" name="Oval 12"/>
          <p:cNvSpPr>
            <a:spLocks noChangeArrowheads="1"/>
          </p:cNvSpPr>
          <p:nvPr/>
        </p:nvSpPr>
        <p:spPr bwMode="auto">
          <a:xfrm>
            <a:off x="3070225" y="3013075"/>
            <a:ext cx="392113" cy="3286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5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6" name="Oval 13"/>
          <p:cNvSpPr>
            <a:spLocks noChangeArrowheads="1"/>
          </p:cNvSpPr>
          <p:nvPr/>
        </p:nvSpPr>
        <p:spPr bwMode="auto">
          <a:xfrm>
            <a:off x="2478088" y="4114800"/>
            <a:ext cx="392112" cy="3286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6</a:t>
            </a:r>
            <a:endParaRPr lang="th-TH" sz="54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7" name="Oval 14"/>
          <p:cNvSpPr>
            <a:spLocks noChangeArrowheads="1"/>
          </p:cNvSpPr>
          <p:nvPr/>
        </p:nvSpPr>
        <p:spPr bwMode="auto">
          <a:xfrm>
            <a:off x="2403475" y="5195888"/>
            <a:ext cx="392113" cy="3286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7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8" name="Oval 15"/>
          <p:cNvSpPr>
            <a:spLocks noChangeArrowheads="1"/>
          </p:cNvSpPr>
          <p:nvPr/>
        </p:nvSpPr>
        <p:spPr bwMode="auto">
          <a:xfrm>
            <a:off x="6184900" y="2849563"/>
            <a:ext cx="392113" cy="3286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8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59" name="Oval 16"/>
          <p:cNvSpPr>
            <a:spLocks noChangeArrowheads="1"/>
          </p:cNvSpPr>
          <p:nvPr/>
        </p:nvSpPr>
        <p:spPr bwMode="auto">
          <a:xfrm>
            <a:off x="7148513" y="3754438"/>
            <a:ext cx="392112" cy="3286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600" b="1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9</a:t>
            </a:r>
            <a:endParaRPr lang="th-TH" sz="1600" b="1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60" name="Rectangle 17"/>
          <p:cNvSpPr>
            <a:spLocks noChangeArrowheads="1"/>
          </p:cNvSpPr>
          <p:nvPr/>
        </p:nvSpPr>
        <p:spPr bwMode="auto">
          <a:xfrm>
            <a:off x="6567488" y="5411788"/>
            <a:ext cx="1557337" cy="504825"/>
          </a:xfrm>
          <a:prstGeom prst="rect">
            <a:avLst/>
          </a:prstGeom>
          <a:noFill/>
          <a:ln w="9525" cap="rnd">
            <a:solidFill>
              <a:schemeClr val="bg1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ประกาศใน</a:t>
            </a:r>
            <a:endParaRPr lang="en-US" sz="160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ราชกิจจานุเบกษา</a:t>
            </a:r>
          </a:p>
        </p:txBody>
      </p:sp>
      <p:sp>
        <p:nvSpPr>
          <p:cNvPr id="138261" name="Text Box 18"/>
          <p:cNvSpPr txBox="1">
            <a:spLocks noChangeArrowheads="1"/>
          </p:cNvSpPr>
          <p:nvPr/>
        </p:nvSpPr>
        <p:spPr bwMode="auto">
          <a:xfrm>
            <a:off x="3305175" y="2001838"/>
            <a:ext cx="2552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ตอบมติ ก.พ.ร. พร้อมแนบร่างพรฎ. จัดตั้ง</a:t>
            </a:r>
          </a:p>
        </p:txBody>
      </p:sp>
      <p:sp>
        <p:nvSpPr>
          <p:cNvPr id="138262" name="Text Box 19"/>
          <p:cNvSpPr txBox="1">
            <a:spLocks noChangeArrowheads="1"/>
          </p:cNvSpPr>
          <p:nvPr/>
        </p:nvSpPr>
        <p:spPr bwMode="auto">
          <a:xfrm>
            <a:off x="3454400" y="2852738"/>
            <a:ext cx="9191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ถามความเห็น</a:t>
            </a:r>
          </a:p>
        </p:txBody>
      </p:sp>
      <p:sp>
        <p:nvSpPr>
          <p:cNvPr id="138263" name="Line 20"/>
          <p:cNvSpPr>
            <a:spLocks noChangeShapeType="1"/>
          </p:cNvSpPr>
          <p:nvPr/>
        </p:nvSpPr>
        <p:spPr bwMode="auto">
          <a:xfrm>
            <a:off x="5553075" y="1738313"/>
            <a:ext cx="11509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64" name="Rectangle 21"/>
          <p:cNvSpPr>
            <a:spLocks noChangeArrowheads="1"/>
          </p:cNvSpPr>
          <p:nvPr/>
        </p:nvSpPr>
        <p:spPr bwMode="auto">
          <a:xfrm>
            <a:off x="623888" y="1522413"/>
            <a:ext cx="1854200" cy="504825"/>
          </a:xfrm>
          <a:prstGeom prst="rect">
            <a:avLst/>
          </a:prstGeom>
          <a:solidFill>
            <a:srgbClr val="00FF99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กระทรวง</a:t>
            </a:r>
          </a:p>
        </p:txBody>
      </p:sp>
      <p:sp>
        <p:nvSpPr>
          <p:cNvPr id="138265" name="Rectangle 22"/>
          <p:cNvSpPr>
            <a:spLocks noChangeArrowheads="1"/>
          </p:cNvSpPr>
          <p:nvPr/>
        </p:nvSpPr>
        <p:spPr bwMode="auto">
          <a:xfrm>
            <a:off x="3663950" y="1522413"/>
            <a:ext cx="1852613" cy="504825"/>
          </a:xfrm>
          <a:prstGeom prst="rect">
            <a:avLst/>
          </a:prstGeom>
          <a:solidFill>
            <a:srgbClr val="FF33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สำนักงาน ก.พ.ร.</a:t>
            </a:r>
          </a:p>
        </p:txBody>
      </p:sp>
      <p:sp>
        <p:nvSpPr>
          <p:cNvPr id="138266" name="Text Box 23"/>
          <p:cNvSpPr txBox="1">
            <a:spLocks noChangeArrowheads="1"/>
          </p:cNvSpPr>
          <p:nvPr/>
        </p:nvSpPr>
        <p:spPr bwMode="auto">
          <a:xfrm>
            <a:off x="5961063" y="1281113"/>
            <a:ext cx="622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นำเสนอ</a:t>
            </a:r>
          </a:p>
        </p:txBody>
      </p:sp>
      <p:sp>
        <p:nvSpPr>
          <p:cNvPr id="138267" name="Line 24"/>
          <p:cNvSpPr>
            <a:spLocks noChangeShapeType="1"/>
          </p:cNvSpPr>
          <p:nvPr/>
        </p:nvSpPr>
        <p:spPr bwMode="auto">
          <a:xfrm flipH="1">
            <a:off x="5516563" y="1882775"/>
            <a:ext cx="12604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68" name="Rectangle 25"/>
          <p:cNvSpPr>
            <a:spLocks noChangeArrowheads="1"/>
          </p:cNvSpPr>
          <p:nvPr/>
        </p:nvSpPr>
        <p:spPr bwMode="auto">
          <a:xfrm>
            <a:off x="6670675" y="1500188"/>
            <a:ext cx="1330325" cy="519112"/>
          </a:xfrm>
          <a:prstGeom prst="rect">
            <a:avLst/>
          </a:prstGeom>
          <a:solidFill>
            <a:srgbClr val="FF33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h-TH" sz="1600" b="1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ก.พ.ร.</a:t>
            </a:r>
          </a:p>
        </p:txBody>
      </p:sp>
      <p:sp>
        <p:nvSpPr>
          <p:cNvPr id="138269" name="Rectangle 26"/>
          <p:cNvSpPr>
            <a:spLocks noChangeArrowheads="1"/>
          </p:cNvSpPr>
          <p:nvPr/>
        </p:nvSpPr>
        <p:spPr bwMode="auto">
          <a:xfrm>
            <a:off x="1143000" y="3178175"/>
            <a:ext cx="1854200" cy="504825"/>
          </a:xfrm>
          <a:prstGeom prst="rect">
            <a:avLst/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prstShdw prst="shdw13" dist="45791" dir="3378596">
              <a:schemeClr val="accent1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หน่วยงานกลางและ</a:t>
            </a:r>
          </a:p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หน่วยงานที่เกี่ยวข้อง</a:t>
            </a:r>
          </a:p>
        </p:txBody>
      </p:sp>
      <p:sp>
        <p:nvSpPr>
          <p:cNvPr id="138270" name="Text Box 27"/>
          <p:cNvSpPr txBox="1">
            <a:spLocks noChangeArrowheads="1"/>
          </p:cNvSpPr>
          <p:nvPr/>
        </p:nvSpPr>
        <p:spPr bwMode="auto">
          <a:xfrm>
            <a:off x="6858000" y="2073275"/>
            <a:ext cx="657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พิจารณา</a:t>
            </a:r>
          </a:p>
        </p:txBody>
      </p:sp>
      <p:sp>
        <p:nvSpPr>
          <p:cNvPr id="138271" name="Rectangle 28"/>
          <p:cNvSpPr>
            <a:spLocks noChangeArrowheads="1"/>
          </p:cNvSpPr>
          <p:nvPr/>
        </p:nvSpPr>
        <p:spPr bwMode="auto">
          <a:xfrm>
            <a:off x="2106613" y="4546600"/>
            <a:ext cx="2033587" cy="504825"/>
          </a:xfrm>
          <a:prstGeom prst="rect">
            <a:avLst/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คณะกรรมการกลั่นกรองฯ</a:t>
            </a:r>
          </a:p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(ถ้ามี)</a:t>
            </a:r>
          </a:p>
        </p:txBody>
      </p:sp>
      <p:sp>
        <p:nvSpPr>
          <p:cNvPr id="138272" name="Rectangle 29"/>
          <p:cNvSpPr>
            <a:spLocks noChangeArrowheads="1"/>
          </p:cNvSpPr>
          <p:nvPr/>
        </p:nvSpPr>
        <p:spPr bwMode="auto">
          <a:xfrm>
            <a:off x="2106613" y="5627688"/>
            <a:ext cx="1852612" cy="504825"/>
          </a:xfrm>
          <a:prstGeom prst="rect">
            <a:avLst/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คณะรัฐมนตรี</a:t>
            </a:r>
          </a:p>
        </p:txBody>
      </p:sp>
      <p:sp>
        <p:nvSpPr>
          <p:cNvPr id="138273" name="Line 30"/>
          <p:cNvSpPr>
            <a:spLocks noChangeShapeType="1"/>
          </p:cNvSpPr>
          <p:nvPr/>
        </p:nvSpPr>
        <p:spPr bwMode="auto">
          <a:xfrm>
            <a:off x="2997200" y="3538538"/>
            <a:ext cx="12604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74" name="Line 31"/>
          <p:cNvSpPr>
            <a:spLocks noChangeShapeType="1"/>
          </p:cNvSpPr>
          <p:nvPr/>
        </p:nvSpPr>
        <p:spPr bwMode="auto">
          <a:xfrm flipH="1">
            <a:off x="2997200" y="3395663"/>
            <a:ext cx="12604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38275" name="AutoShape 32"/>
          <p:cNvCxnSpPr>
            <a:cxnSpLocks noChangeShapeType="1"/>
            <a:stCxn id="138264" idx="2"/>
            <a:endCxn id="138279" idx="0"/>
          </p:cNvCxnSpPr>
          <p:nvPr/>
        </p:nvCxnSpPr>
        <p:spPr bwMode="auto">
          <a:xfrm rot="16200000" flipH="1">
            <a:off x="2820194" y="767557"/>
            <a:ext cx="1131887" cy="3670300"/>
          </a:xfrm>
          <a:prstGeom prst="bentConnector3">
            <a:avLst>
              <a:gd name="adj1" fmla="val 49931"/>
            </a:avLst>
          </a:pr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</p:spPr>
      </p:cxnSp>
      <p:sp>
        <p:nvSpPr>
          <p:cNvPr id="138276" name="Text Box 33"/>
          <p:cNvSpPr txBox="1">
            <a:spLocks noChangeArrowheads="1"/>
          </p:cNvSpPr>
          <p:nvPr/>
        </p:nvSpPr>
        <p:spPr bwMode="auto">
          <a:xfrm>
            <a:off x="1428750" y="6143625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พิจารณาอนุมัติให้จัดตั้งและเห็นชอบหลักการพรฎ. จัดตั้ง</a:t>
            </a:r>
          </a:p>
        </p:txBody>
      </p:sp>
      <p:sp>
        <p:nvSpPr>
          <p:cNvPr id="138277" name="Rectangle 34"/>
          <p:cNvSpPr>
            <a:spLocks noChangeArrowheads="1"/>
          </p:cNvSpPr>
          <p:nvPr/>
        </p:nvSpPr>
        <p:spPr bwMode="auto">
          <a:xfrm>
            <a:off x="7148513" y="3178175"/>
            <a:ext cx="1852612" cy="504825"/>
          </a:xfrm>
          <a:prstGeom prst="rect">
            <a:avLst/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สำนักงาน</a:t>
            </a:r>
          </a:p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คณะกรรมการกฤษฎีกา</a:t>
            </a:r>
          </a:p>
        </p:txBody>
      </p:sp>
      <p:sp>
        <p:nvSpPr>
          <p:cNvPr id="138278" name="Line 35"/>
          <p:cNvSpPr>
            <a:spLocks noChangeShapeType="1"/>
          </p:cNvSpPr>
          <p:nvPr/>
        </p:nvSpPr>
        <p:spPr bwMode="auto">
          <a:xfrm>
            <a:off x="6110288" y="3322638"/>
            <a:ext cx="10382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8279" name="Rectangle 36"/>
          <p:cNvSpPr>
            <a:spLocks noChangeArrowheads="1"/>
          </p:cNvSpPr>
          <p:nvPr/>
        </p:nvSpPr>
        <p:spPr bwMode="auto">
          <a:xfrm>
            <a:off x="4294188" y="3178175"/>
            <a:ext cx="1854200" cy="504825"/>
          </a:xfrm>
          <a:prstGeom prst="rect">
            <a:avLst/>
          </a:prstGeom>
          <a:solidFill>
            <a:srgbClr val="FFFF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สำนักเลขาธิการ</a:t>
            </a:r>
          </a:p>
          <a:p>
            <a:pPr algn="ctr"/>
            <a:r>
              <a:rPr lang="th-TH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คณะรัฐมนตรี</a:t>
            </a:r>
          </a:p>
        </p:txBody>
      </p:sp>
      <p:cxnSp>
        <p:nvCxnSpPr>
          <p:cNvPr id="138280" name="AutoShape 37"/>
          <p:cNvCxnSpPr>
            <a:cxnSpLocks noChangeShapeType="1"/>
          </p:cNvCxnSpPr>
          <p:nvPr/>
        </p:nvCxnSpPr>
        <p:spPr bwMode="auto">
          <a:xfrm rot="5400000">
            <a:off x="3620294" y="3020219"/>
            <a:ext cx="863600" cy="2189162"/>
          </a:xfrm>
          <a:prstGeom prst="bentConnector3">
            <a:avLst>
              <a:gd name="adj1" fmla="val 50181"/>
            </a:avLst>
          </a:pr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</p:spPr>
      </p:cxnSp>
      <p:cxnSp>
        <p:nvCxnSpPr>
          <p:cNvPr id="138281" name="AutoShape 38"/>
          <p:cNvCxnSpPr>
            <a:cxnSpLocks noChangeShapeType="1"/>
          </p:cNvCxnSpPr>
          <p:nvPr/>
        </p:nvCxnSpPr>
        <p:spPr bwMode="auto">
          <a:xfrm>
            <a:off x="2997200" y="5051425"/>
            <a:ext cx="0" cy="576263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138282" name="AutoShape 40"/>
          <p:cNvCxnSpPr>
            <a:cxnSpLocks noChangeShapeType="1"/>
          </p:cNvCxnSpPr>
          <p:nvPr/>
        </p:nvCxnSpPr>
        <p:spPr bwMode="auto">
          <a:xfrm rot="16200000" flipH="1">
            <a:off x="5635625" y="3786188"/>
            <a:ext cx="1728788" cy="1522412"/>
          </a:xfrm>
          <a:prstGeom prst="bentConnector3">
            <a:avLst>
              <a:gd name="adj1" fmla="val 49954"/>
            </a:avLst>
          </a:pr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</p:spPr>
      </p:cxnSp>
      <p:sp>
        <p:nvSpPr>
          <p:cNvPr id="138283" name="Text Box 41"/>
          <p:cNvSpPr txBox="1">
            <a:spLocks noChangeArrowheads="1"/>
          </p:cNvSpPr>
          <p:nvPr/>
        </p:nvSpPr>
        <p:spPr bwMode="auto">
          <a:xfrm>
            <a:off x="1377950" y="4665663"/>
            <a:ext cx="657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พิจารณา</a:t>
            </a:r>
          </a:p>
        </p:txBody>
      </p:sp>
      <p:sp>
        <p:nvSpPr>
          <p:cNvPr id="3114" name="Oval 42"/>
          <p:cNvSpPr>
            <a:spLocks noChangeArrowheads="1"/>
          </p:cNvSpPr>
          <p:nvPr/>
        </p:nvSpPr>
        <p:spPr bwMode="auto">
          <a:xfrm>
            <a:off x="6629400" y="4978400"/>
            <a:ext cx="514350" cy="307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spc="-40" dirty="0" smtClean="0">
                <a:solidFill>
                  <a:srgbClr val="FF3300"/>
                </a:solidFill>
                <a:latin typeface="TH SarabunPSK" pitchFamily="34" charset="-34"/>
                <a:cs typeface="TH SarabunPSK" pitchFamily="34" charset="-34"/>
              </a:rPr>
              <a:t>10</a:t>
            </a:r>
            <a:endParaRPr lang="th-TH" sz="1600" b="1" spc="-40" dirty="0">
              <a:solidFill>
                <a:srgbClr val="FF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8285" name="Text Box 43"/>
          <p:cNvSpPr txBox="1">
            <a:spLocks noChangeArrowheads="1"/>
          </p:cNvSpPr>
          <p:nvPr/>
        </p:nvSpPr>
        <p:spPr bwMode="auto">
          <a:xfrm>
            <a:off x="6642100" y="2684463"/>
            <a:ext cx="2216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ส่งร่าง พรฎ.พร้อมมติ ครม.</a:t>
            </a:r>
          </a:p>
        </p:txBody>
      </p:sp>
      <p:sp>
        <p:nvSpPr>
          <p:cNvPr id="138286" name="Text Box 44"/>
          <p:cNvSpPr txBox="1">
            <a:spLocks noChangeArrowheads="1"/>
          </p:cNvSpPr>
          <p:nvPr/>
        </p:nvSpPr>
        <p:spPr bwMode="auto">
          <a:xfrm>
            <a:off x="4343400" y="3802063"/>
            <a:ext cx="622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นำเสนอ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118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</cp:revision>
  <dcterms:created xsi:type="dcterms:W3CDTF">2011-09-22T02:19:48Z</dcterms:created>
  <dcterms:modified xsi:type="dcterms:W3CDTF">2011-09-22T02:46:21Z</dcterms:modified>
</cp:coreProperties>
</file>