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ngsana New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00FFFF"/>
    <a:srgbClr val="00CCFF"/>
    <a:srgbClr val="CCEC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2DE4126-86C9-42C9-8A14-E338F490226D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65133B-694F-4E7C-8131-B4B27B496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0A4C8E-7C4C-413B-A179-BE9970D00812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th-TH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0866B4-13F5-4294-A699-7F25BCB68023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th-TH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417AC4-6CE6-4D7F-855A-21CA86C84880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th-TH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 txBox="1">
            <a:spLocks noGrp="1" noChangeArrowheads="1"/>
          </p:cNvSpPr>
          <p:nvPr/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4DCACAC-FC14-4EEA-BA51-75295E7B5857}" type="slidenum">
              <a:rPr lang="en-US" sz="1200">
                <a:latin typeface="Calibri" pitchFamily="34" charset="0"/>
              </a:rPr>
              <a:pPr algn="r"/>
              <a:t>12</a:t>
            </a:fld>
            <a:endParaRPr lang="th-TH" sz="1200">
              <a:latin typeface="Calibri" pitchFamily="34" charset="0"/>
              <a:cs typeface="Cordia New" pitchFamily="34" charset="-34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EB4358-B0C1-476A-A057-8B3A46E38B34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th-TH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F186A7-C35E-413A-A9D0-8378708AAC98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th-TH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4691063"/>
            <a:ext cx="5438775" cy="44434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5DCC36-5AC5-4D40-97F3-BD722631D7B4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th-TH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7D096D-B36D-4E0B-974E-323E89321FB9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th-TH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B47CD5-A5DF-41F2-AB8F-F5785471E45E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th-TH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B76334-5ACE-432F-BB2A-4B3C9114CCEA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th-TH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451D98-36D1-41F2-8B8F-AA829E2DD4DE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th-TH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1363"/>
            <a:ext cx="4935537" cy="37036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9EF039-44AE-490B-9862-33E62D63799D}" type="slidenum">
              <a:rPr lang="en-US">
                <a:cs typeface="Angsana New" charset="-34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th-TH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6CA3-1083-4C0F-9679-E47F7DD63FAB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80A1E-EE65-442F-BAAE-57488046E1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BD901-B4AD-4E08-9110-6FD14C95BF28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67DB6-10E5-461A-A564-B0D5A8FC1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90722-51DE-4201-93E9-0E8BAC124F49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97F92-5F69-4BC5-8DA2-52EDE1C3C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3BBC8-B527-475E-B59B-3EAC3A6D03F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0124E-DB5C-4203-A7A8-CBB588164475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C1474-46CB-4721-BD02-C546809A0E2A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89E40-0C43-46E4-B234-3E348BD2653A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440E-F0A8-4494-A6EB-508B838EBF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2E966-8CD7-4358-946D-5494DA5B5CC4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F83C-C744-481D-BE49-7D8A2FAAA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20662-BBB1-40EF-A38B-0B99F5D9B8F5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2B18-7C80-48C5-A3C3-B598391CE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C7A27-AF9C-4AFD-B90F-6EF6210D0055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8F2A4-D3AD-4281-938B-153704DAA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8E6F4-7531-4EC6-ABD0-AC580F22E85B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5741-935F-4966-A095-9F8EE276B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08FF9-EE28-4BF9-95DC-432740E0EACB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0277C-E68D-43AE-B2C0-93575F93A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02D76-2E67-472E-B377-4D2BE26E1BA9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B8455-E587-4A21-908A-AE6FB708C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D1F0-ED17-49EE-87D2-336BBECB322A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AEE84-7A98-4E3F-B0B5-6F7448F4D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E0F9D4-0367-4949-BA36-3DDD9E02D553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91C30A-F84C-47F4-80DD-2F2C2AD05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63" r:id="rId12"/>
    <p:sldLayoutId id="2147483664" r:id="rId13"/>
    <p:sldLayoutId id="21474836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71438" y="476250"/>
            <a:ext cx="9215438" cy="6381750"/>
          </a:xfrm>
        </p:spPr>
        <p:txBody>
          <a:bodyPr/>
          <a:lstStyle/>
          <a:p>
            <a:pPr marL="990600" lvl="1" indent="-5334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1. เหตุผลความจำเป็นในการขอจัดตั้งองค์การมหาชน 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1.1 เหตุผลความจำเป็นในการจัดตั้งเป็นองค์การมหาชน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1.2 เหตุผลของการที่ไม่สามารถดำเนินภารกิจในรูปแบบส่วนราชการ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1.3 เหตุผลของการที่ไม่จัดตั้งเป็นรัฐวิสาหกิจ 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1.4 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เหตุผลของการที่ไม่จัดตั้งเป็นหน่วยงานบริการรูปแบบพิเศษ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1.5 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เหตุผลของการไม่สามารถถ่ายโอนให้เป็นภารกิจขององค์กรปกครองส่วนท้องถิ่น หรือให้ภาคเอกชนดำเนินการ</a:t>
            </a:r>
            <a:endParaRPr lang="en-US" sz="1600" b="1" smtClean="0">
              <a:latin typeface="TH SarabunPSK" pitchFamily="34" charset="-34"/>
              <a:cs typeface="TH SarabunPSK" pitchFamily="34" charset="-34"/>
            </a:endParaRP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1.6 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ประโยชน์ต่อการบริหารราชการ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1.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7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 ประโยชน์ที่ประชาชนจะได้รับเพิ่มขึ้นจากการจัดตั้งองค์การมหาชน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 1. ............................................................................................................................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2. .................................................................................................................................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</a:t>
            </a: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.............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</a:t>
            </a:r>
          </a:p>
          <a:p>
            <a:pPr marL="1371600" lvl="2" indent="-457200" eaLnBrk="1" hangingPunct="1">
              <a:spcBef>
                <a:spcPts val="30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971550" y="-171450"/>
            <a:ext cx="71389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1: 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เหตุผลความจำเป็นในการขอจัดตั้งองค์การมหาชน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57188" y="476250"/>
            <a:ext cx="8472487" cy="6192838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th-TH" sz="1800">
              <a:solidFill>
                <a:srgbClr val="99FFCC"/>
              </a:solidFill>
              <a:latin typeface="Calibri" pitchFamily="34" charset="0"/>
            </a:endParaRP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8077200" y="0"/>
            <a:ext cx="106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1800">
                <a:latin typeface="TH SarabunPSK" pitchFamily="34" charset="-34"/>
                <a:cs typeface="TH SarabunPSK" pitchFamily="34" charset="-34"/>
              </a:rPr>
              <a:t>เอกสารแนบ</a:t>
            </a:r>
            <a:endParaRPr lang="en-US" sz="180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033463" y="115888"/>
            <a:ext cx="7138987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ตัวอย่าง แบบฟอร์ม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8: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ร่างพระราชกฤษฎีกาจัดตั้ง </a:t>
            </a:r>
            <a:b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</a:b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กรณีองค์การมหาชนตามพระราชบัญญัติองค์การมหาชน พ.ศ.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2542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684213" y="981075"/>
            <a:ext cx="7632700" cy="5226050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th-TH" sz="1800">
              <a:latin typeface="Calibri" pitchFamily="34" charset="0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958850" y="981075"/>
            <a:ext cx="7224713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ชื่อขององค์การมหาชน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ที่ตั้งของสำนักงานใหญ๋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วัตถุประสงค์ และอำนาจกระทำการกิจการต่างๆ ภายในขอบแห่งวัตถุประสงค์ขององค์การมหาชน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องค์ประกอบของคณะกรรมการ คุณสมบัติและลักษณะต้องห้าม วาระการดำรงตำแหน่ง  การพ้นจากตำแหน่งของของกรรมการ รวมทั้งอำนาจหน้าที่ของคณะกรรมการ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คุณสมบัติและลักษณะต้องห้าม วาระการดำรงตำแหน่ง การพ้นจากตำแหน่ง และอำนาจหน้าที่ของผู้อำนวยการ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คุณสมบัติและลักษณะต้องห้ามของเจ้าหน้าที่ขององค์การมหาชน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ทุน รายได้ งบประมาณ และทรัพย์สิน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การบริหารงานบุคคล สวัสดิการ และสิทธิประโยชน์อื่น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การกำกับดูแล การตรวจสอบ และการประเมินผลงานขององค์การมหาชน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การยุบเลิกองค์การมหาชนในกรณีที่องค์การมหาชนตั้งขึ้นเพื่อดำเนินกิจการอย่างใดอย่างหนึ่ง เป็นการเฉพาะกิจ หรือตั้งขึ้นโดยมีกำหนดระยะเวลาสิ้นสุด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ข้อกำหนดอื่นๆ อันจำเป็นเพื่อให้กิจการขององค์การมหาชนดำเนินการไปได้โดยเรียบร้อยและมีประสิทธิภาพ</a:t>
            </a:r>
          </a:p>
          <a:p>
            <a:pPr marL="533400" indent="-533400" eaLnBrk="0" hangingPunct="0">
              <a:lnSpc>
                <a:spcPct val="145000"/>
              </a:lnSpc>
              <a:buFontTx/>
              <a:buAutoNum type="arabicPeriod"/>
            </a:pPr>
            <a:r>
              <a:rPr lang="th-TH" sz="1600" b="1">
                <a:latin typeface="TH SarabunPSK" pitchFamily="34" charset="-34"/>
                <a:cs typeface="TH SarabunPSK" pitchFamily="34" charset="-34"/>
              </a:rPr>
              <a:t>รัฐมนตรีผู้รักษาการตามพระราชกฤษฎีกา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971550" y="-100013"/>
            <a:ext cx="71389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ตัวอย่าง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9: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รายละเอียดอื่นๆ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850" y="620713"/>
            <a:ext cx="8362950" cy="5761037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th-TH" sz="1800">
              <a:latin typeface="Calibri" pitchFamily="34" charset="0"/>
            </a:endParaRP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95288" y="639763"/>
            <a:ext cx="8353425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66700" indent="-2667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  <a:tabLst>
                <a:tab pos="355600" algn="l"/>
                <a:tab pos="444500" algn="l"/>
              </a:tabLst>
              <a:defRPr/>
            </a:pP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ความเห็นของผู้มีส่วนได้ส่วนเสีย (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stakeholders)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ในภารภิจที่จะจัดตั้งเป็นองค์การมหาชน</a:t>
            </a:r>
            <a:r>
              <a:rPr lang="en-US" sz="1600" dirty="0">
                <a:latin typeface="TH SarabunPSK" pitchFamily="34" charset="-34"/>
                <a:cs typeface="TH SarabunPSK" pitchFamily="34" charset="-34"/>
              </a:rPr>
              <a:t> 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-2667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1.1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ความเห็นของส่วนราชการได้แก่ 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………….………………………………………………………………………………………………….……………………………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</a:t>
            </a:r>
            <a:endParaRPr lang="en-US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762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</a:t>
            </a:r>
            <a:endParaRPr lang="en-US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-2667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  1.2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ความเห็นของ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……………………………………………………………………………………………………………………………………………..…………………………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</a:t>
            </a:r>
          </a:p>
          <a:p>
            <a:pPr marL="266700" indent="762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…………………………………………………………………………………………………………………..............................................................................................................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</a:t>
            </a:r>
            <a:endParaRPr lang="en-US" sz="1400" b="1" dirty="0">
              <a:latin typeface="TH SarabunPSK" pitchFamily="34" charset="-34"/>
              <a:cs typeface="TH SarabunPSK" pitchFamily="34" charset="-34"/>
            </a:endParaRPr>
          </a:p>
          <a:p>
            <a:pPr marL="400050" indent="-4000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400050" algn="l"/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นโยบายและแผนยุทธศาสตร์แห่งชาติที่เกี่ยวข้องกับองค์การมหาชน          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</a:t>
            </a:r>
          </a:p>
          <a:p>
            <a:pPr marL="266700" indent="1333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</a:t>
            </a:r>
          </a:p>
          <a:p>
            <a:pPr marL="266700" indent="1333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</a:t>
            </a:r>
            <a:endParaRPr lang="en-US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-2667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3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. ความเห็นชอบจากคณะรัฐมนตรีในโครงการ หรือแผนงานสำคัญ ๆ 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</a:t>
            </a:r>
            <a:endParaRPr lang="en-US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1333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</a:t>
            </a:r>
          </a:p>
          <a:p>
            <a:pPr marL="266700" indent="762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  ......................................................................................................................................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</a:t>
            </a:r>
            <a:endParaRPr lang="en-US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-2667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. การทำบันทึกข้อตกลงในโครงการ หรือแผนงานความร่วมมือระหว่างองค์การมหาชนกับหน่วยงานอื่น</a:t>
            </a:r>
          </a:p>
          <a:p>
            <a:pPr marL="400050" indent="-4000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          ...................................................................................................................................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</a:t>
            </a:r>
            <a:endParaRPr lang="th-TH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1333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</a:t>
            </a:r>
            <a:endParaRPr lang="th-TH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1333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</a:t>
            </a:r>
            <a:endParaRPr lang="th-TH" sz="1400" b="1" dirty="0">
              <a:latin typeface="TH SarabunPSK" pitchFamily="34" charset="-34"/>
              <a:cs typeface="TH SarabunPSK" pitchFamily="34" charset="-34"/>
            </a:endParaRPr>
          </a:p>
          <a:p>
            <a:pPr marL="266700" indent="-26670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5.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ข้อมูลเชิงสถิติแสดงปริมาณความต้องการผลผลิตขององค์การมหาชน</a:t>
            </a:r>
          </a:p>
          <a:p>
            <a:pPr marL="4000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</a:t>
            </a:r>
            <a:endParaRPr lang="th-TH" sz="1400" b="1" dirty="0">
              <a:latin typeface="TH SarabunPSK" pitchFamily="34" charset="-34"/>
              <a:cs typeface="TH SarabunPSK" pitchFamily="34" charset="-34"/>
            </a:endParaRPr>
          </a:p>
          <a:p>
            <a:pPr marL="4000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</a:t>
            </a:r>
            <a:endParaRPr lang="th-TH" sz="1400" b="1" dirty="0">
              <a:latin typeface="TH SarabunPSK" pitchFamily="34" charset="-34"/>
              <a:cs typeface="TH SarabunPSK" pitchFamily="34" charset="-34"/>
            </a:endParaRPr>
          </a:p>
          <a:p>
            <a:pPr marL="4000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..................................................................................................................................</a:t>
            </a:r>
            <a:r>
              <a:rPr lang="en-US" sz="1400" b="1"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</a:t>
            </a:r>
            <a:r>
              <a:rPr lang="th-TH" sz="1400" b="1" dirty="0">
                <a:latin typeface="TH SarabunPSK" pitchFamily="34" charset="-34"/>
                <a:cs typeface="TH SarabunPSK" pitchFamily="34" charset="-34"/>
              </a:rPr>
              <a:t>................</a:t>
            </a:r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......................</a:t>
            </a:r>
            <a:endParaRPr lang="th-TH" sz="1400" b="1" dirty="0">
              <a:latin typeface="TH SarabunPSK" pitchFamily="34" charset="-34"/>
              <a:cs typeface="TH SarabunPSK" pitchFamily="34" charset="-34"/>
            </a:endParaRPr>
          </a:p>
          <a:p>
            <a:pPr marL="400050"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355600" algn="l"/>
                <a:tab pos="444500" algn="l"/>
              </a:tabLst>
              <a:defRPr/>
            </a:pPr>
            <a:endParaRPr lang="th-TH" sz="14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AutoShape 8"/>
          <p:cNvSpPr>
            <a:spLocks noChangeArrowheads="1"/>
          </p:cNvSpPr>
          <p:nvPr/>
        </p:nvSpPr>
        <p:spPr bwMode="gray">
          <a:xfrm>
            <a:off x="1592263" y="2085975"/>
            <a:ext cx="5759450" cy="2159000"/>
          </a:xfrm>
          <a:prstGeom prst="upArrow">
            <a:avLst>
              <a:gd name="adj1" fmla="val 57296"/>
              <a:gd name="adj2" fmla="val 62796"/>
            </a:avLst>
          </a:prstGeom>
          <a:solidFill>
            <a:srgbClr val="B2B2B2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36891" name="AutoShape 27"/>
          <p:cNvSpPr>
            <a:spLocks noChangeArrowheads="1"/>
          </p:cNvSpPr>
          <p:nvPr/>
        </p:nvSpPr>
        <p:spPr bwMode="auto">
          <a:xfrm>
            <a:off x="2033588" y="1447800"/>
            <a:ext cx="48768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>
                <a:latin typeface="TH SarabunPSK" pitchFamily="34" charset="-34"/>
                <a:cs typeface="TH SarabunPSK" pitchFamily="34" charset="-34"/>
              </a:rPr>
              <a:t>องค์การมหาชน</a:t>
            </a:r>
            <a:endParaRPr lang="en-US" b="1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971550" y="201613"/>
            <a:ext cx="71389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5:  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กรอบโครงสร้างขององค์การมหาชน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9940" name="Rectangle 30"/>
          <p:cNvSpPr>
            <a:spLocks noChangeArrowheads="1"/>
          </p:cNvSpPr>
          <p:nvPr/>
        </p:nvSpPr>
        <p:spPr bwMode="auto">
          <a:xfrm>
            <a:off x="3178175" y="4430713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400" b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ฝ่าย...</a:t>
            </a:r>
            <a:endParaRPr lang="en-US" sz="2400" b="1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9941" name="Text Box 33"/>
          <p:cNvSpPr txBox="1">
            <a:spLocks noChangeArrowheads="1"/>
          </p:cNvSpPr>
          <p:nvPr/>
        </p:nvSpPr>
        <p:spPr bwMode="auto">
          <a:xfrm>
            <a:off x="955675" y="5510213"/>
            <a:ext cx="1566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  <p:sp>
        <p:nvSpPr>
          <p:cNvPr id="39942" name="Text Box 34"/>
          <p:cNvSpPr txBox="1">
            <a:spLocks noChangeArrowheads="1"/>
          </p:cNvSpPr>
          <p:nvPr/>
        </p:nvSpPr>
        <p:spPr bwMode="auto">
          <a:xfrm>
            <a:off x="2795588" y="5521325"/>
            <a:ext cx="15668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  <p:sp>
        <p:nvSpPr>
          <p:cNvPr id="39943" name="Text Box 35"/>
          <p:cNvSpPr txBox="1">
            <a:spLocks noChangeArrowheads="1"/>
          </p:cNvSpPr>
          <p:nvPr/>
        </p:nvSpPr>
        <p:spPr bwMode="auto">
          <a:xfrm>
            <a:off x="4768850" y="5521325"/>
            <a:ext cx="1566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  <p:sp>
        <p:nvSpPr>
          <p:cNvPr id="39944" name="Text Box 36"/>
          <p:cNvSpPr txBox="1">
            <a:spLocks noChangeArrowheads="1"/>
          </p:cNvSpPr>
          <p:nvPr/>
        </p:nvSpPr>
        <p:spPr bwMode="auto">
          <a:xfrm>
            <a:off x="6594475" y="5532438"/>
            <a:ext cx="1566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  <p:grpSp>
        <p:nvGrpSpPr>
          <p:cNvPr id="39945" name="Group 10"/>
          <p:cNvGrpSpPr>
            <a:grpSpLocks/>
          </p:cNvGrpSpPr>
          <p:nvPr/>
        </p:nvGrpSpPr>
        <p:grpSpPr bwMode="auto">
          <a:xfrm>
            <a:off x="838200" y="3962400"/>
            <a:ext cx="1447800" cy="1371600"/>
            <a:chOff x="528" y="2448"/>
            <a:chExt cx="912" cy="864"/>
          </a:xfrm>
        </p:grpSpPr>
        <p:sp>
          <p:nvSpPr>
            <p:cNvPr id="39958" name="Oval 11"/>
            <p:cNvSpPr>
              <a:spLocks noChangeArrowheads="1"/>
            </p:cNvSpPr>
            <p:nvPr/>
          </p:nvSpPr>
          <p:spPr bwMode="auto">
            <a:xfrm>
              <a:off x="576" y="2496"/>
              <a:ext cx="816" cy="76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  <p:sp>
          <p:nvSpPr>
            <p:cNvPr id="39959" name="Rectangle 28"/>
            <p:cNvSpPr>
              <a:spLocks noChangeArrowheads="1"/>
            </p:cNvSpPr>
            <p:nvPr/>
          </p:nvSpPr>
          <p:spPr bwMode="auto">
            <a:xfrm>
              <a:off x="768" y="2736"/>
              <a:ext cx="4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h-TH" sz="2400" b="1">
                  <a:latin typeface="TH SarabunPSK" pitchFamily="34" charset="-34"/>
                  <a:cs typeface="TH SarabunPSK" pitchFamily="34" charset="-34"/>
                </a:rPr>
                <a:t>ฝ่าย...</a:t>
              </a:r>
              <a:endParaRPr lang="en-US" sz="2400" b="1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9960" name="Oval 13"/>
            <p:cNvSpPr>
              <a:spLocks noChangeArrowheads="1"/>
            </p:cNvSpPr>
            <p:nvPr/>
          </p:nvSpPr>
          <p:spPr bwMode="auto">
            <a:xfrm>
              <a:off x="528" y="2448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</p:grpSp>
      <p:grpSp>
        <p:nvGrpSpPr>
          <p:cNvPr id="39946" name="Group 14"/>
          <p:cNvGrpSpPr>
            <a:grpSpLocks/>
          </p:cNvGrpSpPr>
          <p:nvPr/>
        </p:nvGrpSpPr>
        <p:grpSpPr bwMode="auto">
          <a:xfrm>
            <a:off x="2819400" y="3962400"/>
            <a:ext cx="1447800" cy="1371600"/>
            <a:chOff x="528" y="2448"/>
            <a:chExt cx="912" cy="864"/>
          </a:xfrm>
        </p:grpSpPr>
        <p:sp>
          <p:nvSpPr>
            <p:cNvPr id="39955" name="Oval 15"/>
            <p:cNvSpPr>
              <a:spLocks noChangeArrowheads="1"/>
            </p:cNvSpPr>
            <p:nvPr/>
          </p:nvSpPr>
          <p:spPr bwMode="auto">
            <a:xfrm>
              <a:off x="576" y="2496"/>
              <a:ext cx="816" cy="76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  <p:sp>
          <p:nvSpPr>
            <p:cNvPr id="39956" name="Rectangle 28"/>
            <p:cNvSpPr>
              <a:spLocks noChangeArrowheads="1"/>
            </p:cNvSpPr>
            <p:nvPr/>
          </p:nvSpPr>
          <p:spPr bwMode="auto">
            <a:xfrm>
              <a:off x="768" y="2736"/>
              <a:ext cx="4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h-TH" sz="2400" b="1">
                  <a:latin typeface="TH SarabunPSK" pitchFamily="34" charset="-34"/>
                  <a:cs typeface="TH SarabunPSK" pitchFamily="34" charset="-34"/>
                </a:rPr>
                <a:t>ฝ่าย...</a:t>
              </a:r>
              <a:endParaRPr lang="en-US" sz="2400" b="1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9957" name="Oval 17"/>
            <p:cNvSpPr>
              <a:spLocks noChangeArrowheads="1"/>
            </p:cNvSpPr>
            <p:nvPr/>
          </p:nvSpPr>
          <p:spPr bwMode="auto">
            <a:xfrm>
              <a:off x="528" y="2448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</p:grpSp>
      <p:grpSp>
        <p:nvGrpSpPr>
          <p:cNvPr id="39947" name="Group 18"/>
          <p:cNvGrpSpPr>
            <a:grpSpLocks/>
          </p:cNvGrpSpPr>
          <p:nvPr/>
        </p:nvGrpSpPr>
        <p:grpSpPr bwMode="auto">
          <a:xfrm>
            <a:off x="4800600" y="3962400"/>
            <a:ext cx="1447800" cy="1371600"/>
            <a:chOff x="528" y="2448"/>
            <a:chExt cx="912" cy="864"/>
          </a:xfrm>
        </p:grpSpPr>
        <p:sp>
          <p:nvSpPr>
            <p:cNvPr id="39952" name="Oval 19"/>
            <p:cNvSpPr>
              <a:spLocks noChangeArrowheads="1"/>
            </p:cNvSpPr>
            <p:nvPr/>
          </p:nvSpPr>
          <p:spPr bwMode="auto">
            <a:xfrm>
              <a:off x="576" y="2496"/>
              <a:ext cx="816" cy="76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  <p:sp>
          <p:nvSpPr>
            <p:cNvPr id="39953" name="Rectangle 28"/>
            <p:cNvSpPr>
              <a:spLocks noChangeArrowheads="1"/>
            </p:cNvSpPr>
            <p:nvPr/>
          </p:nvSpPr>
          <p:spPr bwMode="auto">
            <a:xfrm>
              <a:off x="768" y="2736"/>
              <a:ext cx="4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h-TH" sz="2400" b="1">
                  <a:latin typeface="TH SarabunPSK" pitchFamily="34" charset="-34"/>
                  <a:cs typeface="TH SarabunPSK" pitchFamily="34" charset="-34"/>
                </a:rPr>
                <a:t>ฝ่าย...</a:t>
              </a:r>
              <a:endParaRPr lang="en-US" sz="2400" b="1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9954" name="Oval 21"/>
            <p:cNvSpPr>
              <a:spLocks noChangeArrowheads="1"/>
            </p:cNvSpPr>
            <p:nvPr/>
          </p:nvSpPr>
          <p:spPr bwMode="auto">
            <a:xfrm>
              <a:off x="528" y="2448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</p:grpSp>
      <p:grpSp>
        <p:nvGrpSpPr>
          <p:cNvPr id="39948" name="Group 22"/>
          <p:cNvGrpSpPr>
            <a:grpSpLocks/>
          </p:cNvGrpSpPr>
          <p:nvPr/>
        </p:nvGrpSpPr>
        <p:grpSpPr bwMode="auto">
          <a:xfrm>
            <a:off x="6781800" y="3962400"/>
            <a:ext cx="1447800" cy="1371600"/>
            <a:chOff x="528" y="2448"/>
            <a:chExt cx="912" cy="864"/>
          </a:xfrm>
        </p:grpSpPr>
        <p:sp>
          <p:nvSpPr>
            <p:cNvPr id="39949" name="Oval 23"/>
            <p:cNvSpPr>
              <a:spLocks noChangeArrowheads="1"/>
            </p:cNvSpPr>
            <p:nvPr/>
          </p:nvSpPr>
          <p:spPr bwMode="auto">
            <a:xfrm>
              <a:off x="576" y="2496"/>
              <a:ext cx="816" cy="76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  <p:sp>
          <p:nvSpPr>
            <p:cNvPr id="39950" name="Rectangle 28"/>
            <p:cNvSpPr>
              <a:spLocks noChangeArrowheads="1"/>
            </p:cNvSpPr>
            <p:nvPr/>
          </p:nvSpPr>
          <p:spPr bwMode="auto">
            <a:xfrm>
              <a:off x="768" y="2736"/>
              <a:ext cx="4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h-TH" sz="2400" b="1">
                  <a:latin typeface="TH SarabunPSK" pitchFamily="34" charset="-34"/>
                  <a:cs typeface="TH SarabunPSK" pitchFamily="34" charset="-34"/>
                </a:rPr>
                <a:t>ฝ่าย...</a:t>
              </a:r>
              <a:endParaRPr lang="en-US" sz="2400" b="1"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9951" name="Oval 25"/>
            <p:cNvSpPr>
              <a:spLocks noChangeArrowheads="1"/>
            </p:cNvSpPr>
            <p:nvPr/>
          </p:nvSpPr>
          <p:spPr bwMode="auto">
            <a:xfrm>
              <a:off x="528" y="2448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th-TH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5"/>
          <p:cNvSpPr>
            <a:spLocks noChangeArrowheads="1"/>
          </p:cNvSpPr>
          <p:nvPr/>
        </p:nvSpPr>
        <p:spPr bwMode="auto">
          <a:xfrm>
            <a:off x="357188" y="404813"/>
            <a:ext cx="6230937" cy="6337300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th-TH" sz="1800">
              <a:solidFill>
                <a:srgbClr val="99FFCC"/>
              </a:solidFill>
              <a:latin typeface="Calibri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-468313" y="347663"/>
            <a:ext cx="6627813" cy="3657600"/>
          </a:xfrm>
        </p:spPr>
        <p:txBody>
          <a:bodyPr/>
          <a:lstStyle/>
          <a:p>
            <a:pPr marL="990600" lvl="1" indent="-5334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2.1 ภารกิจขององค์การมหาชน</a:t>
            </a: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1. ...........................................................................................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..............................................................</a:t>
            </a: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	………………………………………………………………………………………….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2.2 บทบาทขององค์การมหาชน</a:t>
            </a: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..............................................................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..............................................................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..............................................................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2.3 อำนาจหน้าที่ขององค์การมหาชน </a:t>
            </a: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1. ....................................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..............................................................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2. ....................................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..............................................................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........................................</a:t>
            </a:r>
            <a:r>
              <a:rPr lang="en-US" sz="1600" b="1" smtClean="0">
                <a:latin typeface="TH SarabunPSK" pitchFamily="34" charset="-34"/>
                <a:cs typeface="TH SarabunPSK" pitchFamily="34" charset="-34"/>
              </a:rPr>
              <a:t>..............................................................</a:t>
            </a: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2.4 ความแตกต่างกับภารกิจของหน่วยงานอื่นที่เกี่ยวข้อง</a:t>
            </a: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th-TH" sz="16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n-US" sz="12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th-TH" sz="1400" b="1" smtClean="0">
              <a:latin typeface="TH SarabunPSK" pitchFamily="34" charset="-34"/>
              <a:cs typeface="TH SarabunPSK" pitchFamily="34" charset="-34"/>
            </a:endParaRP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2.5 ระบบการดำเนินงานและระบบความสัมพันธ์ระหว่างหน่วยงานที่เกี่ยวข้อง</a:t>
            </a: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	</a:t>
            </a:r>
          </a:p>
          <a:p>
            <a:pPr marL="1241425" lvl="2" indent="-327025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th-TH" sz="1600" b="1" smtClean="0">
                <a:latin typeface="TH SarabunPSK" pitchFamily="34" charset="-34"/>
                <a:cs typeface="TH SarabunPSK" pitchFamily="34" charset="-34"/>
              </a:rPr>
              <a:t> 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971550" y="-171450"/>
            <a:ext cx="71389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2: 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ภารกิจ บทบาทขององค์การมหาชน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19460" name="Group 54"/>
          <p:cNvGrpSpPr>
            <a:grpSpLocks/>
          </p:cNvGrpSpPr>
          <p:nvPr/>
        </p:nvGrpSpPr>
        <p:grpSpPr bwMode="auto">
          <a:xfrm>
            <a:off x="4572000" y="5300663"/>
            <a:ext cx="4392613" cy="1304925"/>
            <a:chOff x="2880" y="3339"/>
            <a:chExt cx="2767" cy="822"/>
          </a:xfrm>
        </p:grpSpPr>
        <p:sp>
          <p:nvSpPr>
            <p:cNvPr id="19492" name="Rectangle 36"/>
            <p:cNvSpPr>
              <a:spLocks noChangeArrowheads="1"/>
            </p:cNvSpPr>
            <p:nvPr/>
          </p:nvSpPr>
          <p:spPr bwMode="auto">
            <a:xfrm>
              <a:off x="2880" y="3339"/>
              <a:ext cx="2767" cy="8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th-TH" sz="1800">
                <a:latin typeface="Calibri" pitchFamily="34" charset="0"/>
              </a:endParaRPr>
            </a:p>
          </p:txBody>
        </p:sp>
        <p:sp>
          <p:nvSpPr>
            <p:cNvPr id="19493" name="Text Box 37"/>
            <p:cNvSpPr txBox="1">
              <a:spLocks noChangeArrowheads="1"/>
            </p:cNvSpPr>
            <p:nvPr/>
          </p:nvSpPr>
          <p:spPr bwMode="auto">
            <a:xfrm>
              <a:off x="3745" y="3386"/>
              <a:ext cx="99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th-TH" sz="1600">
                  <a:solidFill>
                    <a:schemeClr val="tx2"/>
                  </a:solidFill>
                  <a:latin typeface="TH SarabunPSK" pitchFamily="34" charset="-34"/>
                  <a:cs typeface="TH SarabunPSK" pitchFamily="34" charset="-34"/>
                </a:rPr>
                <a:t>รูปภาพแสดงความสัมพันธ์</a:t>
              </a:r>
            </a:p>
            <a:p>
              <a:pPr algn="ctr" eaLnBrk="0" hangingPunct="0"/>
              <a:r>
                <a:rPr lang="th-TH" sz="1600">
                  <a:solidFill>
                    <a:schemeClr val="tx2"/>
                  </a:solidFill>
                  <a:latin typeface="TH SarabunPSK" pitchFamily="34" charset="-34"/>
                  <a:cs typeface="TH SarabunPSK" pitchFamily="34" charset="-34"/>
                </a:rPr>
                <a:t>และ/หรือคำอธิบาย</a:t>
              </a:r>
            </a:p>
          </p:txBody>
        </p:sp>
        <p:cxnSp>
          <p:nvCxnSpPr>
            <p:cNvPr id="19494" name="AutoShape 38"/>
            <p:cNvCxnSpPr>
              <a:cxnSpLocks noChangeShapeType="1"/>
              <a:stCxn id="19496" idx="0"/>
              <a:endCxn id="19497" idx="1"/>
            </p:cNvCxnSpPr>
            <p:nvPr/>
          </p:nvCxnSpPr>
          <p:spPr bwMode="auto">
            <a:xfrm rot="-5400000">
              <a:off x="4481" y="3642"/>
              <a:ext cx="29" cy="43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9495" name="Rectangle 39"/>
            <p:cNvSpPr>
              <a:spLocks noChangeArrowheads="1"/>
            </p:cNvSpPr>
            <p:nvPr/>
          </p:nvSpPr>
          <p:spPr bwMode="auto">
            <a:xfrm>
              <a:off x="3587" y="3853"/>
              <a:ext cx="284" cy="5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th-TH" sz="1800">
                <a:latin typeface="Calibri" pitchFamily="34" charset="0"/>
              </a:endParaRPr>
            </a:p>
          </p:txBody>
        </p:sp>
        <p:sp>
          <p:nvSpPr>
            <p:cNvPr id="19496" name="Rectangle 40"/>
            <p:cNvSpPr>
              <a:spLocks noChangeArrowheads="1"/>
            </p:cNvSpPr>
            <p:nvPr/>
          </p:nvSpPr>
          <p:spPr bwMode="auto">
            <a:xfrm>
              <a:off x="4173" y="3873"/>
              <a:ext cx="212" cy="7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th-TH" sz="1800">
                <a:latin typeface="Calibri" pitchFamily="34" charset="0"/>
              </a:endParaRPr>
            </a:p>
          </p:txBody>
        </p:sp>
        <p:sp>
          <p:nvSpPr>
            <p:cNvPr id="19497" name="Rectangle 41"/>
            <p:cNvSpPr>
              <a:spLocks noChangeArrowheads="1"/>
            </p:cNvSpPr>
            <p:nvPr/>
          </p:nvSpPr>
          <p:spPr bwMode="auto">
            <a:xfrm>
              <a:off x="4712" y="3809"/>
              <a:ext cx="267" cy="7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th-TH" sz="1800">
                <a:latin typeface="Calibri" pitchFamily="34" charset="0"/>
              </a:endParaRPr>
            </a:p>
          </p:txBody>
        </p:sp>
        <p:cxnSp>
          <p:nvCxnSpPr>
            <p:cNvPr id="19498" name="AutoShape 42"/>
            <p:cNvCxnSpPr>
              <a:cxnSpLocks noChangeShapeType="1"/>
              <a:stCxn id="19495" idx="2"/>
              <a:endCxn id="19496" idx="2"/>
            </p:cNvCxnSpPr>
            <p:nvPr/>
          </p:nvCxnSpPr>
          <p:spPr bwMode="auto">
            <a:xfrm rot="16200000" flipH="1">
              <a:off x="3989" y="3653"/>
              <a:ext cx="32" cy="548"/>
            </a:xfrm>
            <a:prstGeom prst="bentConnector3">
              <a:avLst>
                <a:gd name="adj1" fmla="val 41777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9499" name="AutoShape 43"/>
            <p:cNvCxnSpPr>
              <a:cxnSpLocks noChangeShapeType="1"/>
            </p:cNvCxnSpPr>
            <p:nvPr/>
          </p:nvCxnSpPr>
          <p:spPr bwMode="auto">
            <a:xfrm flipH="1">
              <a:off x="3587" y="3831"/>
              <a:ext cx="1392" cy="39"/>
            </a:xfrm>
            <a:prstGeom prst="bentConnector5">
              <a:avLst>
                <a:gd name="adj1" fmla="val -9292"/>
                <a:gd name="adj2" fmla="val -94444"/>
                <a:gd name="adj3" fmla="val 109356"/>
              </a:avLst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</p:grpSp>
      <p:sp>
        <p:nvSpPr>
          <p:cNvPr id="19461" name="AutoShape 52"/>
          <p:cNvSpPr>
            <a:spLocks noChangeArrowheads="1"/>
          </p:cNvSpPr>
          <p:nvPr/>
        </p:nvSpPr>
        <p:spPr bwMode="auto">
          <a:xfrm>
            <a:off x="3346450" y="3500438"/>
            <a:ext cx="865188" cy="576262"/>
          </a:xfrm>
          <a:prstGeom prst="rightArrow">
            <a:avLst>
              <a:gd name="adj1" fmla="val 50000"/>
              <a:gd name="adj2" fmla="val 375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 sz="1800">
              <a:latin typeface="Calibri" pitchFamily="34" charset="0"/>
            </a:endParaRPr>
          </a:p>
        </p:txBody>
      </p:sp>
      <p:sp>
        <p:nvSpPr>
          <p:cNvPr id="19462" name="AutoShape 53"/>
          <p:cNvSpPr>
            <a:spLocks noChangeArrowheads="1"/>
          </p:cNvSpPr>
          <p:nvPr/>
        </p:nvSpPr>
        <p:spPr bwMode="auto">
          <a:xfrm>
            <a:off x="3276600" y="5373688"/>
            <a:ext cx="865188" cy="576262"/>
          </a:xfrm>
          <a:prstGeom prst="rightArrow">
            <a:avLst>
              <a:gd name="adj1" fmla="val 50000"/>
              <a:gd name="adj2" fmla="val 375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 sz="1800">
              <a:latin typeface="Calibri" pitchFamily="34" charset="0"/>
            </a:endParaRPr>
          </a:p>
        </p:txBody>
      </p:sp>
      <p:graphicFrame>
        <p:nvGraphicFramePr>
          <p:cNvPr id="22576" name="Group 48"/>
          <p:cNvGraphicFramePr>
            <a:graphicFrameLocks noGrp="1"/>
          </p:cNvGraphicFramePr>
          <p:nvPr>
            <p:ph sz="quarter" idx="3"/>
          </p:nvPr>
        </p:nvGraphicFramePr>
        <p:xfrm>
          <a:off x="4429125" y="2708275"/>
          <a:ext cx="4679950" cy="2365375"/>
        </p:xfrm>
        <a:graphic>
          <a:graphicData uri="http://schemas.openxmlformats.org/drawingml/2006/table">
            <a:tbl>
              <a:tblPr/>
              <a:tblGrid>
                <a:gridCol w="1169988"/>
                <a:gridCol w="1169987"/>
                <a:gridCol w="1163638"/>
                <a:gridCol w="1176337"/>
              </a:tblGrid>
              <a:tr h="27781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ตารางแจกแจงบทบาท หน้าที่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หน่วยงาน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บทบาท หน้าที่ด้าน...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บทบาท หน้าที่ด้าน...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บทบาท หน้าที่ด้าน...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องค์การมหาชน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หน่วยงาน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หน่วยงาน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130175"/>
            <a:ext cx="8112125" cy="7064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3: </a:t>
            </a:r>
            <a:r>
              <a:rPr lang="th-TH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ร่างแผนกลยุทธ์และแผนธุรกิจขององค์การมหาชน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3 </a:t>
            </a:r>
            <a:r>
              <a:rPr 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ปี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b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(ป</a:t>
            </a:r>
            <a:r>
              <a:rPr lang="th-TH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ีที่ 1 -3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)</a:t>
            </a:r>
          </a:p>
        </p:txBody>
      </p:sp>
      <p:graphicFrame>
        <p:nvGraphicFramePr>
          <p:cNvPr id="26627" name="Group 3"/>
          <p:cNvGraphicFramePr>
            <a:graphicFrameLocks noGrp="1"/>
          </p:cNvGraphicFramePr>
          <p:nvPr>
            <p:ph sz="half" idx="1"/>
          </p:nvPr>
        </p:nvGraphicFramePr>
        <p:xfrm>
          <a:off x="5394325" y="2492375"/>
          <a:ext cx="3498850" cy="3135313"/>
        </p:xfrm>
        <a:graphic>
          <a:graphicData uri="http://schemas.openxmlformats.org/drawingml/2006/table">
            <a:tbl>
              <a:tblPr/>
              <a:tblGrid>
                <a:gridCol w="987425"/>
                <a:gridCol w="1143000"/>
                <a:gridCol w="1368425"/>
              </a:tblGrid>
              <a:tr h="3667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แผนธุรกิจ(แผนปฏิบัติงาน)ประจำปี ปีที่ 1-3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ผลผลิต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ทรัพยากร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749" name="Group 125"/>
          <p:cNvGraphicFramePr>
            <a:graphicFrameLocks noGrp="1"/>
          </p:cNvGraphicFramePr>
          <p:nvPr>
            <p:ph sz="quarter" idx="2"/>
          </p:nvPr>
        </p:nvGraphicFramePr>
        <p:xfrm>
          <a:off x="179388" y="2420938"/>
          <a:ext cx="4364037" cy="3644900"/>
        </p:xfrm>
        <a:graphic>
          <a:graphicData uri="http://schemas.openxmlformats.org/drawingml/2006/table">
            <a:tbl>
              <a:tblPr/>
              <a:tblGrid>
                <a:gridCol w="1111250"/>
                <a:gridCol w="871537"/>
                <a:gridCol w="379413"/>
                <a:gridCol w="441325"/>
                <a:gridCol w="425450"/>
                <a:gridCol w="1135062"/>
              </a:tblGrid>
              <a:tr h="4429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เป้าประสงค์ (ผลลัพธ์)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ตัวชี้วัด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เป้าหมาย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(ผลผลิต)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กลยุทธ์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333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6743" name="Rectangle 119"/>
          <p:cNvSpPr>
            <a:spLocks noChangeArrowheads="1"/>
          </p:cNvSpPr>
          <p:nvPr/>
        </p:nvSpPr>
        <p:spPr bwMode="auto">
          <a:xfrm>
            <a:off x="155575" y="1123950"/>
            <a:ext cx="8836025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วิสัยทัศน์ขององค์การมหาชน</a:t>
            </a:r>
          </a:p>
        </p:txBody>
      </p:sp>
      <p:sp>
        <p:nvSpPr>
          <p:cNvPr id="26744" name="Rectangle 120"/>
          <p:cNvSpPr>
            <a:spLocks noChangeArrowheads="1"/>
          </p:cNvSpPr>
          <p:nvPr/>
        </p:nvSpPr>
        <p:spPr bwMode="auto">
          <a:xfrm>
            <a:off x="155575" y="1484313"/>
            <a:ext cx="8836025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ประเด็นยุทธศาสตร์ของรัฐบาล</a:t>
            </a:r>
            <a:endParaRPr lang="th-TH" sz="1600" i="1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6745" name="Rectangle 121"/>
          <p:cNvSpPr>
            <a:spLocks noChangeArrowheads="1"/>
          </p:cNvSpPr>
          <p:nvPr/>
        </p:nvSpPr>
        <p:spPr bwMode="auto">
          <a:xfrm>
            <a:off x="155575" y="1844675"/>
            <a:ext cx="8836025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ประเด็นยุทธศาสตร์ขององค์การมหาชน</a:t>
            </a:r>
            <a:endParaRPr lang="th-TH" sz="1600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1620" name="AutoShape 123"/>
          <p:cNvSpPr>
            <a:spLocks noChangeArrowheads="1"/>
          </p:cNvSpPr>
          <p:nvPr/>
        </p:nvSpPr>
        <p:spPr bwMode="auto">
          <a:xfrm>
            <a:off x="4672013" y="3429000"/>
            <a:ext cx="719137" cy="647700"/>
          </a:xfrm>
          <a:prstGeom prst="rightArrow">
            <a:avLst>
              <a:gd name="adj1" fmla="val 50000"/>
              <a:gd name="adj2" fmla="val 277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h-TH" smtClean="0"/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228600" y="338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th-TH" sz="1800">
              <a:latin typeface="Calibri" pitchFamily="34" charset="0"/>
            </a:endParaRPr>
          </a:p>
        </p:txBody>
      </p:sp>
      <p:grpSp>
        <p:nvGrpSpPr>
          <p:cNvPr id="23555" name="Group 4"/>
          <p:cNvGrpSpPr>
            <a:grpSpLocks/>
          </p:cNvGrpSpPr>
          <p:nvPr/>
        </p:nvGrpSpPr>
        <p:grpSpPr bwMode="auto">
          <a:xfrm>
            <a:off x="0" y="376238"/>
            <a:ext cx="9144000" cy="6335712"/>
            <a:chOff x="0" y="210"/>
            <a:chExt cx="5760" cy="3991"/>
          </a:xfrm>
        </p:grpSpPr>
        <p:sp>
          <p:nvSpPr>
            <p:cNvPr id="23557" name="Rectangle 5"/>
            <p:cNvSpPr>
              <a:spLocks noChangeArrowheads="1"/>
            </p:cNvSpPr>
            <p:nvPr/>
          </p:nvSpPr>
          <p:spPr bwMode="auto">
            <a:xfrm>
              <a:off x="0" y="210"/>
              <a:ext cx="5760" cy="399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th-TH" sz="1800">
                <a:latin typeface="Calibri" pitchFamily="34" charset="0"/>
              </a:endParaRPr>
            </a:p>
          </p:txBody>
        </p:sp>
        <p:grpSp>
          <p:nvGrpSpPr>
            <p:cNvPr id="23558" name="Group 6"/>
            <p:cNvGrpSpPr>
              <a:grpSpLocks/>
            </p:cNvGrpSpPr>
            <p:nvPr/>
          </p:nvGrpSpPr>
          <p:grpSpPr bwMode="auto">
            <a:xfrm>
              <a:off x="340" y="294"/>
              <a:ext cx="5216" cy="3862"/>
              <a:chOff x="567" y="67"/>
              <a:chExt cx="4400" cy="4089"/>
            </a:xfrm>
          </p:grpSpPr>
          <p:sp>
            <p:nvSpPr>
              <p:cNvPr id="23559" name="Text Box 7"/>
              <p:cNvSpPr txBox="1">
                <a:spLocks noChangeArrowheads="1"/>
              </p:cNvSpPr>
              <p:nvPr/>
            </p:nvSpPr>
            <p:spPr bwMode="auto">
              <a:xfrm>
                <a:off x="819" y="292"/>
                <a:ext cx="757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/>
                <a:r>
                  <a:rPr lang="th-TH" sz="9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ปี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60" name="Text Box 8"/>
              <p:cNvSpPr txBox="1">
                <a:spLocks noChangeArrowheads="1"/>
              </p:cNvSpPr>
              <p:nvPr/>
            </p:nvSpPr>
            <p:spPr bwMode="auto">
              <a:xfrm>
                <a:off x="567" y="435"/>
                <a:ext cx="757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/>
                <a:r>
                  <a:rPr lang="th-TH" sz="9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กิจกรรม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61" name="AutoShape 9"/>
              <p:cNvSpPr>
                <a:spLocks noChangeArrowheads="1"/>
              </p:cNvSpPr>
              <p:nvPr/>
            </p:nvSpPr>
            <p:spPr bwMode="auto">
              <a:xfrm>
                <a:off x="1641" y="311"/>
                <a:ext cx="1197" cy="202"/>
              </a:xfrm>
              <a:prstGeom prst="homePlate">
                <a:avLst>
                  <a:gd name="adj" fmla="val 150750"/>
                </a:avLst>
              </a:prstGeom>
              <a:solidFill>
                <a:srgbClr val="CCFFCC">
                  <a:alpha val="89803"/>
                </a:srgbClr>
              </a:solidFill>
              <a:ln w="9525">
                <a:miter lim="800000"/>
                <a:headEnd/>
                <a:tailEnd/>
              </a:ln>
              <a:scene3d>
                <a:camera prst="legacyPerspectiveBottom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CCFFCC"/>
                </a:extrusionClr>
              </a:sp3d>
            </p:spPr>
            <p:txBody>
              <a:bodyPr anchor="ctr">
                <a:flatTx/>
              </a:bodyPr>
              <a:lstStyle/>
              <a:p>
                <a:pPr algn="ctr"/>
                <a:r>
                  <a:rPr lang="th-TH" sz="900" b="1">
                    <a:solidFill>
                      <a:srgbClr val="000000"/>
                    </a:solidFill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2548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62" name="AutoShape 10"/>
              <p:cNvSpPr>
                <a:spLocks noChangeArrowheads="1"/>
              </p:cNvSpPr>
              <p:nvPr/>
            </p:nvSpPr>
            <p:spPr bwMode="auto">
              <a:xfrm>
                <a:off x="3225" y="303"/>
                <a:ext cx="610" cy="194"/>
              </a:xfrm>
              <a:prstGeom prst="chevron">
                <a:avLst>
                  <a:gd name="adj" fmla="val 78608"/>
                </a:avLst>
              </a:prstGeom>
              <a:solidFill>
                <a:srgbClr val="CCFFCC">
                  <a:alpha val="94116"/>
                </a:srgbClr>
              </a:solidFill>
              <a:ln w="9525">
                <a:miter lim="800000"/>
                <a:headEnd/>
                <a:tailEnd/>
              </a:ln>
              <a:scene3d>
                <a:camera prst="legacyPerspectiveBottom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CCFFCC"/>
                </a:extrusionClr>
              </a:sp3d>
            </p:spPr>
            <p:txBody>
              <a:bodyPr anchor="ctr">
                <a:flatTx/>
              </a:bodyPr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63" name="AutoShape 11"/>
              <p:cNvSpPr>
                <a:spLocks noChangeArrowheads="1"/>
              </p:cNvSpPr>
              <p:nvPr/>
            </p:nvSpPr>
            <p:spPr bwMode="auto">
              <a:xfrm>
                <a:off x="2726" y="318"/>
                <a:ext cx="567" cy="195"/>
              </a:xfrm>
              <a:prstGeom prst="chevron">
                <a:avLst>
                  <a:gd name="adj" fmla="val 72692"/>
                </a:avLst>
              </a:prstGeom>
              <a:solidFill>
                <a:srgbClr val="CCFFCC">
                  <a:alpha val="89803"/>
                </a:srgbClr>
              </a:solidFill>
              <a:ln w="9525">
                <a:miter lim="800000"/>
                <a:headEnd/>
                <a:tailEnd/>
              </a:ln>
              <a:scene3d>
                <a:camera prst="legacyPerspectiveBottom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CCFFCC"/>
                </a:extrusionClr>
              </a:sp3d>
            </p:spPr>
            <p:txBody>
              <a:bodyPr anchor="ctr">
                <a:flatTx/>
              </a:bodyPr>
              <a:lstStyle/>
              <a:p>
                <a:pPr algn="ctr"/>
                <a:r>
                  <a:rPr lang="en-US" sz="900" b="1">
                    <a:solidFill>
                      <a:srgbClr val="000000"/>
                    </a:solidFill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2549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64" name="AutoShape 12"/>
              <p:cNvSpPr>
                <a:spLocks noChangeArrowheads="1"/>
              </p:cNvSpPr>
              <p:nvPr/>
            </p:nvSpPr>
            <p:spPr bwMode="auto">
              <a:xfrm>
                <a:off x="3798" y="297"/>
                <a:ext cx="610" cy="195"/>
              </a:xfrm>
              <a:prstGeom prst="chevron">
                <a:avLst>
                  <a:gd name="adj" fmla="val 78205"/>
                </a:avLst>
              </a:prstGeom>
              <a:solidFill>
                <a:srgbClr val="CCFFCC">
                  <a:alpha val="94116"/>
                </a:srgbClr>
              </a:solidFill>
              <a:ln w="9525">
                <a:miter lim="800000"/>
                <a:headEnd/>
                <a:tailEnd/>
              </a:ln>
              <a:scene3d>
                <a:camera prst="legacyPerspectiveBottom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CCFFCC"/>
                </a:extrusionClr>
              </a:sp3d>
            </p:spPr>
            <p:txBody>
              <a:bodyPr anchor="ctr">
                <a:flatTx/>
              </a:bodyPr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65" name="Text Box 13"/>
              <p:cNvSpPr txBox="1">
                <a:spLocks noChangeArrowheads="1"/>
              </p:cNvSpPr>
              <p:nvPr/>
            </p:nvSpPr>
            <p:spPr bwMode="auto">
              <a:xfrm>
                <a:off x="3331" y="318"/>
                <a:ext cx="42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9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2550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66" name="Text Box 14"/>
              <p:cNvSpPr txBox="1">
                <a:spLocks noChangeArrowheads="1"/>
              </p:cNvSpPr>
              <p:nvPr/>
            </p:nvSpPr>
            <p:spPr bwMode="auto">
              <a:xfrm>
                <a:off x="3920" y="313"/>
                <a:ext cx="423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9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2551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67" name="AutoShape 15"/>
              <p:cNvSpPr>
                <a:spLocks noChangeArrowheads="1"/>
              </p:cNvSpPr>
              <p:nvPr/>
            </p:nvSpPr>
            <p:spPr bwMode="auto">
              <a:xfrm>
                <a:off x="4357" y="297"/>
                <a:ext cx="610" cy="195"/>
              </a:xfrm>
              <a:prstGeom prst="chevron">
                <a:avLst>
                  <a:gd name="adj" fmla="val 78205"/>
                </a:avLst>
              </a:prstGeom>
              <a:solidFill>
                <a:srgbClr val="CCFFCC">
                  <a:alpha val="94116"/>
                </a:srgbClr>
              </a:solidFill>
              <a:ln w="9525">
                <a:miter lim="800000"/>
                <a:headEnd/>
                <a:tailEnd/>
              </a:ln>
              <a:scene3d>
                <a:camera prst="legacyPerspectiveBottom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CCFFCC"/>
                </a:extrusionClr>
              </a:sp3d>
            </p:spPr>
            <p:txBody>
              <a:bodyPr anchor="ctr">
                <a:flatTx/>
              </a:bodyPr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68" name="Text Box 16"/>
              <p:cNvSpPr txBox="1">
                <a:spLocks noChangeArrowheads="1"/>
              </p:cNvSpPr>
              <p:nvPr/>
            </p:nvSpPr>
            <p:spPr bwMode="auto">
              <a:xfrm>
                <a:off x="4479" y="313"/>
                <a:ext cx="423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9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2552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69" name="AutoShape 17"/>
              <p:cNvSpPr>
                <a:spLocks noChangeArrowheads="1"/>
              </p:cNvSpPr>
              <p:nvPr/>
            </p:nvSpPr>
            <p:spPr bwMode="auto">
              <a:xfrm>
                <a:off x="966" y="660"/>
                <a:ext cx="610" cy="27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70" name="Text Box 18"/>
              <p:cNvSpPr txBox="1">
                <a:spLocks noChangeArrowheads="1"/>
              </p:cNvSpPr>
              <p:nvPr/>
            </p:nvSpPr>
            <p:spPr bwMode="auto">
              <a:xfrm>
                <a:off x="940" y="670"/>
                <a:ext cx="688" cy="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การจัดทำรายงาน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แห่งชาติ ฉบับที่ 2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71" name="AutoShape 19"/>
              <p:cNvSpPr>
                <a:spLocks noChangeArrowheads="1"/>
              </p:cNvSpPr>
              <p:nvPr/>
            </p:nvSpPr>
            <p:spPr bwMode="auto">
              <a:xfrm rot="-5400000">
                <a:off x="349" y="967"/>
                <a:ext cx="855" cy="25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72" name="AutoShape 20"/>
              <p:cNvSpPr>
                <a:spLocks noChangeArrowheads="1"/>
              </p:cNvSpPr>
              <p:nvPr/>
            </p:nvSpPr>
            <p:spPr bwMode="auto">
              <a:xfrm rot="-5400000">
                <a:off x="159" y="2116"/>
                <a:ext cx="1234" cy="25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grpSp>
            <p:nvGrpSpPr>
              <p:cNvPr id="23573" name="Group 21"/>
              <p:cNvGrpSpPr>
                <a:grpSpLocks/>
              </p:cNvGrpSpPr>
              <p:nvPr/>
            </p:nvGrpSpPr>
            <p:grpSpPr bwMode="auto">
              <a:xfrm>
                <a:off x="1581" y="660"/>
                <a:ext cx="715" cy="384"/>
                <a:chOff x="3475" y="3813"/>
                <a:chExt cx="1734" cy="1060"/>
              </a:xfrm>
            </p:grpSpPr>
            <p:sp>
              <p:nvSpPr>
                <p:cNvPr id="23615" name="AutoShape 22"/>
                <p:cNvSpPr>
                  <a:spLocks noChangeArrowheads="1"/>
                </p:cNvSpPr>
                <p:nvPr/>
              </p:nvSpPr>
              <p:spPr bwMode="auto">
                <a:xfrm>
                  <a:off x="3571" y="3827"/>
                  <a:ext cx="1606" cy="104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th-TH" sz="1800">
                    <a:latin typeface="Calibri" pitchFamily="34" charset="0"/>
                  </a:endParaRPr>
                </a:p>
              </p:txBody>
            </p:sp>
            <p:sp>
              <p:nvSpPr>
                <p:cNvPr id="2361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475" y="3813"/>
                  <a:ext cx="1734" cy="10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th-TH" sz="800">
                      <a:latin typeface="Tahoma" pitchFamily="34" charset="0"/>
                      <a:ea typeface="Cordia New" pitchFamily="34" charset="-34"/>
                      <a:cs typeface="Tahoma" pitchFamily="34" charset="0"/>
                    </a:rPr>
                    <a:t>ประเมิน วิเคราะห์ข้อมูล ระดมความคิดเห็นและยกร่างข้อเสนอ</a:t>
                  </a:r>
                  <a:br>
                    <a:rPr lang="th-TH" sz="800">
                      <a:latin typeface="Tahoma" pitchFamily="34" charset="0"/>
                      <a:ea typeface="Cordia New" pitchFamily="34" charset="-34"/>
                      <a:cs typeface="Tahoma" pitchFamily="34" charset="0"/>
                    </a:rPr>
                  </a:br>
                  <a:r>
                    <a:rPr lang="th-TH" sz="800">
                      <a:latin typeface="Tahoma" pitchFamily="34" charset="0"/>
                      <a:ea typeface="Cordia New" pitchFamily="34" charset="-34"/>
                      <a:cs typeface="Tahoma" pitchFamily="34" charset="0"/>
                    </a:rPr>
                    <a:t>โครงการ </a:t>
                  </a:r>
                  <a:r>
                    <a:rPr lang="en-US" sz="800">
                      <a:latin typeface="Tahoma" pitchFamily="34" charset="0"/>
                      <a:ea typeface="Cordia New" pitchFamily="34" charset="-34"/>
                      <a:cs typeface="Tahoma" pitchFamily="34" charset="0"/>
                    </a:rPr>
                    <a:t>MC2</a:t>
                  </a:r>
                  <a:endParaRPr lang="en-US" sz="1800">
                    <a:latin typeface="Calibri" pitchFamily="34" charset="0"/>
                    <a:ea typeface="Cordia New" pitchFamily="34" charset="-34"/>
                    <a:cs typeface="Tahoma" pitchFamily="34" charset="0"/>
                  </a:endParaRPr>
                </a:p>
              </p:txBody>
            </p:sp>
          </p:grpSp>
          <p:sp>
            <p:nvSpPr>
              <p:cNvPr id="23574" name="AutoShape 24"/>
              <p:cNvSpPr>
                <a:spLocks noChangeArrowheads="1"/>
              </p:cNvSpPr>
              <p:nvPr/>
            </p:nvSpPr>
            <p:spPr bwMode="auto">
              <a:xfrm>
                <a:off x="2320" y="664"/>
                <a:ext cx="526" cy="3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75" name="Text Box 25"/>
              <p:cNvSpPr txBox="1">
                <a:spLocks noChangeArrowheads="1"/>
              </p:cNvSpPr>
              <p:nvPr/>
            </p:nvSpPr>
            <p:spPr bwMode="auto">
              <a:xfrm>
                <a:off x="2302" y="677"/>
                <a:ext cx="550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การขอรับการ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สนับสนุนจาก 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/>
                </a:r>
                <a:b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GEF</a:t>
                </a: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 เพื่อจัดทำ 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/>
                </a:r>
                <a:b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NC2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76" name="AutoShape 26"/>
              <p:cNvSpPr>
                <a:spLocks noChangeArrowheads="1"/>
              </p:cNvSpPr>
              <p:nvPr/>
            </p:nvSpPr>
            <p:spPr bwMode="auto">
              <a:xfrm>
                <a:off x="2873" y="664"/>
                <a:ext cx="1470" cy="19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77" name="Text Box 27"/>
              <p:cNvSpPr txBox="1">
                <a:spLocks noChangeArrowheads="1"/>
              </p:cNvSpPr>
              <p:nvPr/>
            </p:nvSpPr>
            <p:spPr bwMode="auto">
              <a:xfrm>
                <a:off x="2915" y="669"/>
                <a:ext cx="1430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จัดทำรายงานแห่งชาติ ฉบับที่ 2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78" name="AutoShape 28"/>
              <p:cNvSpPr>
                <a:spLocks noChangeArrowheads="1"/>
              </p:cNvSpPr>
              <p:nvPr/>
            </p:nvSpPr>
            <p:spPr bwMode="auto">
              <a:xfrm>
                <a:off x="2889" y="894"/>
                <a:ext cx="507" cy="40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79" name="Text Box 29"/>
              <p:cNvSpPr txBox="1">
                <a:spLocks noChangeArrowheads="1"/>
              </p:cNvSpPr>
              <p:nvPr/>
            </p:nvSpPr>
            <p:spPr bwMode="auto">
              <a:xfrm>
                <a:off x="2846" y="905"/>
                <a:ext cx="550" cy="4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6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วิเคราะห์หาค่า</a:t>
                </a:r>
                <a:br>
                  <a:rPr lang="th-TH" sz="6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6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สัมประสิทธิ์การคิดปริมาณการปล่อยก๊าซเรือนกระจกในบัญชีการปล่อยก๊าซเรือนกระจกสาขาต่าง ๆ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80" name="AutoShape 30"/>
              <p:cNvSpPr>
                <a:spLocks noChangeArrowheads="1"/>
              </p:cNvSpPr>
              <p:nvPr/>
            </p:nvSpPr>
            <p:spPr bwMode="auto">
              <a:xfrm>
                <a:off x="960" y="1334"/>
                <a:ext cx="700" cy="3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81" name="Text Box 31"/>
              <p:cNvSpPr txBox="1">
                <a:spLocks noChangeArrowheads="1"/>
              </p:cNvSpPr>
              <p:nvPr/>
            </p:nvSpPr>
            <p:spPr bwMode="auto">
              <a:xfrm>
                <a:off x="927" y="1334"/>
                <a:ext cx="757" cy="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การสร้างความสามารถในการปรับตัว (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Adaptation</a:t>
                </a: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)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82" name="AutoShape 32"/>
              <p:cNvSpPr>
                <a:spLocks noChangeArrowheads="1"/>
              </p:cNvSpPr>
              <p:nvPr/>
            </p:nvSpPr>
            <p:spPr bwMode="auto">
              <a:xfrm>
                <a:off x="1700" y="1334"/>
                <a:ext cx="3054" cy="3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83" name="Text Box 33"/>
              <p:cNvSpPr txBox="1">
                <a:spLocks noChangeArrowheads="1"/>
              </p:cNvSpPr>
              <p:nvPr/>
            </p:nvSpPr>
            <p:spPr bwMode="auto">
              <a:xfrm>
                <a:off x="1712" y="1375"/>
                <a:ext cx="2977" cy="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แก้ไขปัญหาและสร้างความสามารถในการปรับตัวเพื่อรองรับผลกระทบจากการเปลี่ยนแปลงสภาพภูมิอากาศในเรื่องการอนุรักษ์ดินและน้ำ การจัดการระบบนิเวศและความหลากหลายทางชีวภาพ การเกษตรแบบผสมผสาน การป้องกันสุขภาพอนามัย การจัดการโครงสร้างพื้นฐานอุตสาหกรรม และการตั้งถิ่นฐานของมนุษย์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84" name="AutoShape 34"/>
              <p:cNvSpPr>
                <a:spLocks noChangeArrowheads="1"/>
              </p:cNvSpPr>
              <p:nvPr/>
            </p:nvSpPr>
            <p:spPr bwMode="auto">
              <a:xfrm>
                <a:off x="960" y="1766"/>
                <a:ext cx="700" cy="3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85" name="Text Box 35"/>
              <p:cNvSpPr txBox="1">
                <a:spLocks noChangeArrowheads="1"/>
              </p:cNvSpPr>
              <p:nvPr/>
            </p:nvSpPr>
            <p:spPr bwMode="auto">
              <a:xfrm>
                <a:off x="927" y="1766"/>
                <a:ext cx="757" cy="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การลด 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GHG </a:t>
                </a: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(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Mitigation</a:t>
                </a: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)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86" name="AutoShape 36"/>
              <p:cNvSpPr>
                <a:spLocks noChangeArrowheads="1"/>
              </p:cNvSpPr>
              <p:nvPr/>
            </p:nvSpPr>
            <p:spPr bwMode="auto">
              <a:xfrm>
                <a:off x="1700" y="1827"/>
                <a:ext cx="3054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87" name="Text Box 37"/>
              <p:cNvSpPr txBox="1">
                <a:spLocks noChangeArrowheads="1"/>
              </p:cNvSpPr>
              <p:nvPr/>
            </p:nvSpPr>
            <p:spPr bwMode="auto">
              <a:xfrm>
                <a:off x="1712" y="1846"/>
                <a:ext cx="2977" cy="4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ลด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 GHG</a:t>
                </a: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 จากแหล่งกำเนิดและเพิ่มแหล่งดูดซับคาร์บอนโดยไม่ส่งผลกระทบทางลบต่อการพัฒนา ในภาคพลังงาน อุตสาหกรรม คมนาคมขนส่ง ป่าไม้ โดยการพัฒนาพลังงานทดแทน พลังงานหมุนเวียน การอนุรักษ์และใช้พลังงานอย่างมีประสิทธิภาพ การปรับเปลี่ยนไปใช้เทคโนโลยี และพลังงานสะอาด การจัดการของเสีย การส่งเสริมและพัฒนาระบบขนส่งมวลชน การอนุรักษ์และขยายพื้นที่ป่าไม้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88" name="AutoShape 38"/>
              <p:cNvSpPr>
                <a:spLocks noChangeArrowheads="1"/>
              </p:cNvSpPr>
              <p:nvPr/>
            </p:nvSpPr>
            <p:spPr bwMode="auto">
              <a:xfrm>
                <a:off x="960" y="2190"/>
                <a:ext cx="700" cy="3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89" name="Text Box 39"/>
              <p:cNvSpPr txBox="1">
                <a:spLocks noChangeArrowheads="1"/>
              </p:cNvSpPr>
              <p:nvPr/>
            </p:nvSpPr>
            <p:spPr bwMode="auto">
              <a:xfrm>
                <a:off x="927" y="2190"/>
                <a:ext cx="757" cy="3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การวิจัยและพัฒนา (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Research &amp; Development</a:t>
                </a: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)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90" name="AutoShape 40"/>
              <p:cNvSpPr>
                <a:spLocks noChangeArrowheads="1"/>
              </p:cNvSpPr>
              <p:nvPr/>
            </p:nvSpPr>
            <p:spPr bwMode="auto">
              <a:xfrm>
                <a:off x="1700" y="2190"/>
                <a:ext cx="3054" cy="1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91" name="Text Box 41"/>
              <p:cNvSpPr txBox="1">
                <a:spLocks noChangeArrowheads="1"/>
              </p:cNvSpPr>
              <p:nvPr/>
            </p:nvSpPr>
            <p:spPr bwMode="auto">
              <a:xfrm>
                <a:off x="1712" y="2198"/>
                <a:ext cx="2977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การศึกษาวิจัยเกี่ยวกับการเปลี่ยนแปลงสภาพภูมิอากาศ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92" name="AutoShape 42"/>
              <p:cNvSpPr>
                <a:spLocks noChangeArrowheads="1"/>
              </p:cNvSpPr>
              <p:nvPr/>
            </p:nvSpPr>
            <p:spPr bwMode="auto">
              <a:xfrm>
                <a:off x="1704" y="2406"/>
                <a:ext cx="1220" cy="1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93" name="Text Box 43"/>
              <p:cNvSpPr txBox="1">
                <a:spLocks noChangeArrowheads="1"/>
              </p:cNvSpPr>
              <p:nvPr/>
            </p:nvSpPr>
            <p:spPr bwMode="auto">
              <a:xfrm>
                <a:off x="1692" y="2405"/>
                <a:ext cx="1209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จัดทำฐานข้อมูลการเปลี่ยนแปลง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สภาพภูมิอากาศ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94" name="AutoShape 44"/>
              <p:cNvSpPr>
                <a:spLocks noChangeArrowheads="1"/>
              </p:cNvSpPr>
              <p:nvPr/>
            </p:nvSpPr>
            <p:spPr bwMode="auto">
              <a:xfrm>
                <a:off x="1708" y="2609"/>
                <a:ext cx="1216" cy="23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95" name="Text Box 45"/>
              <p:cNvSpPr txBox="1">
                <a:spLocks noChangeArrowheads="1"/>
              </p:cNvSpPr>
              <p:nvPr/>
            </p:nvSpPr>
            <p:spPr bwMode="auto">
              <a:xfrm>
                <a:off x="1720" y="2647"/>
                <a:ext cx="1126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ศึกษาวิจัยเพื่อจัดทำภาพจำลอง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สภาพภูมิอากาศ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96" name="AutoShape 46"/>
              <p:cNvSpPr>
                <a:spLocks noChangeArrowheads="1"/>
              </p:cNvSpPr>
              <p:nvPr/>
            </p:nvSpPr>
            <p:spPr bwMode="auto">
              <a:xfrm>
                <a:off x="1712" y="2882"/>
                <a:ext cx="1212" cy="22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97" name="Text Box 47"/>
              <p:cNvSpPr txBox="1">
                <a:spLocks noChangeArrowheads="1"/>
              </p:cNvSpPr>
              <p:nvPr/>
            </p:nvSpPr>
            <p:spPr bwMode="auto">
              <a:xfrm>
                <a:off x="1688" y="2914"/>
                <a:ext cx="1229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ศึกษาติดตามการเปลี่ยนแปลงความหลากหลายทางชีวภาพในระยะยาว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598" name="AutoShape 48"/>
              <p:cNvSpPr>
                <a:spLocks noChangeArrowheads="1"/>
              </p:cNvSpPr>
              <p:nvPr/>
            </p:nvSpPr>
            <p:spPr bwMode="auto">
              <a:xfrm>
                <a:off x="2992" y="2406"/>
                <a:ext cx="700" cy="52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599" name="Text Box 49"/>
              <p:cNvSpPr txBox="1">
                <a:spLocks noChangeArrowheads="1"/>
              </p:cNvSpPr>
              <p:nvPr/>
            </p:nvSpPr>
            <p:spPr bwMode="auto">
              <a:xfrm>
                <a:off x="2939" y="2531"/>
                <a:ext cx="795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ศึกษาวิจัยเรื่องความ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ล่อแหลมและการปรับตัวต่อการเปลี่ยนแปลง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สภาพภูมิอาภาศ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00" name="AutoShape 50"/>
              <p:cNvSpPr>
                <a:spLocks noChangeArrowheads="1"/>
              </p:cNvSpPr>
              <p:nvPr/>
            </p:nvSpPr>
            <p:spPr bwMode="auto">
              <a:xfrm>
                <a:off x="3752" y="2406"/>
                <a:ext cx="701" cy="52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601" name="Text Box 51"/>
              <p:cNvSpPr txBox="1">
                <a:spLocks noChangeArrowheads="1"/>
              </p:cNvSpPr>
              <p:nvPr/>
            </p:nvSpPr>
            <p:spPr bwMode="auto">
              <a:xfrm>
                <a:off x="3701" y="2447"/>
                <a:ext cx="795" cy="5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ศึกษาผลกระทบ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และการปรับตัวของระบบนิเวศต่าง ๆ ต่อการเปลี่ยนแปลงสภาพภูมิอากาศ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02" name="AutoShape 52"/>
              <p:cNvSpPr>
                <a:spLocks noChangeArrowheads="1"/>
              </p:cNvSpPr>
              <p:nvPr/>
            </p:nvSpPr>
            <p:spPr bwMode="auto">
              <a:xfrm>
                <a:off x="960" y="3238"/>
                <a:ext cx="700" cy="301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603" name="Text Box 53"/>
              <p:cNvSpPr txBox="1">
                <a:spLocks noChangeArrowheads="1"/>
              </p:cNvSpPr>
              <p:nvPr/>
            </p:nvSpPr>
            <p:spPr bwMode="auto">
              <a:xfrm>
                <a:off x="927" y="3295"/>
                <a:ext cx="757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การกำหนดท่าทีและการเจรจา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04" name="AutoShape 54"/>
              <p:cNvSpPr>
                <a:spLocks noChangeArrowheads="1"/>
              </p:cNvSpPr>
              <p:nvPr/>
            </p:nvSpPr>
            <p:spPr bwMode="auto">
              <a:xfrm>
                <a:off x="1704" y="3161"/>
                <a:ext cx="3055" cy="26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605" name="Text Box 55"/>
              <p:cNvSpPr txBox="1">
                <a:spLocks noChangeArrowheads="1"/>
              </p:cNvSpPr>
              <p:nvPr/>
            </p:nvSpPr>
            <p:spPr bwMode="auto">
              <a:xfrm>
                <a:off x="1715" y="3165"/>
                <a:ext cx="2977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การเตรียมความพร้อมและกำหนดท่าทีของประเทศไทยในการเข้าร่วมประชุมที่เกี่ยวข้องกับ 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UNFCCC</a:t>
                </a: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 และ 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Kyoto Protocol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06" name="AutoShape 56"/>
              <p:cNvSpPr>
                <a:spLocks noChangeArrowheads="1"/>
              </p:cNvSpPr>
              <p:nvPr/>
            </p:nvSpPr>
            <p:spPr bwMode="auto">
              <a:xfrm>
                <a:off x="2985" y="3441"/>
                <a:ext cx="857" cy="31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607" name="Text Box 57"/>
              <p:cNvSpPr txBox="1">
                <a:spLocks noChangeArrowheads="1"/>
              </p:cNvSpPr>
              <p:nvPr/>
            </p:nvSpPr>
            <p:spPr bwMode="auto">
              <a:xfrm>
                <a:off x="2950" y="3495"/>
                <a:ext cx="926" cy="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กำหนดท่าทีของประเทศไทยในการเจรจาในช่วงเวลาพันธกรณีที่ 2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08" name="AutoShape 58"/>
              <p:cNvSpPr>
                <a:spLocks noChangeArrowheads="1"/>
              </p:cNvSpPr>
              <p:nvPr/>
            </p:nvSpPr>
            <p:spPr bwMode="auto">
              <a:xfrm>
                <a:off x="960" y="3805"/>
                <a:ext cx="700" cy="301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609" name="Text Box 59"/>
              <p:cNvSpPr txBox="1">
                <a:spLocks noChangeArrowheads="1"/>
              </p:cNvSpPr>
              <p:nvPr/>
            </p:nvSpPr>
            <p:spPr bwMode="auto">
              <a:xfrm>
                <a:off x="927" y="3850"/>
                <a:ext cx="757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การบริหารจัดการ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10" name="AutoShape 60"/>
              <p:cNvSpPr>
                <a:spLocks noChangeArrowheads="1"/>
              </p:cNvSpPr>
              <p:nvPr/>
            </p:nvSpPr>
            <p:spPr bwMode="auto">
              <a:xfrm>
                <a:off x="1704" y="3816"/>
                <a:ext cx="3055" cy="26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h-TH" sz="1800">
                  <a:latin typeface="Calibri" pitchFamily="34" charset="0"/>
                </a:endParaRPr>
              </a:p>
            </p:txBody>
          </p:sp>
          <p:sp>
            <p:nvSpPr>
              <p:cNvPr id="23611" name="Text Box 61"/>
              <p:cNvSpPr txBox="1">
                <a:spLocks noChangeArrowheads="1"/>
              </p:cNvSpPr>
              <p:nvPr/>
            </p:nvSpPr>
            <p:spPr bwMode="auto">
              <a:xfrm>
                <a:off x="1715" y="3885"/>
                <a:ext cx="2977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การสร้างความรู้ ความตระหนัก และการมีส่วนร่วมของทุกภาคส่วน การสร้างขีดความสามารถขององค์กรและหน่วยงานที่เกี่ยวข้อง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12" name="Text Box 62"/>
              <p:cNvSpPr txBox="1">
                <a:spLocks noChangeArrowheads="1"/>
              </p:cNvSpPr>
              <p:nvPr/>
            </p:nvSpPr>
            <p:spPr bwMode="auto">
              <a:xfrm>
                <a:off x="632" y="734"/>
                <a:ext cx="337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กิจกรรมตาม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พันธกรณี</a:t>
                </a:r>
                <a:endParaRPr lang="th-TH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13" name="Text Box 63"/>
              <p:cNvSpPr txBox="1">
                <a:spLocks noChangeArrowheads="1"/>
              </p:cNvSpPr>
              <p:nvPr/>
            </p:nvSpPr>
            <p:spPr bwMode="auto">
              <a:xfrm>
                <a:off x="620" y="1678"/>
                <a:ext cx="337" cy="1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กิจกรรมในประเทศเพื่อสนับสนุนและ</a:t>
                </a:r>
                <a:b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</a:br>
                <a:r>
                  <a:rPr lang="th-TH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ให้ความร่วมมือ </a:t>
                </a:r>
                <a:r>
                  <a:rPr lang="en-US" sz="800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UNCCC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  <p:sp>
            <p:nvSpPr>
              <p:cNvPr id="23614" name="Rectangle 64"/>
              <p:cNvSpPr>
                <a:spLocks noChangeArrowheads="1"/>
              </p:cNvSpPr>
              <p:nvPr/>
            </p:nvSpPr>
            <p:spPr bwMode="auto">
              <a:xfrm>
                <a:off x="1202" y="67"/>
                <a:ext cx="3429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th-TH" sz="12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แผนที่เดินทาง (</a:t>
                </a:r>
                <a:r>
                  <a:rPr lang="en-US" sz="12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Road Map</a:t>
                </a:r>
                <a:r>
                  <a:rPr lang="th-TH" sz="1200" b="1">
                    <a:latin typeface="Tahoma" pitchFamily="34" charset="0"/>
                    <a:ea typeface="Cordia New" pitchFamily="34" charset="-34"/>
                    <a:cs typeface="Tahoma" pitchFamily="34" charset="0"/>
                  </a:rPr>
                  <a:t>) การดำเนินงานด้านการจัดการการเปลี่ยนแปลงสภาพภูมิอากาศ</a:t>
                </a:r>
                <a:endParaRPr lang="en-US" sz="1800">
                  <a:latin typeface="Calibri" pitchFamily="34" charset="0"/>
                  <a:ea typeface="Cordia New" pitchFamily="34" charset="-34"/>
                  <a:cs typeface="Tahoma" pitchFamily="34" charset="0"/>
                </a:endParaRPr>
              </a:p>
            </p:txBody>
          </p:sp>
        </p:grpSp>
      </p:grpSp>
      <p:sp>
        <p:nvSpPr>
          <p:cNvPr id="23556" name="Text Box 65"/>
          <p:cNvSpPr txBox="1">
            <a:spLocks noChangeArrowheads="1"/>
          </p:cNvSpPr>
          <p:nvPr/>
        </p:nvSpPr>
        <p:spPr bwMode="auto">
          <a:xfrm>
            <a:off x="42863" y="100013"/>
            <a:ext cx="3171825" cy="400050"/>
          </a:xfrm>
          <a:prstGeom prst="rect">
            <a:avLst/>
          </a:prstGeom>
          <a:solidFill>
            <a:srgbClr val="FF3300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2000" b="1">
                <a:solidFill>
                  <a:srgbClr val="006600"/>
                </a:solidFill>
                <a:latin typeface="Tahoma" pitchFamily="34" charset="0"/>
                <a:cs typeface="Tahoma" pitchFamily="34" charset="0"/>
              </a:rPr>
              <a:t>ตั</a:t>
            </a:r>
            <a:r>
              <a:rPr lang="th-TH" sz="1400" b="1">
                <a:solidFill>
                  <a:srgbClr val="006600"/>
                </a:solidFill>
                <a:latin typeface="Tahoma" pitchFamily="34" charset="0"/>
                <a:cs typeface="Tahoma" pitchFamily="34" charset="0"/>
              </a:rPr>
              <a:t>วอย่าง แผนที่เดินทาง (</a:t>
            </a:r>
            <a:r>
              <a:rPr lang="en-US" sz="1400" b="1">
                <a:solidFill>
                  <a:srgbClr val="006600"/>
                </a:solidFill>
                <a:latin typeface="Tahoma" pitchFamily="34" charset="0"/>
                <a:cs typeface="Tahoma" pitchFamily="34" charset="0"/>
              </a:rPr>
              <a:t>Road Map</a:t>
            </a:r>
            <a:r>
              <a:rPr lang="th-TH" sz="1400" b="1">
                <a:solidFill>
                  <a:srgbClr val="006600"/>
                </a:solidFill>
                <a:latin typeface="Tahoma" pitchFamily="34" charset="0"/>
                <a:cs typeface="Tahoma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971550" y="44450"/>
            <a:ext cx="71389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4:  </a:t>
            </a:r>
            <a:r>
              <a:rPr lang="th-TH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ร่างแผนการเงินขององค์การมหาชน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4 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ปี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b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</a:b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32854" name="Group 86"/>
          <p:cNvGraphicFramePr>
            <a:graphicFrameLocks noGrp="1"/>
          </p:cNvGraphicFramePr>
          <p:nvPr>
            <p:ph/>
          </p:nvPr>
        </p:nvGraphicFramePr>
        <p:xfrm>
          <a:off x="142875" y="565150"/>
          <a:ext cx="8915400" cy="5821363"/>
        </p:xfrm>
        <a:graphic>
          <a:graphicData uri="http://schemas.openxmlformats.org/drawingml/2006/table">
            <a:tbl>
              <a:tblPr/>
              <a:tblGrid>
                <a:gridCol w="795338"/>
                <a:gridCol w="2176462"/>
                <a:gridCol w="1485900"/>
                <a:gridCol w="1485900"/>
                <a:gridCol w="1485900"/>
                <a:gridCol w="1485900"/>
              </a:tblGrid>
              <a:tr h="4016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รายละเอียด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ประมาณการรายรับและรายจ่ายขององค์การ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3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รายรับ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(บาท)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รายจ่าย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(บาท)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ส่วนต่างที่รัฐต้องอุดหนุน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หมายเหตุ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เช่น แหล่งที่มาของเงิน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ปีที่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ค่าตอบแทนบุคลากร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ค่าเช่าสำนักงาน/ค่าที่ดินและสิ่งปลูกสร้าง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ค่าใช้จ่ายในการบริหารสำนักงาน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รายจ่ายอื่นๆ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รายได้จาก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---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ปีที่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ปีที่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ปีที่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2"/>
          <p:cNvGrpSpPr>
            <a:grpSpLocks/>
          </p:cNvGrpSpPr>
          <p:nvPr/>
        </p:nvGrpSpPr>
        <p:grpSpPr bwMode="auto">
          <a:xfrm>
            <a:off x="966788" y="3797300"/>
            <a:ext cx="1512887" cy="1511300"/>
            <a:chOff x="2200" y="1570"/>
            <a:chExt cx="1496" cy="1496"/>
          </a:xfrm>
        </p:grpSpPr>
        <p:sp>
          <p:nvSpPr>
            <p:cNvPr id="36867" name="Oval 3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68" name="Oval 4"/>
            <p:cNvSpPr>
              <a:spLocks noChangeArrowheads="1"/>
            </p:cNvSpPr>
            <p:nvPr/>
          </p:nvSpPr>
          <p:spPr bwMode="gray">
            <a:xfrm>
              <a:off x="2393" y="2079"/>
              <a:ext cx="182" cy="476"/>
            </a:xfrm>
            <a:prstGeom prst="ellipse">
              <a:avLst/>
            </a:prstGeom>
            <a:solidFill>
              <a:srgbClr val="CCFFCC"/>
            </a:soli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69" name="Oval 5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70" name="Oval 6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71" name="Oval 7"/>
            <p:cNvSpPr>
              <a:spLocks noChangeArrowheads="1"/>
            </p:cNvSpPr>
            <p:nvPr/>
          </p:nvSpPr>
          <p:spPr bwMode="gray">
            <a:xfrm>
              <a:off x="2363" y="1733"/>
              <a:ext cx="1169" cy="116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  <p:sp>
        <p:nvSpPr>
          <p:cNvPr id="36872" name="AutoShape 8"/>
          <p:cNvSpPr>
            <a:spLocks noChangeArrowheads="1"/>
          </p:cNvSpPr>
          <p:nvPr/>
        </p:nvSpPr>
        <p:spPr bwMode="gray">
          <a:xfrm>
            <a:off x="1592263" y="2085975"/>
            <a:ext cx="5759450" cy="2159000"/>
          </a:xfrm>
          <a:prstGeom prst="upArrow">
            <a:avLst>
              <a:gd name="adj1" fmla="val 57296"/>
              <a:gd name="adj2" fmla="val 62796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33333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grpSp>
        <p:nvGrpSpPr>
          <p:cNvPr id="27651" name="Group 9"/>
          <p:cNvGrpSpPr>
            <a:grpSpLocks/>
          </p:cNvGrpSpPr>
          <p:nvPr/>
        </p:nvGrpSpPr>
        <p:grpSpPr bwMode="auto">
          <a:xfrm>
            <a:off x="4614863" y="3810000"/>
            <a:ext cx="1512887" cy="1511300"/>
            <a:chOff x="2200" y="1570"/>
            <a:chExt cx="1496" cy="1496"/>
          </a:xfrm>
        </p:grpSpPr>
        <p:sp>
          <p:nvSpPr>
            <p:cNvPr id="36874" name="Oval 10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75" name="Oval 11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725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76" name="Oval 12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77" name="Oval 13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78" name="Oval 14"/>
            <p:cNvSpPr>
              <a:spLocks noChangeArrowheads="1"/>
            </p:cNvSpPr>
            <p:nvPr/>
          </p:nvSpPr>
          <p:spPr bwMode="gray">
            <a:xfrm>
              <a:off x="2363" y="1733"/>
              <a:ext cx="1169" cy="116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  <p:grpSp>
        <p:nvGrpSpPr>
          <p:cNvPr id="27652" name="Group 15"/>
          <p:cNvGrpSpPr>
            <a:grpSpLocks/>
          </p:cNvGrpSpPr>
          <p:nvPr/>
        </p:nvGrpSpPr>
        <p:grpSpPr bwMode="auto">
          <a:xfrm>
            <a:off x="6488113" y="3810000"/>
            <a:ext cx="1512887" cy="1511300"/>
            <a:chOff x="2200" y="1570"/>
            <a:chExt cx="1496" cy="1496"/>
          </a:xfrm>
        </p:grpSpPr>
        <p:sp>
          <p:nvSpPr>
            <p:cNvPr id="36880" name="Oval 16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81" name="Oval 17"/>
            <p:cNvSpPr>
              <a:spLocks noChangeArrowheads="1"/>
            </p:cNvSpPr>
            <p:nvPr/>
          </p:nvSpPr>
          <p:spPr bwMode="gray">
            <a:xfrm>
              <a:off x="2393" y="2079"/>
              <a:ext cx="182" cy="476"/>
            </a:xfrm>
            <a:prstGeom prst="ellipse">
              <a:avLst/>
            </a:prstGeom>
            <a:solidFill>
              <a:srgbClr val="CCFFCC"/>
            </a:soli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82" name="Oval 18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83" name="Oval 19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84" name="Oval 20"/>
            <p:cNvSpPr>
              <a:spLocks noChangeArrowheads="1"/>
            </p:cNvSpPr>
            <p:nvPr/>
          </p:nvSpPr>
          <p:spPr bwMode="gray">
            <a:xfrm>
              <a:off x="2363" y="1733"/>
              <a:ext cx="1169" cy="116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  <p:grpSp>
        <p:nvGrpSpPr>
          <p:cNvPr id="27653" name="Group 21"/>
          <p:cNvGrpSpPr>
            <a:grpSpLocks/>
          </p:cNvGrpSpPr>
          <p:nvPr/>
        </p:nvGrpSpPr>
        <p:grpSpPr bwMode="auto">
          <a:xfrm>
            <a:off x="2816225" y="3810000"/>
            <a:ext cx="1512888" cy="1511300"/>
            <a:chOff x="2200" y="1570"/>
            <a:chExt cx="1496" cy="1496"/>
          </a:xfrm>
        </p:grpSpPr>
        <p:sp>
          <p:nvSpPr>
            <p:cNvPr id="36886" name="Oval 22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87" name="Oval 23"/>
            <p:cNvSpPr>
              <a:spLocks noChangeArrowheads="1"/>
            </p:cNvSpPr>
            <p:nvPr/>
          </p:nvSpPr>
          <p:spPr bwMode="gray">
            <a:xfrm>
              <a:off x="2393" y="2079"/>
              <a:ext cx="182" cy="476"/>
            </a:xfrm>
            <a:prstGeom prst="ellipse">
              <a:avLst/>
            </a:prstGeom>
            <a:solidFill>
              <a:srgbClr val="CCFFCC"/>
            </a:soli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88" name="Oval 24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89" name="Oval 25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36890" name="Oval 26"/>
            <p:cNvSpPr>
              <a:spLocks noChangeArrowheads="1"/>
            </p:cNvSpPr>
            <p:nvPr/>
          </p:nvSpPr>
          <p:spPr bwMode="gray">
            <a:xfrm>
              <a:off x="2363" y="1733"/>
              <a:ext cx="1169" cy="116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  <p:sp>
        <p:nvSpPr>
          <p:cNvPr id="36891" name="AutoShape 27"/>
          <p:cNvSpPr>
            <a:spLocks noChangeArrowheads="1"/>
          </p:cNvSpPr>
          <p:nvPr/>
        </p:nvSpPr>
        <p:spPr bwMode="auto">
          <a:xfrm>
            <a:off x="2033588" y="1447800"/>
            <a:ext cx="48768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>
                <a:latin typeface="TH SarabunPSK" pitchFamily="34" charset="-34"/>
                <a:cs typeface="TH SarabunPSK" pitchFamily="34" charset="-34"/>
              </a:rPr>
              <a:t>องค์การมหาชน</a:t>
            </a:r>
            <a:endParaRPr lang="en-US" b="1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7655" name="Rectangle 28"/>
          <p:cNvSpPr>
            <a:spLocks noChangeArrowheads="1"/>
          </p:cNvSpPr>
          <p:nvPr/>
        </p:nvSpPr>
        <p:spPr bwMode="auto">
          <a:xfrm>
            <a:off x="1347788" y="4429125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400" b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ฝ่าย...</a:t>
            </a:r>
            <a:endParaRPr lang="en-US" sz="2400" b="1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971550" y="201613"/>
            <a:ext cx="71389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5:  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กรอบโครงสร้างขององค์การมหาชน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7657" name="Rectangle 30"/>
          <p:cNvSpPr>
            <a:spLocks noChangeArrowheads="1"/>
          </p:cNvSpPr>
          <p:nvPr/>
        </p:nvSpPr>
        <p:spPr bwMode="auto">
          <a:xfrm>
            <a:off x="3178175" y="4430713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400" b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ฝ่าย...</a:t>
            </a:r>
            <a:endParaRPr lang="en-US" sz="2400" b="1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7658" name="Rectangle 31"/>
          <p:cNvSpPr>
            <a:spLocks noChangeArrowheads="1"/>
          </p:cNvSpPr>
          <p:nvPr/>
        </p:nvSpPr>
        <p:spPr bwMode="auto">
          <a:xfrm>
            <a:off x="4989513" y="4387850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400" b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ฝ่าย...</a:t>
            </a:r>
            <a:endParaRPr lang="en-US" sz="2400" b="1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7659" name="Rectangle 32"/>
          <p:cNvSpPr>
            <a:spLocks noChangeArrowheads="1"/>
          </p:cNvSpPr>
          <p:nvPr/>
        </p:nvSpPr>
        <p:spPr bwMode="auto">
          <a:xfrm>
            <a:off x="6902450" y="4386263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400" b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ฝ่าย...</a:t>
            </a:r>
            <a:endParaRPr lang="en-US" sz="2400" b="1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7660" name="Text Box 33"/>
          <p:cNvSpPr txBox="1">
            <a:spLocks noChangeArrowheads="1"/>
          </p:cNvSpPr>
          <p:nvPr/>
        </p:nvSpPr>
        <p:spPr bwMode="auto">
          <a:xfrm>
            <a:off x="955675" y="5510213"/>
            <a:ext cx="1566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  <p:sp>
        <p:nvSpPr>
          <p:cNvPr id="27661" name="Text Box 34"/>
          <p:cNvSpPr txBox="1">
            <a:spLocks noChangeArrowheads="1"/>
          </p:cNvSpPr>
          <p:nvPr/>
        </p:nvSpPr>
        <p:spPr bwMode="auto">
          <a:xfrm>
            <a:off x="2795588" y="5521325"/>
            <a:ext cx="15668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  <p:sp>
        <p:nvSpPr>
          <p:cNvPr id="27662" name="Text Box 35"/>
          <p:cNvSpPr txBox="1">
            <a:spLocks noChangeArrowheads="1"/>
          </p:cNvSpPr>
          <p:nvPr/>
        </p:nvSpPr>
        <p:spPr bwMode="auto">
          <a:xfrm>
            <a:off x="4768850" y="5521325"/>
            <a:ext cx="1566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  <p:sp>
        <p:nvSpPr>
          <p:cNvPr id="27663" name="Text Box 36"/>
          <p:cNvSpPr txBox="1">
            <a:spLocks noChangeArrowheads="1"/>
          </p:cNvSpPr>
          <p:nvPr/>
        </p:nvSpPr>
        <p:spPr bwMode="auto">
          <a:xfrm>
            <a:off x="6594475" y="5532438"/>
            <a:ext cx="1566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หน้าที่.......................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.......................</a:t>
            </a:r>
          </a:p>
          <a:p>
            <a:pPr eaLnBrk="0" hangingPunct="0"/>
            <a:r>
              <a:rPr lang="th-TH" sz="1800">
                <a:latin typeface="TH SarabunPSK" pitchFamily="34" charset="-34"/>
                <a:cs typeface="TH SarabunPSK" pitchFamily="34" charset="-34"/>
              </a:rPr>
              <a:t>อัตรากำลัง.........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_s1079"/>
          <p:cNvSpPr>
            <a:spLocks noChangeArrowheads="1"/>
          </p:cNvSpPr>
          <p:nvPr/>
        </p:nvSpPr>
        <p:spPr bwMode="auto">
          <a:xfrm>
            <a:off x="3178175" y="1401763"/>
            <a:ext cx="2139950" cy="3857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lIns="25964" tIns="12982" rIns="25964" bIns="12982" anchor="ctr"/>
          <a:lstStyle/>
          <a:p>
            <a:pPr algn="ctr"/>
            <a:r>
              <a:rPr lang="th-TH" sz="2000" b="1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รัฐมนตรี</a:t>
            </a:r>
          </a:p>
        </p:txBody>
      </p:sp>
      <p:sp>
        <p:nvSpPr>
          <p:cNvPr id="29698" name="_s1080"/>
          <p:cNvSpPr>
            <a:spLocks noChangeArrowheads="1"/>
          </p:cNvSpPr>
          <p:nvPr/>
        </p:nvSpPr>
        <p:spPr bwMode="auto">
          <a:xfrm>
            <a:off x="3044825" y="2233613"/>
            <a:ext cx="2362200" cy="381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lIns="25964" tIns="12982" rIns="25964" bIns="12982" anchor="ctr"/>
          <a:lstStyle/>
          <a:p>
            <a:pPr algn="ctr"/>
            <a:r>
              <a:rPr lang="th-TH" sz="2000" b="1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คณะกรรมการ</a:t>
            </a:r>
          </a:p>
        </p:txBody>
      </p:sp>
      <p:sp>
        <p:nvSpPr>
          <p:cNvPr id="29699" name="_s1081"/>
          <p:cNvSpPr>
            <a:spLocks noChangeArrowheads="1"/>
          </p:cNvSpPr>
          <p:nvPr/>
        </p:nvSpPr>
        <p:spPr bwMode="auto">
          <a:xfrm>
            <a:off x="5595938" y="3211513"/>
            <a:ext cx="2413000" cy="381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lIns="25964" tIns="12982" rIns="25964" bIns="12982" anchor="ctr"/>
          <a:lstStyle/>
          <a:p>
            <a:pPr algn="ctr"/>
            <a:r>
              <a:rPr lang="th-TH" sz="2000" b="1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คณะอนุกรรมการตรวจสอบ</a:t>
            </a:r>
          </a:p>
        </p:txBody>
      </p:sp>
      <p:sp>
        <p:nvSpPr>
          <p:cNvPr id="29700" name="_s1082"/>
          <p:cNvSpPr>
            <a:spLocks noChangeArrowheads="1"/>
          </p:cNvSpPr>
          <p:nvPr/>
        </p:nvSpPr>
        <p:spPr bwMode="auto">
          <a:xfrm>
            <a:off x="3044825" y="3525838"/>
            <a:ext cx="2362200" cy="342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lIns="25964" tIns="12982" rIns="25964" bIns="12982" anchor="ctr"/>
          <a:lstStyle/>
          <a:p>
            <a:pPr algn="ctr"/>
            <a:r>
              <a:rPr lang="th-TH" sz="2000" b="1">
                <a:solidFill>
                  <a:schemeClr val="accent2"/>
                </a:solidFill>
                <a:latin typeface="TH SarabunPSK" pitchFamily="34" charset="-34"/>
                <a:cs typeface="TH SarabunPSK" pitchFamily="34" charset="-34"/>
              </a:rPr>
              <a:t>ผู้อำนวยการ</a:t>
            </a:r>
          </a:p>
        </p:txBody>
      </p:sp>
      <p:sp>
        <p:nvSpPr>
          <p:cNvPr id="29701" name="_s1083"/>
          <p:cNvSpPr>
            <a:spLocks noChangeArrowheads="1"/>
          </p:cNvSpPr>
          <p:nvPr/>
        </p:nvSpPr>
        <p:spPr bwMode="auto">
          <a:xfrm>
            <a:off x="1146175" y="4038600"/>
            <a:ext cx="2122488" cy="381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  <a:effectLst>
            <a:prstShdw prst="shdw13" dist="45791" dir="2021404">
              <a:srgbClr val="808080">
                <a:alpha val="50000"/>
              </a:srgbClr>
            </a:prstShdw>
          </a:effectLst>
        </p:spPr>
        <p:txBody>
          <a:bodyPr lIns="35195" tIns="17596" rIns="35195" bIns="17596" anchor="ctr"/>
          <a:lstStyle/>
          <a:p>
            <a:pPr algn="ctr"/>
            <a:r>
              <a:rPr lang="th-TH" sz="2000" b="1">
                <a:solidFill>
                  <a:schemeClr val="accent2"/>
                </a:solidFill>
                <a:latin typeface="TH SarabunPSK" pitchFamily="34" charset="-34"/>
                <a:cs typeface="TH SarabunPSK" pitchFamily="34" charset="-34"/>
              </a:rPr>
              <a:t>รองผู้อำนวยการ</a:t>
            </a:r>
          </a:p>
        </p:txBody>
      </p:sp>
      <p:sp>
        <p:nvSpPr>
          <p:cNvPr id="29702" name="_s1085"/>
          <p:cNvSpPr>
            <a:spLocks noChangeArrowheads="1"/>
          </p:cNvSpPr>
          <p:nvPr/>
        </p:nvSpPr>
        <p:spPr bwMode="auto">
          <a:xfrm>
            <a:off x="3617913" y="5006975"/>
            <a:ext cx="2060575" cy="342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h-TH" sz="2000" b="1">
                <a:solidFill>
                  <a:schemeClr val="accent2"/>
                </a:solidFill>
                <a:latin typeface="TH SarabunPSK" pitchFamily="34" charset="-34"/>
                <a:cs typeface="TH SarabunPSK" pitchFamily="34" charset="-34"/>
              </a:rPr>
              <a:t>ผู้จัดการฝ่าย</a:t>
            </a:r>
          </a:p>
        </p:txBody>
      </p:sp>
      <p:sp>
        <p:nvSpPr>
          <p:cNvPr id="29703" name="_s1086"/>
          <p:cNvSpPr>
            <a:spLocks noChangeArrowheads="1"/>
          </p:cNvSpPr>
          <p:nvPr/>
        </p:nvSpPr>
        <p:spPr bwMode="auto">
          <a:xfrm>
            <a:off x="963613" y="5006975"/>
            <a:ext cx="1919287" cy="342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h-TH" sz="2000" b="1">
                <a:solidFill>
                  <a:schemeClr val="accent2"/>
                </a:solidFill>
                <a:latin typeface="TH SarabunPSK" pitchFamily="34" charset="-34"/>
                <a:cs typeface="TH SarabunPSK" pitchFamily="34" charset="-34"/>
              </a:rPr>
              <a:t>ผู้จัดการฝ่าย</a:t>
            </a:r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>
            <a:off x="4267200" y="2581275"/>
            <a:ext cx="0" cy="8921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 flipV="1">
            <a:off x="1936750" y="4591050"/>
            <a:ext cx="5624513" cy="317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 flipV="1">
            <a:off x="3295650" y="4230688"/>
            <a:ext cx="914400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07" name="Line 12"/>
          <p:cNvSpPr>
            <a:spLocks noChangeShapeType="1"/>
          </p:cNvSpPr>
          <p:nvPr/>
        </p:nvSpPr>
        <p:spPr bwMode="auto">
          <a:xfrm flipH="1">
            <a:off x="4267200" y="3868738"/>
            <a:ext cx="12700" cy="7540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08" name="_s1126"/>
          <p:cNvSpPr>
            <a:spLocks noChangeArrowheads="1"/>
          </p:cNvSpPr>
          <p:nvPr/>
        </p:nvSpPr>
        <p:spPr bwMode="auto">
          <a:xfrm>
            <a:off x="6605588" y="5030788"/>
            <a:ext cx="1927225" cy="342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th-TH" sz="2000" b="1">
                <a:solidFill>
                  <a:schemeClr val="accent2"/>
                </a:solidFill>
                <a:latin typeface="TH SarabunPSK" pitchFamily="34" charset="-34"/>
                <a:cs typeface="TH SarabunPSK" pitchFamily="34" charset="-34"/>
              </a:rPr>
              <a:t>ผู้จัดการฝ่าย</a:t>
            </a:r>
          </a:p>
        </p:txBody>
      </p:sp>
      <p:sp>
        <p:nvSpPr>
          <p:cNvPr id="29709" name="Line 14"/>
          <p:cNvSpPr>
            <a:spLocks noChangeShapeType="1"/>
          </p:cNvSpPr>
          <p:nvPr/>
        </p:nvSpPr>
        <p:spPr bwMode="auto">
          <a:xfrm>
            <a:off x="1935163" y="4622800"/>
            <a:ext cx="0" cy="3841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10" name="Line 15"/>
          <p:cNvSpPr>
            <a:spLocks noChangeShapeType="1"/>
          </p:cNvSpPr>
          <p:nvPr/>
        </p:nvSpPr>
        <p:spPr bwMode="auto">
          <a:xfrm>
            <a:off x="4635500" y="4622800"/>
            <a:ext cx="0" cy="3794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11" name="Line 16"/>
          <p:cNvSpPr>
            <a:spLocks noChangeShapeType="1"/>
          </p:cNvSpPr>
          <p:nvPr/>
        </p:nvSpPr>
        <p:spPr bwMode="auto">
          <a:xfrm>
            <a:off x="7564438" y="4608513"/>
            <a:ext cx="0" cy="457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971550" y="188913"/>
            <a:ext cx="71389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ตัวอย่าง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6:  </a:t>
            </a:r>
            <a:r>
              <a:rPr lang="th-TH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โครงสร้างการบริหารขององค์การมหาชน</a:t>
            </a: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9713" name="Line 18"/>
          <p:cNvSpPr>
            <a:spLocks noChangeShapeType="1"/>
          </p:cNvSpPr>
          <p:nvPr/>
        </p:nvSpPr>
        <p:spPr bwMode="auto">
          <a:xfrm flipV="1">
            <a:off x="4267200" y="3065463"/>
            <a:ext cx="103663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14" name="Line 19"/>
          <p:cNvSpPr>
            <a:spLocks noChangeShapeType="1"/>
          </p:cNvSpPr>
          <p:nvPr/>
        </p:nvSpPr>
        <p:spPr bwMode="auto">
          <a:xfrm>
            <a:off x="4267200" y="1766888"/>
            <a:ext cx="0" cy="4238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15" name="Rectangle 20"/>
          <p:cNvSpPr>
            <a:spLocks noChangeArrowheads="1"/>
          </p:cNvSpPr>
          <p:nvPr/>
        </p:nvSpPr>
        <p:spPr bwMode="auto">
          <a:xfrm>
            <a:off x="504825" y="908050"/>
            <a:ext cx="8229600" cy="5400675"/>
          </a:xfrm>
          <a:prstGeom prst="rect">
            <a:avLst/>
          </a:prstGeom>
          <a:noFill/>
          <a:ln w="19050">
            <a:solidFill>
              <a:srgbClr val="FFFF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th-TH" sz="1800">
              <a:latin typeface="Calibri" pitchFamily="34" charset="0"/>
            </a:endParaRPr>
          </a:p>
        </p:txBody>
      </p:sp>
      <p:sp>
        <p:nvSpPr>
          <p:cNvPr id="29716" name="_s1081"/>
          <p:cNvSpPr>
            <a:spLocks noChangeArrowheads="1"/>
          </p:cNvSpPr>
          <p:nvPr/>
        </p:nvSpPr>
        <p:spPr bwMode="auto">
          <a:xfrm>
            <a:off x="5567363" y="2654300"/>
            <a:ext cx="2413000" cy="381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  <a:effectLst>
            <a:prstShdw prst="shdw13" dist="74053" dir="1857825">
              <a:srgbClr val="808080">
                <a:alpha val="50000"/>
              </a:srgbClr>
            </a:prstShdw>
          </a:effectLst>
        </p:spPr>
        <p:txBody>
          <a:bodyPr lIns="25964" tIns="12982" rIns="25964" bIns="12982" anchor="ctr"/>
          <a:lstStyle/>
          <a:p>
            <a:pPr algn="ctr"/>
            <a:r>
              <a:rPr lang="th-TH" sz="2000" b="1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คณะอนุกรรมการ</a:t>
            </a:r>
          </a:p>
        </p:txBody>
      </p:sp>
      <p:sp>
        <p:nvSpPr>
          <p:cNvPr id="29717" name="Line 22"/>
          <p:cNvSpPr>
            <a:spLocks noChangeShapeType="1"/>
          </p:cNvSpPr>
          <p:nvPr/>
        </p:nvSpPr>
        <p:spPr bwMode="auto">
          <a:xfrm flipH="1">
            <a:off x="5303838" y="2759075"/>
            <a:ext cx="0" cy="6397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18" name="Line 23"/>
          <p:cNvSpPr>
            <a:spLocks noChangeShapeType="1"/>
          </p:cNvSpPr>
          <p:nvPr/>
        </p:nvSpPr>
        <p:spPr bwMode="auto">
          <a:xfrm flipV="1">
            <a:off x="5303838" y="2790825"/>
            <a:ext cx="214312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719" name="Line 24"/>
          <p:cNvSpPr>
            <a:spLocks noChangeShapeType="1"/>
          </p:cNvSpPr>
          <p:nvPr/>
        </p:nvSpPr>
        <p:spPr bwMode="auto">
          <a:xfrm flipV="1">
            <a:off x="5303838" y="3387725"/>
            <a:ext cx="214312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cxnSp>
        <p:nvCxnSpPr>
          <p:cNvPr id="27" name="Straight Connector 26"/>
          <p:cNvCxnSpPr>
            <a:stCxn id="29701" idx="3"/>
          </p:cNvCxnSpPr>
          <p:nvPr/>
        </p:nvCxnSpPr>
        <p:spPr>
          <a:xfrm flipV="1">
            <a:off x="3268663" y="4213225"/>
            <a:ext cx="998537" cy="15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971550" y="165100"/>
            <a:ext cx="71389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ตัวอย่าง แบบฟอร์ม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6:</a:t>
            </a:r>
            <a:r>
              <a:rPr lang="th-TH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 วิธีการทำงานขององค์การมหาชน  </a:t>
            </a: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>
            <a:lum bright="6000" contrast="18000"/>
          </a:blip>
          <a:srcRect l="3001" t="20392" r="1448" b="15892"/>
          <a:stretch>
            <a:fillRect/>
          </a:stretch>
        </p:blipFill>
        <p:spPr bwMode="auto">
          <a:xfrm>
            <a:off x="611188" y="1052513"/>
            <a:ext cx="8137525" cy="56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827088" y="-26988"/>
            <a:ext cx="748823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แบบฟอร์ม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7:  </a:t>
            </a:r>
            <a:r>
              <a:rPr lang="th-TH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H SarabunPSK" pitchFamily="34" charset="-34"/>
                <a:cs typeface="TH SarabunPSK" pitchFamily="34" charset="-34"/>
              </a:rPr>
              <a:t>บทบาทของรัฐมนตรีในการกำกับดูแลและกรอบการประเมินผลองค์การมหาชน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4213" y="692150"/>
            <a:ext cx="7991475" cy="52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7. ระบบการกำกับและประเมินผล</a:t>
            </a:r>
            <a:endParaRPr lang="en-US" sz="1600" b="1" dirty="0">
              <a:latin typeface="TH SarabunPSK" pitchFamily="34" charset="-34"/>
              <a:cs typeface="TH SarabunPSK" pitchFamily="34" charset="-34"/>
            </a:endParaRP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องค์การมหาชนมีแนวทางการกำกับและประเมินผลดังนี้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	7.1 การกำกับดูแลด้านนโยบาย</a:t>
            </a:r>
            <a:r>
              <a:rPr lang="en-US" sz="1600" dirty="0"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dirty="0">
                <a:latin typeface="TH SarabunPSK" pitchFamily="34" charset="-34"/>
                <a:cs typeface="TH SarabunPSK" pitchFamily="34" charset="-34"/>
              </a:rPr>
              <a:t>	 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..…………………………………………………………………………………………………………………………………………………………………………………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	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     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 .......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……………………………………………………………………………………………………………………………………………………………………………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  <a:p>
            <a:pPr marL="398463" eaLnBrk="0" fontAlgn="auto" hangingPunct="0">
              <a:spcBef>
                <a:spcPts val="60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	7.2 การกำกับดูแลด้านระเบียบวิธีปฏิบัติงาน</a:t>
            </a:r>
            <a:r>
              <a:rPr lang="en-US" sz="1600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1600" dirty="0"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pPr marL="398463" eaLnBrk="0" fontAlgn="auto" hangingPunct="0">
              <a:spcBef>
                <a:spcPts val="60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...........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…………………………………………………………………………………………………………………………………………………………………………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	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     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 .......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……………………………………………………………………………………………………………………………………………………………………………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  <a:p>
            <a:pPr eaLnBrk="0" fontAlgn="auto" hangingPunct="0">
              <a:spcBef>
                <a:spcPts val="12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7.3 การกำกับดูแลด้านผลการดำเนินงาน</a:t>
            </a:r>
            <a:endParaRPr lang="en-US" sz="1600" b="1" dirty="0">
              <a:latin typeface="TH SarabunPSK" pitchFamily="34" charset="-34"/>
              <a:cs typeface="TH SarabunPSK" pitchFamily="34" charset="-34"/>
            </a:endParaRPr>
          </a:p>
          <a:p>
            <a:pPr marL="398463" eaLnBrk="0" fontAlgn="auto" hangingPunct="0">
              <a:spcBef>
                <a:spcPts val="60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th-TH" sz="1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...........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…………………………………………………………………………………………………………………………………………………………………………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	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      </a:t>
            </a:r>
            <a:r>
              <a:rPr lang="th-TH" sz="1600" b="1" dirty="0">
                <a:latin typeface="TH SarabunPSK" pitchFamily="34" charset="-34"/>
                <a:cs typeface="TH SarabunPSK" pitchFamily="34" charset="-34"/>
              </a:rPr>
              <a:t>  .......</a:t>
            </a:r>
            <a:r>
              <a:rPr lang="en-US" sz="1600" b="1" dirty="0"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……………………………………………………………………………………………………………………………………………………………………………</a:t>
            </a:r>
            <a:endParaRPr lang="th-TH" sz="1600" b="1" dirty="0">
              <a:latin typeface="TH SarabunPSK" pitchFamily="34" charset="-34"/>
              <a:cs typeface="TH SarabunPSK" pitchFamily="34" charset="-34"/>
            </a:endParaRP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tabLst>
                <a:tab pos="444500" algn="l"/>
              </a:tabLst>
              <a:defRPr/>
            </a:pPr>
            <a:endParaRPr lang="th-TH" sz="1600" dirty="0">
              <a:latin typeface="TH SarabunPSK" pitchFamily="34" charset="-34"/>
              <a:cs typeface="TH SarabunPSK" pitchFamily="34" charset="-34"/>
            </a:endParaRPr>
          </a:p>
          <a:p>
            <a:pPr eaLnBrk="0" fontAlgn="auto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tabLst>
                <a:tab pos="444500" algn="l"/>
              </a:tabLst>
              <a:defRPr/>
            </a:pPr>
            <a:endParaRPr lang="th-TH" sz="14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504825" y="620713"/>
            <a:ext cx="8229600" cy="5688012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th-TH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1100</Words>
  <Application>Microsoft Office PowerPoint</Application>
  <PresentationFormat>On-screen Show (4:3)</PresentationFormat>
  <Paragraphs>262</Paragraphs>
  <Slides>12</Slides>
  <Notes>12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แม่แบบการออกแบบ</vt:lpstr>
      </vt:variant>
      <vt:variant>
        <vt:i4>4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2" baseType="lpstr">
      <vt:lpstr>Arial</vt:lpstr>
      <vt:lpstr>Angsana New</vt:lpstr>
      <vt:lpstr>Calibri</vt:lpstr>
      <vt:lpstr>Cordia New</vt:lpstr>
      <vt:lpstr>TH SarabunPSK</vt:lpstr>
      <vt:lpstr>Tahoma</vt:lpstr>
      <vt:lpstr>Office Theme</vt:lpstr>
      <vt:lpstr>Office Theme</vt:lpstr>
      <vt:lpstr>Office Theme</vt:lpstr>
      <vt:lpstr>Office Theme</vt:lpstr>
      <vt:lpstr>ภาพนิ่ง 1</vt:lpstr>
      <vt:lpstr>ภาพนิ่ง 2</vt:lpstr>
      <vt:lpstr>แบบฟอร์ม 3: ร่างแผนกลยุทธ์และแผนธุรกิจขององค์การมหาชน 3 ปี   (ปีที่ 1 -3)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ภาพนิ่ง 10</vt:lpstr>
      <vt:lpstr>ภาพนิ่ง 11</vt:lpstr>
      <vt:lpstr>ภาพนิ่ง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toshiba</cp:lastModifiedBy>
  <cp:revision>14</cp:revision>
  <dcterms:created xsi:type="dcterms:W3CDTF">2011-09-22T03:39:47Z</dcterms:created>
  <dcterms:modified xsi:type="dcterms:W3CDTF">2011-09-28T10:29:53Z</dcterms:modified>
</cp:coreProperties>
</file>