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231FB-509A-4DBD-B217-A42DFDD66015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577F1-6E01-4D76-9481-9F75D07D0F0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DA9B-9F5C-455B-AA5C-A92653199224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29C42-1877-4C2E-941D-5622812D383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9C8F3-185D-447E-8EF7-1B7B4A2BE264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B800C-776E-4349-A23D-812B246251D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4137-3695-4127-BD83-7D098876DDDA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9C31D-4D12-4AD8-9627-1DA6DDD38BC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D131B-A4CC-4D93-B9CA-42EECF8A7EC7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2DAB9-343D-44EB-BA6F-6B9225E401C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4B063-F7B4-4840-B8D7-8AB322EC323F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69B85-B84C-4B2E-B81E-E6B19A64FD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889CF-19D0-4BE9-8D4D-CE50CA729787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00F6B-5F5B-4ADA-87B2-C81DB19EFBA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16EBF-4915-4815-B763-C5C0070E8C57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BFF32-314F-4F94-9F70-76633598A5A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58AE-61C5-4130-939D-7A17943A2A09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2F6F4-70F6-43A8-9F20-48C04F965B9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972B6-B6F7-481C-95A5-CEB0D71DA3CA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D6104-E9A8-4C56-AE12-C03F1F94047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71F6-A55D-4C6C-B5B8-E0C013DF1267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37CB1-5CBC-4165-91DC-60D7567057C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688119-7665-41DD-B633-E397229C5E52}" type="datetimeFigureOut">
              <a:rPr lang="th-TH"/>
              <a:pPr>
                <a:defRPr/>
              </a:pPr>
              <a:t>30/06/53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535D05-6233-4E48-A4B4-E217B2D99A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KodchiangUPC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KodchiangUPC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KodchiangUPC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KodchiangUPC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KodchiangUPC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KodchiangUPC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KodchiangUPC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KodchiangUPC" pitchFamily="18" charset="-34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การเสวนาแลกเปลี่ยนข้อคิดเห็น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 eaLnBrk="1" hangingPunct="1"/>
            <a:r>
              <a:rPr lang="th-TH" sz="4800" b="1" smtClean="0">
                <a:cs typeface="KodchiangUPC" pitchFamily="18" charset="-34"/>
              </a:rPr>
              <a:t>การพัฒนา </a:t>
            </a:r>
            <a:r>
              <a:rPr lang="en-US" sz="4800" b="1" smtClean="0">
                <a:cs typeface="KodchiangUPC" pitchFamily="18" charset="-34"/>
              </a:rPr>
              <a:t>PMQA </a:t>
            </a:r>
            <a:r>
              <a:rPr lang="th-TH" sz="4800" b="1" smtClean="0">
                <a:cs typeface="KodchiangUPC" pitchFamily="18" charset="-34"/>
              </a:rPr>
              <a:t>หมวด </a:t>
            </a:r>
            <a:r>
              <a:rPr lang="en-US" sz="4800" b="1" smtClean="0">
                <a:cs typeface="KodchiangUPC" pitchFamily="18" charset="-34"/>
              </a:rPr>
              <a:t>4</a:t>
            </a:r>
            <a:endParaRPr lang="th-TH" sz="4800" b="1" smtClean="0">
              <a:cs typeface="KodchiangUPC" pitchFamily="18" charset="-34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357563" y="4714875"/>
            <a:ext cx="55721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>
                <a:latin typeface="BrowalliaUPC" pitchFamily="34" charset="-34"/>
                <a:cs typeface="BrowalliaUPC" pitchFamily="34" charset="-34"/>
              </a:rPr>
              <a:t>นางแววตา เรืองนภา</a:t>
            </a:r>
          </a:p>
          <a:p>
            <a:r>
              <a:rPr lang="th-TH">
                <a:latin typeface="BrowalliaUPC" pitchFamily="34" charset="-34"/>
                <a:cs typeface="BrowalliaUPC" pitchFamily="34" charset="-34"/>
              </a:rPr>
              <a:t>ผู้อำนวยการศูนย์เทคโนโลยีสารสนเทศและการสื่อสาร</a:t>
            </a:r>
          </a:p>
          <a:p>
            <a:r>
              <a:rPr lang="th-TH">
                <a:latin typeface="BrowalliaUPC" pitchFamily="34" charset="-34"/>
                <a:cs typeface="BrowalliaUPC" pitchFamily="34" charset="-34"/>
              </a:rPr>
              <a:t>วันที่ </a:t>
            </a:r>
            <a:r>
              <a:rPr lang="en-US">
                <a:latin typeface="BrowalliaUPC" pitchFamily="34" charset="-34"/>
                <a:cs typeface="BrowalliaUPC" pitchFamily="34" charset="-34"/>
              </a:rPr>
              <a:t>1 </a:t>
            </a:r>
            <a:r>
              <a:rPr lang="th-TH">
                <a:latin typeface="BrowalliaUPC" pitchFamily="34" charset="-34"/>
                <a:cs typeface="BrowalliaUPC" pitchFamily="34" charset="-34"/>
              </a:rPr>
              <a:t>กรกฎาคม </a:t>
            </a:r>
            <a:r>
              <a:rPr lang="en-US">
                <a:latin typeface="BrowalliaUPC" pitchFamily="34" charset="-34"/>
                <a:cs typeface="BrowalliaUPC" pitchFamily="34" charset="-34"/>
              </a:rPr>
              <a:t>2553 </a:t>
            </a:r>
            <a:endParaRPr lang="th-TH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การวิเคราะห์เพื่อจัดทำคำตอบของ </a:t>
            </a:r>
            <a:r>
              <a:rPr lang="en-US" dirty="0" smtClean="0"/>
              <a:t>PMQA </a:t>
            </a:r>
            <a:r>
              <a:rPr lang="th-TH" dirty="0" smtClean="0"/>
              <a:t>หมวด </a:t>
            </a:r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14338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Browallia New" pitchFamily="34" charset="-34"/>
              </a:rPr>
              <a:t>IT1 </a:t>
            </a:r>
            <a:endParaRPr lang="th-TH" sz="3200" smtClean="0">
              <a:latin typeface="Browallia New" pitchFamily="34" charset="-34"/>
            </a:endParaRPr>
          </a:p>
        </p:txBody>
      </p:sp>
      <p:sp>
        <p:nvSpPr>
          <p:cNvPr id="14339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th-TH" smtClean="0"/>
              <a:t>เป็นงานที่หน่วยงานที่รับผิดชอบด้านยุทธศาสตร์จะต้องดำเนินการเป็นประจำ </a:t>
            </a:r>
          </a:p>
          <a:p>
            <a:pPr eaLnBrk="1" hangingPunct="1"/>
            <a:r>
              <a:rPr lang="th-TH" smtClean="0"/>
              <a:t>ใน สป</a:t>
            </a:r>
            <a:r>
              <a:rPr lang="en-US" smtClean="0"/>
              <a:t>.</a:t>
            </a:r>
            <a:r>
              <a:rPr lang="th-TH" smtClean="0"/>
              <a:t> พาณิชย์มีหน่วยงานที่รับผิดชอบ คือ สำนักยุทธศาสตร์การพาณิชย์ สำนักนโยบายและแผนการพาณิชย์ และ สำนักบริหารพาณิชย์ภูมิภาค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การวิเคราะห์เพื่อจัดทำคำตอบของ </a:t>
            </a:r>
            <a:r>
              <a:rPr lang="en-US" dirty="0" smtClean="0"/>
              <a:t>PMQA </a:t>
            </a:r>
            <a:r>
              <a:rPr lang="th-TH" dirty="0" smtClean="0"/>
              <a:t>หมวด </a:t>
            </a:r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15362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Browallia New" pitchFamily="34" charset="-34"/>
              </a:rPr>
              <a:t>IT2 , IT3</a:t>
            </a:r>
            <a:endParaRPr lang="th-TH" sz="3200" smtClean="0">
              <a:latin typeface="Browallia New" pitchFamily="34" charset="-34"/>
            </a:endParaRPr>
          </a:p>
        </p:txBody>
      </p:sp>
      <p:sp>
        <p:nvSpPr>
          <p:cNvPr id="15363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th-TH" smtClean="0"/>
              <a:t>เป็นงานที่คณะทำงานหมวด </a:t>
            </a:r>
            <a:r>
              <a:rPr lang="en-US" sz="3200" smtClean="0">
                <a:latin typeface="Browallia New" pitchFamily="34" charset="-34"/>
              </a:rPr>
              <a:t>6</a:t>
            </a:r>
            <a:r>
              <a:rPr lang="en-US" smtClean="0"/>
              <a:t> </a:t>
            </a:r>
            <a:r>
              <a:rPr lang="th-TH" smtClean="0"/>
              <a:t>รับผิดชอบดำเนินการทั้ง กระบวนการที่สร้างคุณค่า และกระบวนการสนับสนุน </a:t>
            </a:r>
          </a:p>
          <a:p>
            <a:pPr eaLnBrk="1" hangingPunct="1"/>
            <a:r>
              <a:rPr lang="th-TH" smtClean="0"/>
              <a:t>โดยจะเลือกกระบวนการที่ดำเนินการสอดคล้องกับคำถามและมีการปฏิบัติจริงจึงสามารถนำรายละเอียดมาตอบได้</a:t>
            </a:r>
          </a:p>
          <a:p>
            <a:pPr eaLnBrk="1" hangingPunct="1">
              <a:buFont typeface="Wingdings 2" pitchFamily="18" charset="2"/>
              <a:buNone/>
            </a:pPr>
            <a:r>
              <a:rPr lang="th-TH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การวิเคราะห์เพื่อจัดทำคำตอบของ </a:t>
            </a:r>
            <a:r>
              <a:rPr lang="en-US" dirty="0" smtClean="0"/>
              <a:t>PMQA </a:t>
            </a:r>
            <a:r>
              <a:rPr lang="th-TH" dirty="0" smtClean="0"/>
              <a:t>หมวด </a:t>
            </a:r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>
                <a:latin typeface="Browallia New" pitchFamily="34" charset="-34"/>
              </a:rPr>
              <a:t>IT4 </a:t>
            </a:r>
            <a:endParaRPr lang="th-TH" sz="3200" dirty="0">
              <a:latin typeface="Browallia New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เป็นงานที่หน่วยงานที่รับผิดชอบด้านการพัฒนาและเผยแพร่ข้อมูลสารสนเทศด้านการพาณิชย์จะต้องดำเนินการเป็นประจำ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ใน สป</a:t>
            </a:r>
            <a:r>
              <a:rPr lang="en-US" dirty="0" smtClean="0"/>
              <a:t>.</a:t>
            </a:r>
            <a:r>
              <a:rPr lang="th-TH" dirty="0" smtClean="0"/>
              <a:t> พาณิชย์มีหน่วยงานที่รับผิดชอบ คือ สำนักดัชนีเศรษฐกิจการค้า ศูนย์เทคโนโลยีสารสนเทศและการสื่อสาร  และ สำนักบริหารพาณิชย์ภูมิภาค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โดยจะเลือกงานที่ดำเนินการสอดคล้องกับคำถามและมีการปฏิบัติจริง จึงสามารถนำรายละเอียดมาตอบได้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การวิเคราะห์เพื่อจัดทำคำตอบของ </a:t>
            </a:r>
            <a:r>
              <a:rPr lang="en-US" dirty="0" smtClean="0"/>
              <a:t>PMQA </a:t>
            </a:r>
            <a:r>
              <a:rPr lang="th-TH" dirty="0" smtClean="0"/>
              <a:t>หมวด </a:t>
            </a:r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>
                <a:latin typeface="Browallia New" pitchFamily="34" charset="-34"/>
              </a:rPr>
              <a:t>IT5 </a:t>
            </a:r>
            <a:endParaRPr lang="th-TH" sz="3200" dirty="0">
              <a:latin typeface="Browallia New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เป็นงานที่หน่วยงานที่รับผิดชอบด้านการติดตาม เฝ้าระวังและเตือนภัยจะต้องดำเนินการเป็นประจำ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ใน สป</a:t>
            </a:r>
            <a:r>
              <a:rPr lang="en-US" dirty="0" smtClean="0"/>
              <a:t>.</a:t>
            </a:r>
            <a:r>
              <a:rPr lang="th-TH" dirty="0" smtClean="0"/>
              <a:t> พาณิชย์มีหน่วยงานที่รับผิดชอบ คือ กองคลัง (การเงิน การงบประมาณ) สำนักตรวจราชการ หน่วยตรวจสอบภายในระดับกระทรวง (แผนงาน</a:t>
            </a:r>
            <a:r>
              <a:rPr lang="en-US" dirty="0" smtClean="0"/>
              <a:t>/</a:t>
            </a:r>
            <a:r>
              <a:rPr lang="th-TH" dirty="0" smtClean="0"/>
              <a:t>โครงการ)   และสำนักบริหารพาณิชย์ภูมิภาค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โดยจะเลือกงานที่ดำเนินการสอดคล้องกับคำถามและมีการปฏิบัติจริง จึงสามารถนำรายละเอียดมาตอบได้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การวิเคราะห์เพื่อจัดทำคำตอบของ </a:t>
            </a:r>
            <a:r>
              <a:rPr lang="en-US" dirty="0" smtClean="0"/>
              <a:t>PMQA </a:t>
            </a:r>
            <a:r>
              <a:rPr lang="th-TH" dirty="0" smtClean="0"/>
              <a:t>หมวด </a:t>
            </a:r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>
                <a:latin typeface="Browallia New" pitchFamily="34" charset="-34"/>
              </a:rPr>
              <a:t>IT6 </a:t>
            </a:r>
            <a:endParaRPr lang="th-TH" sz="3200" dirty="0">
              <a:latin typeface="Browallia New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14813" y="1920875"/>
            <a:ext cx="4471987" cy="4433888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เป็นงานบริหารจัดการที่ศูนย์ไอทีทุกหน่วยงานจะต้องดำเนินการเป็นประจำ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ใน สป</a:t>
            </a:r>
            <a:r>
              <a:rPr lang="en-US" dirty="0" smtClean="0"/>
              <a:t>.</a:t>
            </a:r>
            <a:r>
              <a:rPr lang="th-TH" dirty="0" smtClean="0"/>
              <a:t> พาณิชย์นั้น ศูนย์เทคโนโลยีสารสนเทศและการสื่อสาร  ได้ดำเนินการโดยเน้นการให้บริการไอทีที่ </a:t>
            </a:r>
            <a:r>
              <a:rPr lang="th-TH" u="sng" dirty="0" smtClean="0"/>
              <a:t>ผู้รับบริการพึงพอใจ </a:t>
            </a:r>
            <a:r>
              <a:rPr lang="en-US" dirty="0" smtClean="0"/>
              <a:t>(Trust) </a:t>
            </a:r>
            <a:r>
              <a:rPr lang="th-TH" dirty="0" smtClean="0"/>
              <a:t>และ</a:t>
            </a:r>
            <a:r>
              <a:rPr lang="th-TH" u="sng" dirty="0" smtClean="0"/>
              <a:t>ผู้ให้บริการมีความสุข </a:t>
            </a:r>
            <a:r>
              <a:rPr lang="en-US" dirty="0" smtClean="0"/>
              <a:t>(Happy)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Trust </a:t>
            </a:r>
            <a:r>
              <a:rPr lang="en-US" dirty="0" smtClean="0"/>
              <a:t>    =  Reliability and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           Standardization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 </a:t>
            </a:r>
            <a:r>
              <a:rPr lang="en-US" b="1" dirty="0" smtClean="0"/>
              <a:t>Happy</a:t>
            </a:r>
            <a:r>
              <a:rPr lang="en-US" dirty="0" smtClean="0"/>
              <a:t>  = </a:t>
            </a:r>
            <a:r>
              <a:rPr lang="th-TH" dirty="0" smtClean="0"/>
              <a:t> มีกระบวนงานที่ชัดเจนพร้อม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h-TH" dirty="0" smtClean="0"/>
              <a:t>                         วิธีทำ และลงมือทำจริงประจำ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จึงสามารถนำผลดำเนินการและรายละเอียดมาตอบได้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การวิเคราะห์เพื่อจัดทำคำตอบของ </a:t>
            </a:r>
            <a:r>
              <a:rPr lang="en-US" dirty="0" smtClean="0"/>
              <a:t>PMQA </a:t>
            </a:r>
            <a:r>
              <a:rPr lang="th-TH" dirty="0" smtClean="0"/>
              <a:t>หมวด </a:t>
            </a:r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>
                <a:latin typeface="Browallia New" pitchFamily="34" charset="-34"/>
              </a:rPr>
              <a:t>IT7 </a:t>
            </a:r>
            <a:endParaRPr lang="th-TH" sz="3200" dirty="0">
              <a:latin typeface="Browallia New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เป็นงานบริหารจัดการที่หน่วยพัฒนาทรัพยากรบุคคลของทุกหน่วยงานจะต้องดำเนินการเป็นประจำ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ใน สป</a:t>
            </a:r>
            <a:r>
              <a:rPr lang="en-US" dirty="0" smtClean="0"/>
              <a:t>.</a:t>
            </a:r>
            <a:r>
              <a:rPr lang="th-TH" dirty="0" smtClean="0"/>
              <a:t> พาณิชย์นั้น สถาบันกรมพระจันทบุรีนฤนาท ได้ดำเนินการโดยเน้นการวัดผลของการนำไปปฏิบัติ จึงกำหนดตัวชี้วัดของกลุ่มเป้าหมายเพื่อให้ได้ผลลัพท์ที่สอดรับกับตัวชี้วัดในมิติที่ </a:t>
            </a:r>
            <a:r>
              <a:rPr lang="en-US" dirty="0" smtClean="0"/>
              <a:t>1 </a:t>
            </a:r>
            <a:r>
              <a:rPr lang="th-TH" dirty="0" smtClean="0"/>
              <a:t>ที่วัดเกี่ยวกับการจัดทำและนำยุทธศาสตร์การพาณิชย์ไปใช้ประโยชน์ และการนำแผนยุทธศาสตร์การค้าจังหวัดสู่การปฏิบัติ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h-TH" dirty="0" smtClean="0"/>
              <a:t>ปีนี้ สป</a:t>
            </a:r>
            <a:r>
              <a:rPr lang="en-US" dirty="0" smtClean="0"/>
              <a:t>.</a:t>
            </a:r>
            <a:r>
              <a:rPr lang="th-TH" dirty="0" smtClean="0"/>
              <a:t>เราสามารถนำผลปฏิบัติงานและรายละเอียดของตัวชี้วัดที่ </a:t>
            </a:r>
            <a:r>
              <a:rPr lang="en-US" sz="3500" dirty="0" smtClean="0">
                <a:latin typeface="Browallia New" pitchFamily="34" charset="-34"/>
              </a:rPr>
              <a:t>3.1.2, 3.1.3 </a:t>
            </a:r>
            <a:r>
              <a:rPr lang="th-TH" dirty="0" smtClean="0"/>
              <a:t>มาตอบได้ทั้ง </a:t>
            </a:r>
            <a:r>
              <a:rPr lang="en-US" sz="3500" dirty="0" smtClean="0">
                <a:latin typeface="Browallia New" pitchFamily="34" charset="-34"/>
              </a:rPr>
              <a:t>IT7</a:t>
            </a:r>
            <a:r>
              <a:rPr lang="en-US" dirty="0" smtClean="0"/>
              <a:t> </a:t>
            </a:r>
            <a:r>
              <a:rPr lang="th-TH" dirty="0" smtClean="0"/>
              <a:t>และ</a:t>
            </a:r>
            <a:r>
              <a:rPr lang="en-US" dirty="0" smtClean="0"/>
              <a:t> </a:t>
            </a:r>
            <a:r>
              <a:rPr lang="en-US" sz="3800" dirty="0" smtClean="0">
                <a:latin typeface="Browallia New" pitchFamily="34" charset="-34"/>
              </a:rPr>
              <a:t>IT1</a:t>
            </a:r>
            <a:endParaRPr lang="th-TH" sz="3800" dirty="0" smtClean="0">
              <a:latin typeface="Browallia New" pitchFamily="34" charset="-34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1714500" y="4572000"/>
            <a:ext cx="61102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sz="3600" b="1">
                <a:latin typeface="Browallia New" pitchFamily="34" charset="-34"/>
                <a:cs typeface="FreesiaUPC" pitchFamily="34" charset="-34"/>
              </a:rPr>
              <a:t>ข้อแลกเปลี่ยน ข้อคิดเห็น และข้อเสนอแนะ</a:t>
            </a:r>
          </a:p>
        </p:txBody>
      </p:sp>
      <p:pic>
        <p:nvPicPr>
          <p:cNvPr id="20482" name="Picture 3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1714500"/>
            <a:ext cx="327342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4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63" y="1143000"/>
            <a:ext cx="2574925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3"/>
          <p:cNvSpPr txBox="1">
            <a:spLocks noChangeArrowheads="1"/>
          </p:cNvSpPr>
          <p:nvPr/>
        </p:nvSpPr>
        <p:spPr bwMode="auto">
          <a:xfrm>
            <a:off x="3786188" y="2214563"/>
            <a:ext cx="349408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>
                <a:latin typeface="Constantia" pitchFamily="18" charset="0"/>
                <a:cs typeface="Browallia New" pitchFamily="34" charset="-34"/>
              </a:rPr>
              <a:t>ยินดีแลกเปลี่ยนข้อคิดเห็น ที่</a:t>
            </a:r>
          </a:p>
          <a:p>
            <a:r>
              <a:rPr lang="en-US" sz="3200" b="1">
                <a:latin typeface="AngsanaUPC" pitchFamily="18" charset="-34"/>
                <a:cs typeface="AngsanaUPC" pitchFamily="18" charset="-34"/>
              </a:rPr>
              <a:t>02-5475214, 081-8696267</a:t>
            </a:r>
          </a:p>
          <a:p>
            <a:r>
              <a:rPr lang="en-US" sz="3200" b="1">
                <a:latin typeface="AngsanaUPC" pitchFamily="18" charset="-34"/>
                <a:cs typeface="AngsanaUPC" pitchFamily="18" charset="-34"/>
              </a:rPr>
              <a:t>E-Mail : ruangw@moc.go.th</a:t>
            </a:r>
          </a:p>
          <a:p>
            <a:r>
              <a:rPr lang="en-US">
                <a:solidFill>
                  <a:srgbClr val="00B0F0"/>
                </a:solidFill>
                <a:latin typeface="Constantia" pitchFamily="18" charset="0"/>
                <a:cs typeface="Browallia New" pitchFamily="34" charset="-34"/>
              </a:rPr>
              <a:t> </a:t>
            </a:r>
          </a:p>
        </p:txBody>
      </p:sp>
      <p:pic>
        <p:nvPicPr>
          <p:cNvPr id="21506" name="Picture 3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1071563"/>
            <a:ext cx="1819275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Calibri"/>
        <a:ea typeface=""/>
        <a:cs typeface="KodchiangUPC"/>
      </a:majorFont>
      <a:minorFont>
        <a:latin typeface="Constantia"/>
        <a:ea typeface=""/>
        <a:cs typeface="Browallia New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465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Arial</vt:lpstr>
      <vt:lpstr>Angsana New</vt:lpstr>
      <vt:lpstr>Calibri</vt:lpstr>
      <vt:lpstr>KodchiangUPC</vt:lpstr>
      <vt:lpstr>Constantia</vt:lpstr>
      <vt:lpstr>Browallia New</vt:lpstr>
      <vt:lpstr>Wingdings 2</vt:lpstr>
      <vt:lpstr>Cordia New</vt:lpstr>
      <vt:lpstr>BrowalliaUPC</vt:lpstr>
      <vt:lpstr>FreesiaUPC</vt:lpstr>
      <vt:lpstr>AngsanaUPC</vt:lpstr>
      <vt:lpstr>Flow</vt:lpstr>
      <vt:lpstr>Flow</vt:lpstr>
      <vt:lpstr>Flow</vt:lpstr>
      <vt:lpstr>Flow</vt:lpstr>
      <vt:lpstr>Slide 1</vt:lpstr>
      <vt:lpstr>การวิเคราะห์เพื่อจัดทำคำตอบของ PMQA หมวด 4</vt:lpstr>
      <vt:lpstr>การวิเคราะห์เพื่อจัดทำคำตอบของ PMQA หมวด 4</vt:lpstr>
      <vt:lpstr>การวิเคราะห์เพื่อจัดทำคำตอบของ PMQA หมวด 4</vt:lpstr>
      <vt:lpstr>การวิเคราะห์เพื่อจัดทำคำตอบของ PMQA หมวด 4</vt:lpstr>
      <vt:lpstr>การวิเคราะห์เพื่อจัดทำคำตอบของ PMQA หมวด 4</vt:lpstr>
      <vt:lpstr>การวิเคราะห์เพื่อจัดทำคำตอบของ PMQA หมวด 4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การวิเคราะห์เพื่อจัดทำคำตอบของ PMQA หมวด 4</dc:title>
  <dc:creator>Dad &amp; Mom</dc:creator>
  <cp:lastModifiedBy> opdc</cp:lastModifiedBy>
  <cp:revision>15</cp:revision>
  <dcterms:created xsi:type="dcterms:W3CDTF">2010-06-27T07:46:11Z</dcterms:created>
  <dcterms:modified xsi:type="dcterms:W3CDTF">2010-06-30T03:26:57Z</dcterms:modified>
</cp:coreProperties>
</file>