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30"/>
  </p:notesMasterIdLst>
  <p:sldIdLst>
    <p:sldId id="280" r:id="rId4"/>
    <p:sldId id="287" r:id="rId5"/>
    <p:sldId id="291" r:id="rId6"/>
    <p:sldId id="292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15" r:id="rId16"/>
    <p:sldId id="303" r:id="rId17"/>
    <p:sldId id="304" r:id="rId18"/>
    <p:sldId id="305" r:id="rId19"/>
    <p:sldId id="306" r:id="rId20"/>
    <p:sldId id="307" r:id="rId21"/>
    <p:sldId id="317" r:id="rId22"/>
    <p:sldId id="316" r:id="rId23"/>
    <p:sldId id="310" r:id="rId24"/>
    <p:sldId id="311" r:id="rId25"/>
    <p:sldId id="312" r:id="rId26"/>
    <p:sldId id="313" r:id="rId27"/>
    <p:sldId id="314" r:id="rId28"/>
    <p:sldId id="290" r:id="rId29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9C"/>
    <a:srgbClr val="003399"/>
    <a:srgbClr val="3333CC"/>
    <a:srgbClr val="6600FF"/>
    <a:srgbClr val="0033CC"/>
    <a:srgbClr val="FF6600"/>
    <a:srgbClr val="21F711"/>
    <a:srgbClr val="5AE721"/>
    <a:srgbClr val="FF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8" cy="498135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8" cy="498135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r">
              <a:defRPr sz="1200"/>
            </a:lvl1pPr>
          </a:lstStyle>
          <a:p>
            <a:fld id="{89B3FE29-7ED5-489A-A98F-03A3072594B9}" type="datetimeFigureOut">
              <a:rPr lang="th-TH" smtClean="0"/>
              <a:pPr/>
              <a:t>07/12/59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7" tIns="45949" rIns="91897" bIns="45949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897" tIns="45949" rIns="91897" bIns="459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8" cy="498134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8" cy="498134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r">
              <a:defRPr sz="1200"/>
            </a:lvl1pPr>
          </a:lstStyle>
          <a:p>
            <a:fld id="{2964C197-F2EC-4792-88B0-A8B72B8392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4B6F-F4AB-40C1-9B5F-4D3D6399D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82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BA7-13E3-4694-AC0D-418FC2D28370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14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E82B-754D-4B34-BFA5-862C7D8BBD0D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E82B-754D-4B34-BFA5-862C7D8BBD0D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0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BA7-13E3-4694-AC0D-418FC2D28370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E82B-754D-4B34-BFA5-862C7D8BBD0D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8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BA7-13E3-4694-AC0D-418FC2D28370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BA7-13E3-4694-AC0D-418FC2D28370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2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BA7-13E3-4694-AC0D-418FC2D28370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3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815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C197-F2EC-4792-88B0-A8B72B8392B3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6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BA7-13E3-4694-AC0D-418FC2D28370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9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E82B-754D-4B34-BFA5-862C7D8BBD0D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5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8F29-6832-4DF5-B6AB-1DB31E85DEE1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46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7869-30C6-404E-9132-E6AF6E7C7B25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327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1133-0381-4BA3-98AA-C630083DB166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85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498-E549-4427-81FF-FD904545BCD0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2553183"/>
            <a:ext cx="9139533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auto">
          <a:xfrm>
            <a:off x="0" y="4334995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auto">
          <a:xfrm>
            <a:off x="0" y="2464277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57" y="5912526"/>
            <a:ext cx="961817" cy="8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1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2617-D976-4EE3-9768-93CCE6EDAE52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67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9EAC-16F2-4CCC-93A3-6138FDBD894C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55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FAAF-C56C-4617-91EF-5AE6685BEB97}" type="datetime1">
              <a:rPr lang="th-TH" smtClean="0"/>
              <a:t>07/12/59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107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8FDD-EB6A-4091-9663-65F32D7911FD}" type="datetime1">
              <a:rPr lang="th-TH" smtClean="0"/>
              <a:t>07/12/59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84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0102-7F18-45F4-B535-21913A9E6F23}" type="datetime1">
              <a:rPr lang="th-TH" smtClean="0"/>
              <a:t>07/12/59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13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3BB7-32C2-4C42-8966-B3B8FDF9230B}" type="datetime1">
              <a:rPr lang="th-TH" smtClean="0"/>
              <a:t>07/12/59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710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254A-5AF2-41F7-BB95-693DBAE227E8}" type="datetime1">
              <a:rPr lang="th-TH" smtClean="0"/>
              <a:t>07/12/59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86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26BA-242C-406A-9989-DAA33DAC4B60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903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A9B2-6481-4745-8F89-4FE6B3790002}" type="datetime1">
              <a:rPr lang="th-TH" smtClean="0"/>
              <a:t>07/12/59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310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28BD-1B4F-4253-8589-20C0D726F86E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9813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DA88-4179-4975-B710-E91B5F6F3D4C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96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0" y="4011534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467" y="3259762"/>
            <a:ext cx="9144000" cy="680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E2E9C"/>
                </a:solidFill>
              </a:rPr>
              <a:t>BETTER</a:t>
            </a:r>
            <a:r>
              <a:rPr lang="en-US" sz="2000" b="1" baseline="0" dirty="0" smtClean="0">
                <a:solidFill>
                  <a:srgbClr val="2E2E9C"/>
                </a:solidFill>
              </a:rPr>
              <a:t> GOVERNANCE, HAPPIER CITIZENS</a:t>
            </a:r>
            <a:endParaRPr lang="th-TH" sz="4000" b="1" dirty="0">
              <a:solidFill>
                <a:srgbClr val="2E2E9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14" y="2092967"/>
            <a:ext cx="1302570" cy="10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821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842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4437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470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389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57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1ECD-3908-4A90-81E4-6FDC88E09DC6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8662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8325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99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6200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98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2B4-E8CD-442D-A7CD-008FE18AE8BE}" type="datetime1">
              <a:rPr lang="th-TH" smtClean="0"/>
              <a:t>07/12/59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69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2C83-44B7-4EA0-AD0F-8B64D5E0EA82}" type="datetime1">
              <a:rPr lang="th-TH" smtClean="0"/>
              <a:t>07/12/59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742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8B7-8052-440B-B1EA-ABE516351183}" type="datetime1">
              <a:rPr lang="th-TH" smtClean="0"/>
              <a:t>07/12/59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07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BB84-46D1-4E2F-89E7-A5FCB3B1153B}" type="datetime1">
              <a:rPr lang="th-TH" smtClean="0"/>
              <a:t>07/12/59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030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F7E-019C-4C7B-A449-EA7443FB7E6E}" type="datetime1">
              <a:rPr lang="th-TH" smtClean="0"/>
              <a:t>07/12/59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71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3D1B-7A28-4513-B478-37FF56069307}" type="datetime1">
              <a:rPr lang="th-TH" smtClean="0"/>
              <a:t>07/12/59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647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A5EB-5313-4E25-8D31-41DBBB83F05C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7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0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0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0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94" y="80928"/>
            <a:ext cx="606256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0ECD-60B6-41DF-B883-0BCEE6ABB8D6}" type="datetime1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94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5B77-4431-4316-BA07-118CF2C4A511}" type="datetimeFigureOut">
              <a:rPr lang="th-TH" smtClean="0"/>
              <a:t>07/12/59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75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oogle.co.th/url?url=http://www.jobjaa.com/%E0%B8%AA%E0%B9%8D%E0%B8%B2%E0%B8%99%E0%B8%B1%E0%B8%81%E0%B8%87%E0%B8%9A%E0%B8%9B%E0%B8%A3%E0%B8%B0%E0%B8%A1%E0%B8%B2%E0%B8%93-30%E0%B9%80%E0%B8%A1%E0%B8%A2-57/&amp;rct=j&amp;frm=1&amp;q=&amp;esrc=s&amp;sa=U&amp;ved=0ahUKEwinhfD3uaXOAhXKtY8KHRW_DZwQwW4IFTAA&amp;sig2=cxB_S79AbmqfESiY21pw8g&amp;usg=AFQjCNFy5rNiFt1IvXvVCyS85f84olW8hQ" TargetMode="External"/><Relationship Id="rId7" Type="http://schemas.openxmlformats.org/officeDocument/2006/relationships/hyperlink" Target="http://www.google.co.th/url?url=http://www.innnews.co.th/shownews/show?newscode=461365&amp;rct=j&amp;frm=1&amp;q=&amp;esrc=s&amp;sa=U&amp;ved=0ahUKEwjanJ7kuaXOAhXLqo8KHTtIBvIQwW4IFTAA&amp;sig2=udrpsAHT-oCGUoxFm_tCEQ&amp;usg=AFQjCNHDPeak5mHNbq7XLFgo5U99dgA37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2799871"/>
            <a:ext cx="9076667" cy="1154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alt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การประชุมชี้แจง</a:t>
            </a:r>
          </a:p>
          <a:p>
            <a:pPr>
              <a:spcBef>
                <a:spcPts val="0"/>
              </a:spcBef>
            </a:pP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แนวทางการประเมินส่วนราชการตามมาตรการปรับปรุงประสิทธิภาพในการปฏิบัติราชการของจังหวัด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(มาตรา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44)</a:t>
            </a:r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25" y="4460875"/>
            <a:ext cx="87137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วันศุกร์ที่ </a:t>
            </a:r>
            <a:r>
              <a:rPr lang="en-US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ธันวาคม </a:t>
            </a:r>
            <a:r>
              <a:rPr lang="en-US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เวลา </a:t>
            </a:r>
            <a:r>
              <a:rPr lang="en-US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09.00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14.00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น.</a:t>
            </a:r>
            <a:b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ผ่านระบบ</a:t>
            </a:r>
            <a:r>
              <a:rPr lang="th-TH" sz="18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วีดิ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ทัศน์ทางไกลของกระทรวงมหาดไทย</a:t>
            </a:r>
            <a:endParaRPr lang="en-US" sz="1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เทคโนโลยีสารสนเทศและการสื่อสาร ถนนวิสุทธิกษัตริย์ กรุงเทพมหานคร</a:t>
            </a:r>
            <a:endParaRPr lang="th-TH" sz="1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18536" y="619702"/>
            <a:ext cx="170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กรอบยุทธศาสตร์ชาติ</a:t>
            </a:r>
            <a:br>
              <a:rPr lang="th-TH" sz="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9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ด้านการปรับสมดุล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9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และพัฒนาระบบ</a:t>
            </a:r>
            <a:br>
              <a:rPr lang="th-TH" sz="9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9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การบริหารจัดการภาครัฐ</a:t>
            </a:r>
            <a:endParaRPr lang="en-US" sz="9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6346" y="994015"/>
            <a:ext cx="12954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2560-2564</a:t>
            </a:r>
            <a:endParaRPr lang="th-TH" sz="1000" b="1" dirty="0">
              <a:solidFill>
                <a:srgbClr val="C00000"/>
              </a:solidFill>
              <a:latin typeface="Calibri"/>
              <a:cs typeface="Cordia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18255" y="994015"/>
            <a:ext cx="1060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2565-2569</a:t>
            </a:r>
            <a:endParaRPr lang="en-US" sz="1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9086" y="986294"/>
            <a:ext cx="11281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2570-2574</a:t>
            </a:r>
            <a:endParaRPr lang="en-US" sz="1050" b="1" u="sng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952" y="986294"/>
            <a:ext cx="10497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2575-2579</a:t>
            </a:r>
            <a:endParaRPr lang="en-US" sz="1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583345" y="894962"/>
            <a:ext cx="6016135" cy="114602"/>
            <a:chOff x="1583342" y="1427164"/>
            <a:chExt cx="5705727" cy="1146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583342" y="1477253"/>
              <a:ext cx="570572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 rot="10800000">
              <a:off x="2107612" y="1427164"/>
              <a:ext cx="140069" cy="11460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4028390" y="1427164"/>
              <a:ext cx="140069" cy="11460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5402528" y="1427164"/>
              <a:ext cx="140069" cy="11460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6671041" y="1427164"/>
              <a:ext cx="140069" cy="11460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759074" y="735778"/>
            <a:ext cx="1430345" cy="451087"/>
            <a:chOff x="7499437" y="1190532"/>
            <a:chExt cx="1430345" cy="451087"/>
          </a:xfrm>
        </p:grpSpPr>
        <p:sp>
          <p:nvSpPr>
            <p:cNvPr id="3" name="Oval 2"/>
            <p:cNvSpPr/>
            <p:nvPr/>
          </p:nvSpPr>
          <p:spPr>
            <a:xfrm>
              <a:off x="7951954" y="1190532"/>
              <a:ext cx="409271" cy="409271"/>
            </a:xfrm>
            <a:prstGeom prst="ellipse">
              <a:avLst/>
            </a:prstGeom>
            <a:solidFill>
              <a:srgbClr val="7CA8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99437" y="1210732"/>
              <a:ext cx="14303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h-TH" sz="1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เป้าประสงค์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h-TH" sz="1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(ตามแผนระยะ </a:t>
              </a:r>
              <a:r>
                <a:rPr lang="en-US" sz="1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 </a:t>
              </a:r>
              <a:r>
                <a:rPr lang="th-TH" sz="1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ปี)</a:t>
              </a:r>
              <a:endParaRPr lang="th-TH" sz="1000" dirty="0">
                <a:solidFill>
                  <a:srgbClr val="002060"/>
                </a:solidFill>
                <a:latin typeface="Calibri"/>
                <a:cs typeface="Cordia New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0" y="-8546"/>
            <a:ext cx="9144013" cy="32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ภาพรวมแผนยุทธศาสตร์ 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th-TH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(พ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2560-พ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79) </a:t>
            </a:r>
            <a:r>
              <a:rPr lang="th-TH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ของสำนักงาน ก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th-TH" sz="1400" b="1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40"/>
          <p:cNvSpPr txBox="1">
            <a:spLocks/>
          </p:cNvSpPr>
          <p:nvPr/>
        </p:nvSpPr>
        <p:spPr>
          <a:xfrm>
            <a:off x="3531939" y="1185328"/>
            <a:ext cx="1798079" cy="97443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ภาครัฐให้บริการงานที่มี </a:t>
            </a:r>
            <a:r>
              <a:rPr lang="en-US" sz="700" dirty="0">
                <a:solidFill>
                  <a:prstClr val="black"/>
                </a:solidFill>
              </a:rPr>
              <a:t>High Impact High Volume </a:t>
            </a:r>
            <a:r>
              <a:rPr lang="th-TH" sz="700" dirty="0">
                <a:solidFill>
                  <a:prstClr val="black"/>
                </a:solidFill>
              </a:rPr>
              <a:t>ทั้งหมด ด้วยระบบ </a:t>
            </a:r>
            <a:r>
              <a:rPr lang="en-US" sz="700" dirty="0">
                <a:solidFill>
                  <a:prstClr val="black"/>
                </a:solidFill>
              </a:rPr>
              <a:t>Digital Service 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ภาคเอกชนเป็นผู้ให้บริการแทนภาครัฐทั้งหมด</a:t>
            </a:r>
          </a:p>
        </p:txBody>
      </p:sp>
      <p:sp>
        <p:nvSpPr>
          <p:cNvPr id="24" name="TextBox 40"/>
          <p:cNvSpPr txBox="1">
            <a:spLocks/>
          </p:cNvSpPr>
          <p:nvPr/>
        </p:nvSpPr>
        <p:spPr>
          <a:xfrm>
            <a:off x="5159678" y="1171681"/>
            <a:ext cx="1376317" cy="48172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ภาครัฐจัดทำ </a:t>
            </a:r>
            <a:r>
              <a:rPr lang="en-US" sz="700" dirty="0">
                <a:solidFill>
                  <a:prstClr val="black"/>
                </a:solidFill>
              </a:rPr>
              <a:t>Web Portal </a:t>
            </a:r>
            <a:r>
              <a:rPr lang="th-TH" sz="700" dirty="0">
                <a:solidFill>
                  <a:prstClr val="black"/>
                </a:solidFill>
              </a:rPr>
              <a:t>ของงานบริการเชื่อมโยงกับระบบ </a:t>
            </a:r>
            <a:r>
              <a:rPr lang="en-US" sz="700" dirty="0">
                <a:solidFill>
                  <a:prstClr val="black"/>
                </a:solidFill>
              </a:rPr>
              <a:t>Digital Service </a:t>
            </a:r>
            <a:r>
              <a:rPr lang="th-TH" sz="700" dirty="0">
                <a:solidFill>
                  <a:prstClr val="black"/>
                </a:solidFill>
              </a:rPr>
              <a:t>บางส่วน </a:t>
            </a:r>
          </a:p>
        </p:txBody>
      </p:sp>
      <p:sp>
        <p:nvSpPr>
          <p:cNvPr id="25" name="TextBox 40"/>
          <p:cNvSpPr txBox="1">
            <a:spLocks/>
          </p:cNvSpPr>
          <p:nvPr/>
        </p:nvSpPr>
        <p:spPr>
          <a:xfrm>
            <a:off x="6488568" y="1171680"/>
            <a:ext cx="1465230" cy="90549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ภาครัฐจัดทำ </a:t>
            </a:r>
            <a:r>
              <a:rPr lang="en-US" sz="700" dirty="0">
                <a:solidFill>
                  <a:prstClr val="black"/>
                </a:solidFill>
              </a:rPr>
              <a:t>Web Portal </a:t>
            </a:r>
            <a:r>
              <a:rPr lang="th-TH" sz="700" dirty="0">
                <a:solidFill>
                  <a:prstClr val="black"/>
                </a:solidFill>
              </a:rPr>
              <a:t>ของงานบริการทั้งหมดเชื่อมโยงกับระบบ </a:t>
            </a:r>
            <a:r>
              <a:rPr lang="en-US" sz="700" dirty="0">
                <a:solidFill>
                  <a:prstClr val="black"/>
                </a:solidFill>
              </a:rPr>
              <a:t>Digital Service</a:t>
            </a:r>
          </a:p>
        </p:txBody>
      </p:sp>
      <p:sp>
        <p:nvSpPr>
          <p:cNvPr id="26" name="TextBox 40"/>
          <p:cNvSpPr txBox="1">
            <a:spLocks/>
          </p:cNvSpPr>
          <p:nvPr/>
        </p:nvSpPr>
        <p:spPr>
          <a:xfrm>
            <a:off x="7719237" y="1117453"/>
            <a:ext cx="1562986" cy="82221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1200" b="1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ความยากง่ายในการประกอบ</a:t>
            </a:r>
            <a:b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ธุรกิจของประเทศไทยอยู่ใน </a:t>
            </a:r>
            <a: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อันดับแรกของโลก</a:t>
            </a:r>
          </a:p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งานบริการภาครัฐที่มีประสิทธิภาพ โดยใช้ระบบ </a:t>
            </a:r>
            <a: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Digital Service </a:t>
            </a:r>
            <a:b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(Zero face to face)</a:t>
            </a:r>
            <a:endParaRPr lang="th-TH" sz="700" b="0" dirty="0">
              <a:solidFill>
                <a:srgbClr val="33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40"/>
          <p:cNvSpPr txBox="1">
            <a:spLocks/>
          </p:cNvSpPr>
          <p:nvPr/>
        </p:nvSpPr>
        <p:spPr>
          <a:xfrm>
            <a:off x="1277620" y="1183043"/>
            <a:ext cx="2325609" cy="97443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จัดตั้งศูนย์รับคำขออนุญาต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จัดตั้ง </a:t>
            </a:r>
            <a:r>
              <a:rPr lang="en-US" sz="700" dirty="0">
                <a:solidFill>
                  <a:prstClr val="black"/>
                </a:solidFill>
              </a:rPr>
              <a:t>Shared Services Center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นำร่องงานบริการภาครัฐที่มี </a:t>
            </a:r>
            <a:r>
              <a:rPr lang="en-US" sz="700" dirty="0">
                <a:solidFill>
                  <a:prstClr val="black"/>
                </a:solidFill>
              </a:rPr>
              <a:t>High Impact High Volume </a:t>
            </a:r>
            <a:r>
              <a:rPr lang="th-TH" sz="700" dirty="0">
                <a:solidFill>
                  <a:prstClr val="black"/>
                </a:solidFill>
              </a:rPr>
              <a:t>ด้วยระบบ </a:t>
            </a:r>
            <a:r>
              <a:rPr lang="en-US" sz="700" dirty="0">
                <a:solidFill>
                  <a:prstClr val="black"/>
                </a:solidFill>
              </a:rPr>
              <a:t>Digital Service 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ภาคเอกชนเข้ามาร่วมเป็นผู้ให้บริการแทนภาครัฐบางส่วน 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endParaRPr lang="th-TH" sz="7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1075806" y="1483196"/>
            <a:ext cx="205828" cy="25269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8" name="TextBox 40"/>
          <p:cNvSpPr txBox="1">
            <a:spLocks/>
          </p:cNvSpPr>
          <p:nvPr/>
        </p:nvSpPr>
        <p:spPr>
          <a:xfrm>
            <a:off x="3531939" y="1801913"/>
            <a:ext cx="1798079" cy="1051406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ขยายผลการพัฒนาโครงสร้างและระบบการบริหารจัดการภาครัฐให้เป็นองค์กรที่มีขีดสมรรถนะ</a:t>
            </a:r>
            <a:r>
              <a:rPr lang="th-TH" sz="700">
                <a:solidFill>
                  <a:prstClr val="black"/>
                </a:solidFill>
              </a:rPr>
              <a:t>สูง </a:t>
            </a:r>
            <a:r>
              <a:rPr lang="en-US" sz="700" smtClean="0">
                <a:solidFill>
                  <a:prstClr val="black"/>
                </a:solidFill>
              </a:rPr>
              <a:t>Gov.4.0</a:t>
            </a:r>
            <a:endParaRPr lang="en-US" sz="7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หน่วยงานภาครัฐเข้าสู่ระบบการประเมิน </a:t>
            </a:r>
            <a:r>
              <a:rPr lang="en-US" sz="700" dirty="0">
                <a:solidFill>
                  <a:prstClr val="black"/>
                </a:solidFill>
              </a:rPr>
              <a:t>Good Governance Index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หน่วยงานภาครัฐทั้งหมด เข้าสู่ระบบ </a:t>
            </a:r>
            <a:r>
              <a:rPr lang="en-US" sz="700" dirty="0">
                <a:solidFill>
                  <a:prstClr val="black"/>
                </a:solidFill>
              </a:rPr>
              <a:t>Digital  Office</a:t>
            </a:r>
          </a:p>
        </p:txBody>
      </p:sp>
      <p:sp>
        <p:nvSpPr>
          <p:cNvPr id="29" name="TextBox 40"/>
          <p:cNvSpPr txBox="1">
            <a:spLocks/>
          </p:cNvSpPr>
          <p:nvPr/>
        </p:nvSpPr>
        <p:spPr>
          <a:xfrm>
            <a:off x="5159679" y="1786776"/>
            <a:ext cx="1449398" cy="93702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1200" b="1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85725" indent="-8572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ขยายผลการพัฒนาโครงสร้างและระบบการบริหารจัดการภาครัฐให้เป็นองค์กรที่มีขีดสมรรถนะสูง </a:t>
            </a:r>
            <a:r>
              <a:rPr lang="en-US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Gov.5.0</a:t>
            </a:r>
          </a:p>
          <a:p>
            <a:pPr marL="85725" indent="-8572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หน่วยงานภาครัฐผ่านการประเมิน </a:t>
            </a:r>
            <a:r>
              <a:rPr lang="en-US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Good Governance Index (</a:t>
            </a:r>
            <a:r>
              <a:rPr lang="th-TH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เพิ่มขึ้นจากระยะที่2) </a:t>
            </a:r>
          </a:p>
        </p:txBody>
      </p:sp>
      <p:sp>
        <p:nvSpPr>
          <p:cNvPr id="30" name="TextBox 40"/>
          <p:cNvSpPr txBox="1">
            <a:spLocks/>
          </p:cNvSpPr>
          <p:nvPr/>
        </p:nvSpPr>
        <p:spPr>
          <a:xfrm>
            <a:off x="6488568" y="1784068"/>
            <a:ext cx="1465230" cy="67890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1200" b="1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85725" indent="-8572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ขยายผลการพัฒนาโครงสร้างและระบบการบริหารจัดการภาครัฐให้</a:t>
            </a:r>
            <a:br>
              <a:rPr lang="th-TH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เป็นองค์กรที่มีขีดสมรรถนะสูง </a:t>
            </a:r>
            <a:r>
              <a:rPr lang="en-US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Gov.5.0+</a:t>
            </a:r>
          </a:p>
          <a:p>
            <a:pPr marL="85725" indent="-8572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th-TH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หน่วยงานภาครัฐทั้งหมดผ่านการประเมิน </a:t>
            </a:r>
            <a:r>
              <a:rPr lang="en-US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Good Governance Index </a:t>
            </a:r>
            <a:r>
              <a:rPr lang="th-TH" sz="7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ในระดับมาตรฐาน</a:t>
            </a:r>
          </a:p>
        </p:txBody>
      </p:sp>
      <p:sp>
        <p:nvSpPr>
          <p:cNvPr id="31" name="TextBox 40"/>
          <p:cNvSpPr txBox="1">
            <a:spLocks/>
          </p:cNvSpPr>
          <p:nvPr/>
        </p:nvSpPr>
        <p:spPr>
          <a:xfrm>
            <a:off x="7719239" y="1798273"/>
            <a:ext cx="1424759" cy="90097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1200" b="1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ภายในปี </a:t>
            </a:r>
            <a: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2579 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หน่วยงานภาครัฐจะมีสมรรถนะอยู่ในระดับความเป็นเลิศ</a:t>
            </a:r>
          </a:p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</a:t>
            </a:r>
            <a:r>
              <a:rPr lang="th-TH" sz="700" b="0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ค่าใช้จ่ายด้านบุคลากรของรัฐต่องบประมาณ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 </a:t>
            </a:r>
            <a:b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700" b="0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เกินร้อยละ 30 </a:t>
            </a:r>
          </a:p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th-TH" sz="700" b="0" dirty="0" smtClean="0">
              <a:solidFill>
                <a:srgbClr val="33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th-TH" sz="700" b="0" dirty="0">
              <a:solidFill>
                <a:srgbClr val="33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1277623" y="1794727"/>
            <a:ext cx="2773379" cy="97847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spc="-20" dirty="0" smtClean="0">
                <a:solidFill>
                  <a:prstClr val="black"/>
                </a:solidFill>
              </a:rPr>
              <a:t>การ</a:t>
            </a:r>
            <a:r>
              <a:rPr lang="th-TH" sz="700" spc="-20" dirty="0">
                <a:solidFill>
                  <a:prstClr val="black"/>
                </a:solidFill>
              </a:rPr>
              <a:t>ปรับ</a:t>
            </a:r>
            <a:r>
              <a:rPr lang="th-TH" sz="700" spc="-20" dirty="0" smtClean="0">
                <a:solidFill>
                  <a:prstClr val="black"/>
                </a:solidFill>
              </a:rPr>
              <a:t>โครงสร้าง</a:t>
            </a:r>
            <a:r>
              <a:rPr lang="th-TH" sz="700" spc="-20" dirty="0">
                <a:solidFill>
                  <a:prstClr val="black"/>
                </a:solidFill>
              </a:rPr>
              <a:t>ส่วนราชการด้านเศรษฐกิจและสังคม</a:t>
            </a:r>
            <a:r>
              <a:rPr lang="th-TH" sz="700" spc="-20" dirty="0" smtClean="0">
                <a:solidFill>
                  <a:prstClr val="black"/>
                </a:solidFill>
              </a:rPr>
              <a:t>รองรับ</a:t>
            </a:r>
            <a:r>
              <a:rPr lang="en-US" sz="700" spc="-20" dirty="0" smtClean="0">
                <a:solidFill>
                  <a:prstClr val="black"/>
                </a:solidFill>
              </a:rPr>
              <a:t/>
            </a:r>
            <a:br>
              <a:rPr lang="en-US" sz="700" spc="-20" dirty="0" smtClean="0">
                <a:solidFill>
                  <a:prstClr val="black"/>
                </a:solidFill>
              </a:rPr>
            </a:br>
            <a:r>
              <a:rPr lang="en-US" sz="700" spc="-20" dirty="0" smtClean="0">
                <a:solidFill>
                  <a:prstClr val="black"/>
                </a:solidFill>
              </a:rPr>
              <a:t>Thailand </a:t>
            </a:r>
            <a:r>
              <a:rPr lang="en-US" sz="700" spc="-20" dirty="0">
                <a:solidFill>
                  <a:prstClr val="black"/>
                </a:solidFill>
              </a:rPr>
              <a:t>4.0 </a:t>
            </a:r>
            <a:r>
              <a:rPr lang="th-TH" sz="700" spc="-20" dirty="0">
                <a:solidFill>
                  <a:prstClr val="black"/>
                </a:solidFill>
              </a:rPr>
              <a:t>(นำร่อง</a:t>
            </a:r>
            <a:r>
              <a:rPr lang="en-US" sz="700" spc="-20" dirty="0">
                <a:solidFill>
                  <a:prstClr val="black"/>
                </a:solidFill>
              </a:rPr>
              <a:t>: </a:t>
            </a:r>
            <a:r>
              <a:rPr lang="th-TH" sz="700" spc="-20" dirty="0">
                <a:solidFill>
                  <a:prstClr val="black"/>
                </a:solidFill>
              </a:rPr>
              <a:t>ก.อุตฯ </a:t>
            </a:r>
            <a:r>
              <a:rPr lang="en-US" sz="700" spc="-20" dirty="0" smtClean="0">
                <a:solidFill>
                  <a:prstClr val="black"/>
                </a:solidFill>
              </a:rPr>
              <a:t>BOI</a:t>
            </a:r>
            <a:r>
              <a:rPr lang="th-TH" sz="700" spc="-20" dirty="0" smtClean="0">
                <a:solidFill>
                  <a:prstClr val="black"/>
                </a:solidFill>
              </a:rPr>
              <a:t> </a:t>
            </a:r>
            <a:r>
              <a:rPr lang="th-TH" sz="700" spc="-20" dirty="0">
                <a:solidFill>
                  <a:prstClr val="black"/>
                </a:solidFill>
              </a:rPr>
              <a:t>และขยาย</a:t>
            </a:r>
            <a:r>
              <a:rPr lang="th-TH" sz="700" spc="-20" dirty="0" smtClean="0">
                <a:solidFill>
                  <a:prstClr val="black"/>
                </a:solidFill>
              </a:rPr>
              <a:t>ผล)</a:t>
            </a:r>
            <a:endParaRPr lang="th-TH" sz="700" u="sng" spc="-2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spc="-20" dirty="0">
                <a:solidFill>
                  <a:prstClr val="black"/>
                </a:solidFill>
              </a:rPr>
              <a:t>หน่วยงานภาครัฐที่มีการพัฒนาโครงสร้างและระบบการ</a:t>
            </a:r>
            <a:r>
              <a:rPr lang="th-TH" sz="700" spc="-20" dirty="0" smtClean="0">
                <a:solidFill>
                  <a:prstClr val="black"/>
                </a:solidFill>
              </a:rPr>
              <a:t>บริหาร</a:t>
            </a:r>
            <a:br>
              <a:rPr lang="th-TH" sz="700" spc="-20" dirty="0" smtClean="0">
                <a:solidFill>
                  <a:prstClr val="black"/>
                </a:solidFill>
              </a:rPr>
            </a:br>
            <a:r>
              <a:rPr lang="th-TH" sz="700" spc="-20" dirty="0" smtClean="0">
                <a:solidFill>
                  <a:prstClr val="black"/>
                </a:solidFill>
              </a:rPr>
              <a:t>จัดการที่</a:t>
            </a:r>
            <a:r>
              <a:rPr lang="th-TH" sz="700" spc="-20" dirty="0">
                <a:solidFill>
                  <a:prstClr val="black"/>
                </a:solidFill>
              </a:rPr>
              <a:t>มีขีดสมรรถนะสูง </a:t>
            </a:r>
            <a:r>
              <a:rPr lang="en-US" sz="700" spc="-20" dirty="0">
                <a:solidFill>
                  <a:prstClr val="black"/>
                </a:solidFill>
              </a:rPr>
              <a:t>Gov.4.0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spc="-20" dirty="0" smtClean="0">
                <a:solidFill>
                  <a:prstClr val="black"/>
                </a:solidFill>
              </a:rPr>
              <a:t>แนว</a:t>
            </a:r>
            <a:r>
              <a:rPr lang="th-TH" sz="700" spc="-20" dirty="0">
                <a:solidFill>
                  <a:prstClr val="black"/>
                </a:solidFill>
              </a:rPr>
              <a:t>ทางการจัด</a:t>
            </a:r>
            <a:r>
              <a:rPr lang="th-TH" sz="700" spc="-20" dirty="0" smtClean="0">
                <a:solidFill>
                  <a:prstClr val="black"/>
                </a:solidFill>
              </a:rPr>
              <a:t>โครงสร้างส่วน</a:t>
            </a:r>
            <a:r>
              <a:rPr lang="th-TH" sz="700" spc="-20" dirty="0">
                <a:solidFill>
                  <a:prstClr val="black"/>
                </a:solidFill>
              </a:rPr>
              <a:t>ราชการในภูมิภาคและการ</a:t>
            </a:r>
            <a:r>
              <a:rPr lang="th-TH" sz="700" spc="-20" dirty="0" smtClean="0">
                <a:solidFill>
                  <a:prstClr val="black"/>
                </a:solidFill>
              </a:rPr>
              <a:t>จัดตั้ง</a:t>
            </a:r>
            <a:br>
              <a:rPr lang="th-TH" sz="700" spc="-20" dirty="0" smtClean="0">
                <a:solidFill>
                  <a:prstClr val="black"/>
                </a:solidFill>
              </a:rPr>
            </a:br>
            <a:r>
              <a:rPr lang="th-TH" sz="700" spc="-20" dirty="0" smtClean="0">
                <a:solidFill>
                  <a:prstClr val="black"/>
                </a:solidFill>
              </a:rPr>
              <a:t>หน่วยงาน</a:t>
            </a:r>
            <a:r>
              <a:rPr lang="th-TH" sz="700" spc="-20" dirty="0">
                <a:solidFill>
                  <a:prstClr val="black"/>
                </a:solidFill>
              </a:rPr>
              <a:t>สนับสนุน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spc="-20" dirty="0">
                <a:solidFill>
                  <a:prstClr val="black"/>
                </a:solidFill>
              </a:rPr>
              <a:t>การถ่ายโอนภารกิจด้านเศรษฐกิจและ</a:t>
            </a:r>
            <a:r>
              <a:rPr lang="th-TH" sz="700" spc="-20" dirty="0" smtClean="0">
                <a:solidFill>
                  <a:prstClr val="black"/>
                </a:solidFill>
              </a:rPr>
              <a:t>สังคม</a:t>
            </a:r>
            <a:r>
              <a:rPr lang="th-TH" sz="700" spc="-20" dirty="0">
                <a:solidFill>
                  <a:prstClr val="black"/>
                </a:solidFill>
              </a:rPr>
              <a:t>ตาม</a:t>
            </a:r>
            <a:r>
              <a:rPr lang="th-TH" sz="700" spc="-20" dirty="0" smtClean="0">
                <a:solidFill>
                  <a:prstClr val="black"/>
                </a:solidFill>
              </a:rPr>
              <a:t>มาตรการ</a:t>
            </a:r>
            <a:br>
              <a:rPr lang="th-TH" sz="700" spc="-20" dirty="0" smtClean="0">
                <a:solidFill>
                  <a:prstClr val="black"/>
                </a:solidFill>
              </a:rPr>
            </a:br>
            <a:r>
              <a:rPr lang="th-TH" sz="700" spc="-20" dirty="0" smtClean="0">
                <a:solidFill>
                  <a:prstClr val="black"/>
                </a:solidFill>
              </a:rPr>
              <a:t>ทบทวน</a:t>
            </a:r>
            <a:r>
              <a:rPr lang="th-TH" sz="700" spc="-20" dirty="0">
                <a:solidFill>
                  <a:prstClr val="black"/>
                </a:solidFill>
              </a:rPr>
              <a:t>บทบาทภารกิจของส่วนราชการ </a:t>
            </a:r>
            <a:r>
              <a:rPr lang="th-TH" sz="700" spc="-20" dirty="0" smtClean="0">
                <a:solidFill>
                  <a:prstClr val="black"/>
                </a:solidFill>
              </a:rPr>
              <a:t>และงานอื่นๆ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pc="-20" dirty="0">
                <a:solidFill>
                  <a:prstClr val="black"/>
                </a:solidFill>
              </a:rPr>
              <a:t>Good Governance Index </a:t>
            </a:r>
            <a:r>
              <a:rPr lang="th-TH" sz="700" spc="-20" dirty="0" smtClean="0">
                <a:solidFill>
                  <a:prstClr val="black"/>
                </a:solidFill>
              </a:rPr>
              <a:t>เพื่อ</a:t>
            </a:r>
            <a:r>
              <a:rPr lang="th-TH" sz="700" spc="-20" dirty="0">
                <a:solidFill>
                  <a:prstClr val="black"/>
                </a:solidFill>
              </a:rPr>
              <a:t>ปรับปรุงประสิทธิภาพการ</a:t>
            </a:r>
            <a:r>
              <a:rPr lang="th-TH" sz="700" spc="-20" dirty="0" smtClean="0">
                <a:solidFill>
                  <a:prstClr val="black"/>
                </a:solidFill>
              </a:rPr>
              <a:t>ปฏิบัติ</a:t>
            </a:r>
            <a:br>
              <a:rPr lang="th-TH" sz="700" spc="-20" dirty="0" smtClean="0">
                <a:solidFill>
                  <a:prstClr val="black"/>
                </a:solidFill>
              </a:rPr>
            </a:br>
            <a:r>
              <a:rPr lang="th-TH" sz="700" spc="-20" dirty="0" smtClean="0">
                <a:solidFill>
                  <a:prstClr val="black"/>
                </a:solidFill>
              </a:rPr>
              <a:t>ราชการของหน่วยงานของรัฐ</a:t>
            </a:r>
            <a:endParaRPr lang="th-TH" sz="700" spc="-2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spc="-20" dirty="0" smtClean="0">
                <a:solidFill>
                  <a:prstClr val="black"/>
                </a:solidFill>
              </a:rPr>
              <a:t>หน่วยงาน</a:t>
            </a:r>
            <a:r>
              <a:rPr lang="th-TH" sz="700" spc="-20" dirty="0">
                <a:solidFill>
                  <a:prstClr val="black"/>
                </a:solidFill>
              </a:rPr>
              <a:t>ภาครัฐบางส่วนปรับเข้าสู่าระบบ </a:t>
            </a:r>
            <a:r>
              <a:rPr lang="en-US" sz="700" spc="-20" dirty="0" smtClean="0">
                <a:solidFill>
                  <a:prstClr val="black"/>
                </a:solidFill>
              </a:rPr>
              <a:t> Digital Office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spc="-20" dirty="0" smtClean="0">
                <a:solidFill>
                  <a:prstClr val="black"/>
                </a:solidFill>
              </a:rPr>
              <a:t>การออกหลักเกณฑ์ตาม พ.ร.บ.</a:t>
            </a:r>
            <a:r>
              <a:rPr lang="th-TH" sz="700" spc="-20" dirty="0">
                <a:solidFill>
                  <a:prstClr val="black"/>
                </a:solidFill>
              </a:rPr>
              <a:t>องค์การมหาชน (ฉบับที่ </a:t>
            </a:r>
            <a:r>
              <a:rPr lang="en-US" sz="700" spc="-20" dirty="0">
                <a:solidFill>
                  <a:prstClr val="black"/>
                </a:solidFill>
              </a:rPr>
              <a:t>2</a:t>
            </a:r>
            <a:r>
              <a:rPr lang="th-TH" sz="700" spc="-20" dirty="0">
                <a:solidFill>
                  <a:prstClr val="black"/>
                </a:solidFill>
              </a:rPr>
              <a:t>) พ.ศ.</a:t>
            </a:r>
            <a:r>
              <a:rPr lang="en-US" sz="700" spc="-20" dirty="0" smtClean="0">
                <a:solidFill>
                  <a:prstClr val="black"/>
                </a:solidFill>
              </a:rPr>
              <a:t>2559</a:t>
            </a:r>
            <a:endParaRPr lang="th-TH" sz="700" spc="-20" dirty="0">
              <a:solidFill>
                <a:prstClr val="black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1063652" y="2139307"/>
            <a:ext cx="205828" cy="25269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3" name="TextBox 40"/>
          <p:cNvSpPr txBox="1">
            <a:spLocks/>
          </p:cNvSpPr>
          <p:nvPr/>
        </p:nvSpPr>
        <p:spPr>
          <a:xfrm>
            <a:off x="1277618" y="2880956"/>
            <a:ext cx="2773385" cy="133508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ระบบการประเมินผลตามม.44 รูปแบบใหม่ให้เกิดการ</a:t>
            </a:r>
            <a:br>
              <a:rPr lang="th-TH" sz="700" dirty="0">
                <a:solidFill>
                  <a:prstClr val="black"/>
                </a:solidFill>
              </a:rPr>
            </a:br>
            <a:r>
              <a:rPr lang="th-TH" sz="700" dirty="0">
                <a:solidFill>
                  <a:prstClr val="black"/>
                </a:solidFill>
              </a:rPr>
              <a:t>บูรณาการและเชื่อมโยงกับยุทธศาสตร์ชาติ </a:t>
            </a:r>
            <a:r>
              <a:rPr lang="en-US" sz="700" dirty="0">
                <a:solidFill>
                  <a:prstClr val="black"/>
                </a:solidFill>
              </a:rPr>
              <a:t>SDG </a:t>
            </a:r>
            <a:r>
              <a:rPr lang="th-TH" sz="700" dirty="0" smtClean="0">
                <a:solidFill>
                  <a:prstClr val="black"/>
                </a:solidFill>
              </a:rPr>
              <a:t/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th-TH" sz="700" dirty="0" smtClean="0">
                <a:solidFill>
                  <a:prstClr val="black"/>
                </a:solidFill>
              </a:rPr>
              <a:t>แผน</a:t>
            </a:r>
            <a:r>
              <a:rPr lang="th-TH" sz="700" dirty="0">
                <a:solidFill>
                  <a:prstClr val="black"/>
                </a:solidFill>
              </a:rPr>
              <a:t>พัฒนาฯ และงบประมาณ อย่างเป็นระบบ 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ผลักดันระบบการบริหารงานจังหวัดและกลุ่มจังหวัด</a:t>
            </a:r>
            <a:r>
              <a:rPr lang="th-TH" sz="700" dirty="0" smtClean="0">
                <a:solidFill>
                  <a:prstClr val="black"/>
                </a:solidFill>
              </a:rPr>
              <a:t>แบบ</a:t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th-TH" sz="700" dirty="0" smtClean="0">
                <a:solidFill>
                  <a:prstClr val="black"/>
                </a:solidFill>
              </a:rPr>
              <a:t>บูรณา</a:t>
            </a:r>
            <a:r>
              <a:rPr lang="th-TH" sz="700" dirty="0">
                <a:solidFill>
                  <a:prstClr val="black"/>
                </a:solidFill>
              </a:rPr>
              <a:t>การใหม่สู่การปฏิบัติ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จัดทำข้อเสนอเกี่ยวกับการวางโครงสร้างและระบบ</a:t>
            </a:r>
            <a:br>
              <a:rPr lang="th-TH" sz="700" dirty="0">
                <a:solidFill>
                  <a:prstClr val="black"/>
                </a:solidFill>
              </a:rPr>
            </a:br>
            <a:r>
              <a:rPr lang="th-TH" sz="700" dirty="0">
                <a:solidFill>
                  <a:prstClr val="black"/>
                </a:solidFill>
              </a:rPr>
              <a:t>บริหารงานแบบบูรณาการทั้งในแบบแนวนอนและแนวดิ่ง </a:t>
            </a:r>
            <a:br>
              <a:rPr lang="th-TH" sz="700" dirty="0">
                <a:solidFill>
                  <a:prstClr val="black"/>
                </a:solidFill>
              </a:rPr>
            </a:br>
            <a:r>
              <a:rPr lang="th-TH" sz="700" dirty="0">
                <a:solidFill>
                  <a:prstClr val="black"/>
                </a:solidFill>
              </a:rPr>
              <a:t>ให้สามารถรองรับและผลักดันการขับเคลื่อนยุทธศาสตร์</a:t>
            </a:r>
            <a:r>
              <a:rPr lang="th-TH" sz="700" dirty="0" smtClean="0">
                <a:solidFill>
                  <a:prstClr val="black"/>
                </a:solidFill>
              </a:rPr>
              <a:t>ชาติ</a:t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th-TH" sz="700" dirty="0" smtClean="0">
                <a:solidFill>
                  <a:prstClr val="black"/>
                </a:solidFill>
              </a:rPr>
              <a:t>และ </a:t>
            </a:r>
            <a:r>
              <a:rPr lang="en-US" sz="700" dirty="0">
                <a:solidFill>
                  <a:prstClr val="black"/>
                </a:solidFill>
              </a:rPr>
              <a:t>Thailand 4.0 </a:t>
            </a:r>
            <a:r>
              <a:rPr lang="th-TH" sz="700" dirty="0">
                <a:solidFill>
                  <a:prstClr val="black"/>
                </a:solidFill>
              </a:rPr>
              <a:t>ได้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ระบบการติดตาม ตรวจสอบ และประเมินผลภาคราชการแนว</a:t>
            </a:r>
            <a:r>
              <a:rPr lang="th-TH" sz="700" dirty="0" smtClean="0">
                <a:solidFill>
                  <a:prstClr val="black"/>
                </a:solidFill>
              </a:rPr>
              <a:t>ใหม่</a:t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en-US" sz="700" dirty="0" smtClean="0">
                <a:solidFill>
                  <a:prstClr val="black"/>
                </a:solidFill>
              </a:rPr>
              <a:t>: </a:t>
            </a:r>
            <a:r>
              <a:rPr lang="th-TH" sz="700" dirty="0" smtClean="0">
                <a:solidFill>
                  <a:prstClr val="black"/>
                </a:solidFill>
              </a:rPr>
              <a:t>การ</a:t>
            </a:r>
            <a:r>
              <a:rPr lang="th-TH" sz="700" dirty="0">
                <a:solidFill>
                  <a:prstClr val="black"/>
                </a:solidFill>
              </a:rPr>
              <a:t>ติดตาม ตรวจสอบ และประเมินผลโครงการและ</a:t>
            </a:r>
            <a:r>
              <a:rPr lang="th-TH" sz="700" dirty="0" smtClean="0">
                <a:solidFill>
                  <a:prstClr val="black"/>
                </a:solidFill>
              </a:rPr>
              <a:t>ประเมินผล</a:t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th-TH" sz="700" dirty="0" smtClean="0">
                <a:solidFill>
                  <a:prstClr val="black"/>
                </a:solidFill>
              </a:rPr>
              <a:t>สัมฤทธิ์</a:t>
            </a:r>
            <a:r>
              <a:rPr lang="th-TH" sz="700" dirty="0">
                <a:solidFill>
                  <a:prstClr val="black"/>
                </a:solidFill>
              </a:rPr>
              <a:t>โครงการ (</a:t>
            </a:r>
            <a:r>
              <a:rPr lang="en-US" sz="700" dirty="0">
                <a:solidFill>
                  <a:prstClr val="black"/>
                </a:solidFill>
              </a:rPr>
              <a:t>project evaluation)</a:t>
            </a:r>
            <a:r>
              <a:rPr lang="en-US" sz="700" dirty="0" smtClean="0">
                <a:solidFill>
                  <a:prstClr val="black"/>
                </a:solidFill>
              </a:rPr>
              <a:t> </a:t>
            </a:r>
            <a:endParaRPr lang="en-US" sz="7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บูรณาการฐานข้อมูลหน่วยงานภาครัฐทุกหน่วยงานเข้าด้วยกัน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ข้อเสนอเกี่ยวกับการจัดความสัมพันธ์ระหว่าง</a:t>
            </a:r>
            <a:r>
              <a:rPr lang="th-TH" sz="700" dirty="0" smtClean="0">
                <a:solidFill>
                  <a:prstClr val="black"/>
                </a:solidFill>
              </a:rPr>
              <a:t>ส่วนกลาง ส่วน</a:t>
            </a:r>
            <a:r>
              <a:rPr lang="th-TH" sz="700" dirty="0">
                <a:solidFill>
                  <a:prstClr val="black"/>
                </a:solidFill>
              </a:rPr>
              <a:t>ภูมิภาค ส่วนท้องถิ่น และนำไปสู่การปฏิบัติ</a:t>
            </a:r>
          </a:p>
        </p:txBody>
      </p:sp>
      <p:sp>
        <p:nvSpPr>
          <p:cNvPr id="34" name="TextBox 40"/>
          <p:cNvSpPr txBox="1">
            <a:spLocks/>
          </p:cNvSpPr>
          <p:nvPr/>
        </p:nvSpPr>
        <p:spPr>
          <a:xfrm>
            <a:off x="3531940" y="2880960"/>
            <a:ext cx="1798078" cy="76980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ขยายผลการขับเคลื่อนระบบการบริหารงานแบบบูรณาการให้ครบถ้วน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การติดตาม ตรวจสอบ และประเมินผลกระทบโครงการ (</a:t>
            </a:r>
            <a:r>
              <a:rPr lang="en-US" sz="700" dirty="0">
                <a:solidFill>
                  <a:prstClr val="black"/>
                </a:solidFill>
              </a:rPr>
              <a:t>impact evaluation)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ขยายผลการจัดความสัมพันธ์ระหว่างส่วนกลาง ส่วนภูมิภาค ส่วนท้องถิ่น ไปสู่การปฏิบัติ </a:t>
            </a:r>
            <a:r>
              <a:rPr lang="th-TH" sz="700" dirty="0" smtClean="0">
                <a:solidFill>
                  <a:prstClr val="black"/>
                </a:solidFill>
              </a:rPr>
              <a:t>บางส่วน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รูปแบบกลไกและเครื่องมือการบูรณาการความร่วมมือระหว่างหน่วยงานภาครัฐ กับภาคส่วนอื่น (เอกชน ประชาสังคมและภาคประชาชน)ในการพัฒนาพื้นที่ที่มีความหลากหลายในการจัดทำบริการ</a:t>
            </a:r>
            <a:r>
              <a:rPr lang="th-TH" sz="700" dirty="0" smtClean="0">
                <a:solidFill>
                  <a:prstClr val="black"/>
                </a:solidFill>
              </a:rPr>
              <a:t>สาธารณะ</a:t>
            </a:r>
            <a:endParaRPr lang="th-TH" sz="700" dirty="0">
              <a:solidFill>
                <a:prstClr val="black"/>
              </a:solidFill>
            </a:endParaRPr>
          </a:p>
        </p:txBody>
      </p:sp>
      <p:sp>
        <p:nvSpPr>
          <p:cNvPr id="35" name="TextBox 40"/>
          <p:cNvSpPr txBox="1">
            <a:spLocks/>
          </p:cNvSpPr>
          <p:nvPr/>
        </p:nvSpPr>
        <p:spPr>
          <a:xfrm>
            <a:off x="7727540" y="2880954"/>
            <a:ext cx="1416472" cy="106107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1200" b="1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700" b="0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ผลเฉพาะโครงการสำคัญที่</a:t>
            </a:r>
            <a:r>
              <a:rPr lang="th-TH" sz="700" b="0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เกี่ยวข้องกับหลาย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หน่วยงานมี</a:t>
            </a:r>
            <a:r>
              <a:rPr lang="th-TH" sz="700" b="0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ผลกระทบต่อ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ประเทศ และขับเคลื่อน </a:t>
            </a:r>
            <a: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GDPs 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ของประเทศ </a:t>
            </a:r>
          </a:p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ความเป็นเอกภาพของการบริหารจัดการภาครัฐแบบบูรณาการ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1057300" y="3205507"/>
            <a:ext cx="205828" cy="25269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6" name="TextBox 40"/>
          <p:cNvSpPr txBox="1">
            <a:spLocks/>
          </p:cNvSpPr>
          <p:nvPr/>
        </p:nvSpPr>
        <p:spPr>
          <a:xfrm>
            <a:off x="3531940" y="4444975"/>
            <a:ext cx="1919691" cy="59721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ขยายผลระบบข้าราชการวิสามัญไปยังหน่วยงานอื่นๆ ที่มีความสำคัญเชิงยุทธศาสตร์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แผนการพัฒนาและยกระดับความผูกพันของข้าราชการได้รับการนำไปปฏิบัติ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ระบบ </a:t>
            </a:r>
            <a:r>
              <a:rPr lang="en-US" sz="700" dirty="0">
                <a:solidFill>
                  <a:prstClr val="black"/>
                </a:solidFill>
              </a:rPr>
              <a:t>LMS </a:t>
            </a:r>
            <a:r>
              <a:rPr lang="th-TH" sz="700" dirty="0">
                <a:solidFill>
                  <a:prstClr val="black"/>
                </a:solidFill>
              </a:rPr>
              <a:t>ได้รับการขยายผลไปใช้ในการพัฒนาสมรรถนะด้านอื่นๆ 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ระบบการพัฒนาข้าราชการที่มีศักยภาพสูงได้รับการนำไปใช้อย่างต่อเนื่อง</a:t>
            </a:r>
          </a:p>
        </p:txBody>
      </p:sp>
      <p:sp>
        <p:nvSpPr>
          <p:cNvPr id="37" name="TextBox 40"/>
          <p:cNvSpPr txBox="1">
            <a:spLocks/>
          </p:cNvSpPr>
          <p:nvPr/>
        </p:nvSpPr>
        <p:spPr>
          <a:xfrm>
            <a:off x="7719237" y="4444975"/>
            <a:ext cx="1424775" cy="54016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1200" b="1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บุคลากรภาครัฐมีสมรรถนะและขีดความสามารถสูง</a:t>
            </a:r>
            <a:endParaRPr lang="th-TH" sz="700" b="0" dirty="0">
              <a:solidFill>
                <a:srgbClr val="33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40"/>
          <p:cNvSpPr txBox="1">
            <a:spLocks/>
          </p:cNvSpPr>
          <p:nvPr/>
        </p:nvSpPr>
        <p:spPr>
          <a:xfrm>
            <a:off x="1260369" y="4445001"/>
            <a:ext cx="2457886" cy="870696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การปรับแนวคิดของข้าราชการให้รองรับระบบราชการ </a:t>
            </a:r>
            <a:r>
              <a:rPr lang="th-TH" sz="700" dirty="0" smtClean="0">
                <a:solidFill>
                  <a:prstClr val="black"/>
                </a:solidFill>
              </a:rPr>
              <a:t>4.0 </a:t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th-TH" sz="700" dirty="0" smtClean="0">
                <a:solidFill>
                  <a:prstClr val="black"/>
                </a:solidFill>
              </a:rPr>
              <a:t>และ </a:t>
            </a:r>
            <a:r>
              <a:rPr lang="en-US" sz="700" dirty="0">
                <a:solidFill>
                  <a:prstClr val="black"/>
                </a:solidFill>
              </a:rPr>
              <a:t>Thailand 4.0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การนำระบบข้าราชการวิสามัญไปปฏิบัติในส่วน</a:t>
            </a:r>
            <a:r>
              <a:rPr lang="th-TH" sz="700" dirty="0" smtClean="0">
                <a:solidFill>
                  <a:prstClr val="black"/>
                </a:solidFill>
              </a:rPr>
              <a:t>ราชการนำร่อง</a:t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th-TH" sz="700" dirty="0" smtClean="0">
                <a:solidFill>
                  <a:prstClr val="black"/>
                </a:solidFill>
              </a:rPr>
              <a:t>ที่</a:t>
            </a:r>
            <a:r>
              <a:rPr lang="th-TH" sz="700" dirty="0">
                <a:solidFill>
                  <a:prstClr val="black"/>
                </a:solidFill>
              </a:rPr>
              <a:t>มีความสำคัญเชิงยุทธศาสตร์ 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ข้อเสนอในการพัฒนาความผูกพันของข้าราชการ</a:t>
            </a:r>
            <a:r>
              <a:rPr lang="th-TH" sz="700" dirty="0" smtClean="0">
                <a:solidFill>
                  <a:prstClr val="black"/>
                </a:solidFill>
              </a:rPr>
              <a:t>ต่อระบบ</a:t>
            </a:r>
            <a:r>
              <a:rPr lang="th-TH" sz="700" dirty="0">
                <a:solidFill>
                  <a:prstClr val="black"/>
                </a:solidFill>
              </a:rPr>
              <a:t>ราชการ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การพัฒนาหลักสูตรในระบบ </a:t>
            </a:r>
            <a:r>
              <a:rPr lang="en-US" sz="700" dirty="0">
                <a:solidFill>
                  <a:prstClr val="black"/>
                </a:solidFill>
              </a:rPr>
              <a:t>Learning Management System</a:t>
            </a:r>
            <a:r>
              <a:rPr lang="th-TH" sz="700" dirty="0">
                <a:solidFill>
                  <a:prstClr val="black"/>
                </a:solidFill>
              </a:rPr>
              <a:t> 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การนำระบบพัฒนาข้าราชการรุ่นใหม่ที่มีศักยภาพสูงไปใช้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1057300" y="4507390"/>
            <a:ext cx="205828" cy="25269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0" name="TextBox 40"/>
          <p:cNvSpPr txBox="1">
            <a:spLocks/>
          </p:cNvSpPr>
          <p:nvPr/>
        </p:nvSpPr>
        <p:spPr>
          <a:xfrm>
            <a:off x="7720563" y="5212585"/>
            <a:ext cx="1391532" cy="65058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1200" b="1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ภาพลักษณ์การทุจริตของประเทศไทยดีขึ้น เมื่อสิ้นสุดปี </a:t>
            </a:r>
            <a: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2579 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ประเทศไทยได้คะแนนจากการสำรวจ </a:t>
            </a:r>
            <a: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CPI 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ไม่น้อยกว่า </a:t>
            </a:r>
            <a:r>
              <a:rPr lang="en-US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 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</a:p>
        </p:txBody>
      </p:sp>
      <p:sp>
        <p:nvSpPr>
          <p:cNvPr id="41" name="TextBox 40"/>
          <p:cNvSpPr txBox="1">
            <a:spLocks/>
          </p:cNvSpPr>
          <p:nvPr/>
        </p:nvSpPr>
        <p:spPr>
          <a:xfrm>
            <a:off x="3531941" y="5215104"/>
            <a:ext cx="1899883" cy="98792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การขับเคลื่อนแนวทางการดำเนินการเสริมสร้างความซื่อสัตย์สุจริตของประเทศ (กรอบ </a:t>
            </a:r>
            <a:r>
              <a:rPr lang="en-US" sz="700" dirty="0">
                <a:solidFill>
                  <a:prstClr val="black"/>
                </a:solidFill>
              </a:rPr>
              <a:t>OECD) </a:t>
            </a:r>
            <a:r>
              <a:rPr lang="th-TH" sz="700" dirty="0">
                <a:solidFill>
                  <a:prstClr val="black"/>
                </a:solidFill>
              </a:rPr>
              <a:t>นำร่องในหน่วยงานภาครัฐ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ปรับปรุงขั้นตอนการอนุมัติอนุญาต เพื่อ</a:t>
            </a:r>
            <a:r>
              <a:rPr lang="th-TH" sz="700" dirty="0" smtClean="0">
                <a:solidFill>
                  <a:prstClr val="black"/>
                </a:solidFill>
              </a:rPr>
              <a:t>ลด</a:t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th-TH" sz="700" dirty="0" smtClean="0">
                <a:solidFill>
                  <a:prstClr val="black"/>
                </a:solidFill>
              </a:rPr>
              <a:t>การ</a:t>
            </a:r>
            <a:r>
              <a:rPr lang="th-TH" sz="700" dirty="0">
                <a:solidFill>
                  <a:prstClr val="black"/>
                </a:solidFill>
              </a:rPr>
              <a:t>ใช้ดุลยพินิจของ</a:t>
            </a:r>
            <a:r>
              <a:rPr lang="th-TH" sz="700" dirty="0" smtClean="0">
                <a:solidFill>
                  <a:prstClr val="black"/>
                </a:solidFill>
              </a:rPr>
              <a:t>เจ้าหน้าที่ใน</a:t>
            </a:r>
            <a:r>
              <a:rPr lang="th-TH" sz="700" dirty="0">
                <a:solidFill>
                  <a:prstClr val="black"/>
                </a:solidFill>
              </a:rPr>
              <a:t>กระบวนงานทั้งหมด</a:t>
            </a:r>
          </a:p>
        </p:txBody>
      </p:sp>
      <p:sp>
        <p:nvSpPr>
          <p:cNvPr id="42" name="TextBox 40"/>
          <p:cNvSpPr txBox="1">
            <a:spLocks/>
          </p:cNvSpPr>
          <p:nvPr/>
        </p:nvSpPr>
        <p:spPr>
          <a:xfrm>
            <a:off x="5159677" y="5217198"/>
            <a:ext cx="1564783" cy="85070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การขับเคลื่อนแนวทางการดำเนินการเสริมสร้างความ</a:t>
            </a:r>
            <a:br>
              <a:rPr lang="th-TH" sz="700" dirty="0">
                <a:solidFill>
                  <a:prstClr val="black"/>
                </a:solidFill>
              </a:rPr>
            </a:br>
            <a:r>
              <a:rPr lang="th-TH" sz="700" dirty="0">
                <a:solidFill>
                  <a:prstClr val="black"/>
                </a:solidFill>
              </a:rPr>
              <a:t>ซื่อสัตย์สุจริตของประเทศ </a:t>
            </a:r>
            <a:br>
              <a:rPr lang="th-TH" sz="700" dirty="0">
                <a:solidFill>
                  <a:prstClr val="black"/>
                </a:solidFill>
              </a:rPr>
            </a:br>
            <a:r>
              <a:rPr lang="th-TH" sz="700" dirty="0">
                <a:solidFill>
                  <a:prstClr val="black"/>
                </a:solidFill>
              </a:rPr>
              <a:t>(กรอบ </a:t>
            </a:r>
            <a:r>
              <a:rPr lang="en-US" sz="700" dirty="0">
                <a:solidFill>
                  <a:prstClr val="black"/>
                </a:solidFill>
              </a:rPr>
              <a:t>OECD) </a:t>
            </a:r>
            <a:r>
              <a:rPr lang="th-TH" sz="700" dirty="0">
                <a:solidFill>
                  <a:prstClr val="black"/>
                </a:solidFill>
              </a:rPr>
              <a:t>ขยายผล</a:t>
            </a:r>
            <a:br>
              <a:rPr lang="th-TH" sz="700" dirty="0">
                <a:solidFill>
                  <a:prstClr val="black"/>
                </a:solidFill>
              </a:rPr>
            </a:br>
            <a:r>
              <a:rPr lang="th-TH" sz="700" dirty="0">
                <a:solidFill>
                  <a:prstClr val="black"/>
                </a:solidFill>
              </a:rPr>
              <a:t>บางส่วนของหน่วยงานภาครัฐ</a:t>
            </a:r>
          </a:p>
        </p:txBody>
      </p:sp>
      <p:sp>
        <p:nvSpPr>
          <p:cNvPr id="43" name="TextBox 40"/>
          <p:cNvSpPr txBox="1">
            <a:spLocks/>
          </p:cNvSpPr>
          <p:nvPr/>
        </p:nvSpPr>
        <p:spPr>
          <a:xfrm>
            <a:off x="1260369" y="5213063"/>
            <a:ext cx="2484083" cy="83656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สร้างการ</a:t>
            </a:r>
            <a:r>
              <a:rPr lang="th-TH" sz="700" dirty="0" smtClean="0">
                <a:solidFill>
                  <a:prstClr val="black"/>
                </a:solidFill>
              </a:rPr>
              <a:t>รับรู้เกี่ยวกับการให้บริการตามหลักการของ พ.ร.บ.</a:t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th-TH" sz="700" dirty="0" smtClean="0">
                <a:solidFill>
                  <a:prstClr val="black"/>
                </a:solidFill>
              </a:rPr>
              <a:t>การอำนวยความสะดวกฯ และการให้บริการอย่างมีประสิทธิภาพเพื่อความโปร่งใส</a:t>
            </a:r>
            <a:endParaRPr lang="th-TH" sz="7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ข้อเสนอเชิงลึกเพื่อการพัฒนาเสริมสร้างความ</a:t>
            </a:r>
            <a:r>
              <a:rPr lang="th-TH" sz="700" dirty="0" smtClean="0">
                <a:solidFill>
                  <a:prstClr val="black"/>
                </a:solidFill>
              </a:rPr>
              <a:t>ซื่อสัตย์สุจริต</a:t>
            </a:r>
            <a:r>
              <a:rPr lang="th-TH" sz="700" dirty="0">
                <a:solidFill>
                  <a:prstClr val="black"/>
                </a:solidFill>
              </a:rPr>
              <a:t>ของประเทศ (กรอบ </a:t>
            </a:r>
            <a:r>
              <a:rPr lang="en-US" sz="700" dirty="0">
                <a:solidFill>
                  <a:prstClr val="black"/>
                </a:solidFill>
              </a:rPr>
              <a:t>OECD</a:t>
            </a:r>
            <a:r>
              <a:rPr lang="en-US" sz="700" dirty="0" smtClean="0">
                <a:solidFill>
                  <a:prstClr val="black"/>
                </a:solidFill>
              </a:rPr>
              <a:t>)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ปรับปรุงกระบวนงานที่มี </a:t>
            </a:r>
            <a:r>
              <a:rPr lang="en-US" sz="700" dirty="0">
                <a:solidFill>
                  <a:prstClr val="black"/>
                </a:solidFill>
              </a:rPr>
              <a:t>High Impact High </a:t>
            </a:r>
            <a:r>
              <a:rPr lang="en-US" sz="700" dirty="0" smtClean="0">
                <a:solidFill>
                  <a:prstClr val="black"/>
                </a:solidFill>
              </a:rPr>
              <a:t>Volume </a:t>
            </a:r>
            <a:br>
              <a:rPr lang="en-US" sz="700" dirty="0" smtClean="0">
                <a:solidFill>
                  <a:prstClr val="black"/>
                </a:solidFill>
              </a:rPr>
            </a:br>
            <a:r>
              <a:rPr lang="en-US" sz="700" dirty="0" smtClean="0">
                <a:solidFill>
                  <a:prstClr val="black"/>
                </a:solidFill>
              </a:rPr>
              <a:t>(10 </a:t>
            </a:r>
            <a:r>
              <a:rPr lang="th-TH" sz="700" dirty="0">
                <a:solidFill>
                  <a:prstClr val="black"/>
                </a:solidFill>
              </a:rPr>
              <a:t>กระบวนงาน)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 smtClean="0">
                <a:solidFill>
                  <a:prstClr val="black"/>
                </a:solidFill>
              </a:rPr>
              <a:t>ปรับปรุง</a:t>
            </a:r>
            <a:r>
              <a:rPr lang="th-TH" sz="700" dirty="0">
                <a:solidFill>
                  <a:prstClr val="black"/>
                </a:solidFill>
              </a:rPr>
              <a:t>ขั้นตอนการอนุมัติอนุญาต เพื่อลดการใช้ดุลยพินิจของเจ้าหน้าที่ในกระบวนงานที่มีความเสี่ยงต่อการทุจริตสูง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1057300" y="5462470"/>
            <a:ext cx="205828" cy="25269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1453775" y="1799983"/>
            <a:ext cx="7520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453775" y="2919880"/>
            <a:ext cx="7520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453775" y="4450944"/>
            <a:ext cx="7520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453775" y="5231796"/>
            <a:ext cx="7520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453775" y="6190537"/>
            <a:ext cx="7520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0"/>
          <p:cNvSpPr txBox="1">
            <a:spLocks/>
          </p:cNvSpPr>
          <p:nvPr/>
        </p:nvSpPr>
        <p:spPr>
          <a:xfrm>
            <a:off x="1249733" y="6180222"/>
            <a:ext cx="2561615" cy="55399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spc="-20" dirty="0">
                <a:solidFill>
                  <a:prstClr val="black"/>
                </a:solidFill>
              </a:rPr>
              <a:t>การตรา พ.ร.ฎ. ตาม ม.12 แห่ง พ.ร.บ.การอำนวยความ</a:t>
            </a:r>
            <a:r>
              <a:rPr lang="th-TH" sz="700" spc="-20" dirty="0" smtClean="0">
                <a:solidFill>
                  <a:prstClr val="black"/>
                </a:solidFill>
              </a:rPr>
              <a:t>สะดวกฯ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การทบทวน ปรับปรุงแก้ไข</a:t>
            </a:r>
            <a:r>
              <a:rPr lang="en-US" sz="700" dirty="0">
                <a:solidFill>
                  <a:prstClr val="black"/>
                </a:solidFill>
              </a:rPr>
              <a:t>: </a:t>
            </a:r>
          </a:p>
          <a:p>
            <a:pPr marL="180975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พ.ร.บ.ระเบียบบริหารราชการแผ่นดิน</a:t>
            </a:r>
          </a:p>
          <a:p>
            <a:pPr marL="180975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พ.ร.ฎ.บริหารงานจังหวัด กลุ่ม</a:t>
            </a:r>
            <a:r>
              <a:rPr lang="th-TH" sz="700" dirty="0" smtClean="0">
                <a:solidFill>
                  <a:prstClr val="black"/>
                </a:solidFill>
              </a:rPr>
              <a:t>จังหวัดแบบ</a:t>
            </a:r>
            <a:r>
              <a:rPr lang="th-TH" sz="700" dirty="0">
                <a:solidFill>
                  <a:prstClr val="black"/>
                </a:solidFill>
              </a:rPr>
              <a:t>บูรณาการ</a:t>
            </a:r>
          </a:p>
          <a:p>
            <a:pPr marL="180975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พ.ร.ฎ การบริหารกิจการบ้านเมืองที่ดี</a:t>
            </a:r>
          </a:p>
          <a:p>
            <a:pPr marL="180975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พ.ร.บ.การอำนวยความสะดวกฯ</a:t>
            </a:r>
          </a:p>
          <a:p>
            <a:pPr marL="0" indent="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th-TH" sz="700" dirty="0">
              <a:solidFill>
                <a:prstClr val="black"/>
              </a:solidFill>
            </a:endParaRPr>
          </a:p>
        </p:txBody>
      </p:sp>
      <p:sp>
        <p:nvSpPr>
          <p:cNvPr id="45" name="TextBox 40"/>
          <p:cNvSpPr txBox="1">
            <a:spLocks/>
          </p:cNvSpPr>
          <p:nvPr/>
        </p:nvSpPr>
        <p:spPr>
          <a:xfrm>
            <a:off x="7727539" y="6179321"/>
            <a:ext cx="1416473" cy="54016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1200" b="1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180975" indent="-180975" defTabSz="457200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700" b="0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กฎหมายที่เกี่ยวข้องกับการ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บริหารราชการ</a:t>
            </a:r>
            <a:r>
              <a:rPr lang="th-TH" sz="700" b="0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แผ่นดินได้รับการแก้ไข</a:t>
            </a:r>
            <a:r>
              <a:rPr lang="th-TH" sz="700" b="0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ให้เป็นไป</a:t>
            </a:r>
            <a:r>
              <a:rPr lang="th-TH" sz="700" b="0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ตามหลักสากล</a:t>
            </a:r>
          </a:p>
        </p:txBody>
      </p:sp>
      <p:sp>
        <p:nvSpPr>
          <p:cNvPr id="46" name="TextBox 40"/>
          <p:cNvSpPr txBox="1">
            <a:spLocks/>
          </p:cNvSpPr>
          <p:nvPr/>
        </p:nvSpPr>
        <p:spPr>
          <a:xfrm>
            <a:off x="6488568" y="6179347"/>
            <a:ext cx="1373169" cy="68525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การทบทวน ปรับปรุง แก้ไข กฎหมายที่เกี่ยวข้องกับการบริหารราชการแผ่นดิน ทั้งหมด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1057300" y="6187541"/>
            <a:ext cx="205828" cy="25269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8" name="TextBox 40"/>
          <p:cNvSpPr txBox="1">
            <a:spLocks/>
          </p:cNvSpPr>
          <p:nvPr/>
        </p:nvSpPr>
        <p:spPr>
          <a:xfrm>
            <a:off x="5180809" y="6179347"/>
            <a:ext cx="1428268" cy="47944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การทบทวน ปรับปรุง แก้ไข กฎหมายที่เกี่ยวข้องกับการบริหารราชการแผ่นดิน เพิ่มขึ้นจากระยะที่ 2</a:t>
            </a:r>
          </a:p>
        </p:txBody>
      </p:sp>
      <p:sp>
        <p:nvSpPr>
          <p:cNvPr id="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03233" y="6582384"/>
            <a:ext cx="2057400" cy="365125"/>
          </a:xfrm>
        </p:spPr>
        <p:txBody>
          <a:bodyPr/>
          <a:lstStyle/>
          <a:p>
            <a:pPr>
              <a:defRPr/>
            </a:pPr>
            <a:fld id="{0556DCA6-0C46-423D-9F0B-1FB269782CB9}" type="slidenum">
              <a:rPr lang="th-TH" altLang="th-TH" smtClean="0"/>
              <a:pPr>
                <a:defRPr/>
              </a:pPr>
              <a:t>10</a:t>
            </a:fld>
            <a:endParaRPr lang="th-TH" altLang="th-TH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0" y="1223990"/>
            <a:ext cx="324000" cy="321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9" y="1990568"/>
            <a:ext cx="360000" cy="360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0" y="2936447"/>
            <a:ext cx="396000" cy="396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5" y="4353175"/>
            <a:ext cx="463144" cy="4631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9" y="6069730"/>
            <a:ext cx="379885" cy="360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2" y="5284382"/>
            <a:ext cx="615467" cy="375759"/>
          </a:xfrm>
          <a:prstGeom prst="rect">
            <a:avLst/>
          </a:prstGeom>
        </p:spPr>
      </p:pic>
      <p:sp>
        <p:nvSpPr>
          <p:cNvPr id="70" name="TextBox 40"/>
          <p:cNvSpPr txBox="1">
            <a:spLocks/>
          </p:cNvSpPr>
          <p:nvPr/>
        </p:nvSpPr>
        <p:spPr>
          <a:xfrm>
            <a:off x="5159677" y="4448356"/>
            <a:ext cx="1490355" cy="59721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ขยายผลระบบที่ได้รับการพัฒนาในช่วงระยะ 2561-2564 ไปยังทุกส่วนของระบบราชการ</a:t>
            </a:r>
          </a:p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ระบบข้าราชการพลเรือนและการพัฒนาข้าราชการได้รับการปรับปรุงใหม่ให้สอดรับกับสถานการณ์ของประเทศ</a:t>
            </a:r>
          </a:p>
        </p:txBody>
      </p:sp>
      <p:sp>
        <p:nvSpPr>
          <p:cNvPr id="71" name="TextBox 40"/>
          <p:cNvSpPr txBox="1">
            <a:spLocks/>
          </p:cNvSpPr>
          <p:nvPr/>
        </p:nvSpPr>
        <p:spPr>
          <a:xfrm>
            <a:off x="6488568" y="4443848"/>
            <a:ext cx="1393979" cy="59721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ปรับเข้าสู่ระบบข้าราชการพลเรือนและการพัฒนาข้าราชการแนวใหม่อย่างเต็มรูปแบบ</a:t>
            </a:r>
          </a:p>
        </p:txBody>
      </p:sp>
      <p:sp>
        <p:nvSpPr>
          <p:cNvPr id="72" name="TextBox 40"/>
          <p:cNvSpPr txBox="1">
            <a:spLocks/>
          </p:cNvSpPr>
          <p:nvPr/>
        </p:nvSpPr>
        <p:spPr>
          <a:xfrm>
            <a:off x="6512318" y="5222971"/>
            <a:ext cx="1393979" cy="85070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การขับเคลื่อนแนวทางการดำเนินการเสริมสร้างความ</a:t>
            </a:r>
            <a:br>
              <a:rPr lang="th-TH" sz="700" dirty="0">
                <a:solidFill>
                  <a:prstClr val="black"/>
                </a:solidFill>
              </a:rPr>
            </a:br>
            <a:r>
              <a:rPr lang="th-TH" sz="700" dirty="0">
                <a:solidFill>
                  <a:prstClr val="black"/>
                </a:solidFill>
              </a:rPr>
              <a:t>ซื่อสัตย์สุจริตของประเทศ </a:t>
            </a:r>
            <a:br>
              <a:rPr lang="th-TH" sz="700" dirty="0">
                <a:solidFill>
                  <a:prstClr val="black"/>
                </a:solidFill>
              </a:rPr>
            </a:br>
            <a:r>
              <a:rPr lang="th-TH" sz="700" dirty="0">
                <a:solidFill>
                  <a:prstClr val="black"/>
                </a:solidFill>
              </a:rPr>
              <a:t>(กรอบ </a:t>
            </a:r>
            <a:r>
              <a:rPr lang="en-US" sz="700" dirty="0">
                <a:solidFill>
                  <a:prstClr val="black"/>
                </a:solidFill>
              </a:rPr>
              <a:t>OECD) </a:t>
            </a:r>
            <a:r>
              <a:rPr lang="th-TH" sz="700" dirty="0">
                <a:solidFill>
                  <a:prstClr val="black"/>
                </a:solidFill>
              </a:rPr>
              <a:t>ขยายผลครบทุกหน่วยงานภาครัฐ</a:t>
            </a:r>
          </a:p>
        </p:txBody>
      </p:sp>
      <p:sp>
        <p:nvSpPr>
          <p:cNvPr id="75" name="TextBox 40"/>
          <p:cNvSpPr txBox="1">
            <a:spLocks/>
          </p:cNvSpPr>
          <p:nvPr/>
        </p:nvSpPr>
        <p:spPr>
          <a:xfrm>
            <a:off x="5159678" y="2888911"/>
            <a:ext cx="1490353" cy="122792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้อเสนอในการพัฒนาและยกระดับระบบการบริหารงานแบบบูรณาการให้สอดรับกับสภาพแวดล้อมและสถานการณ์ของโลกและของประเทศที่เปลี่ยนแปลงไป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การติดตาม ตรวจสอบ และประเมินผลกระทบโครงการ (</a:t>
            </a:r>
            <a:r>
              <a:rPr lang="en-US" sz="700" dirty="0">
                <a:solidFill>
                  <a:prstClr val="black"/>
                </a:solidFill>
              </a:rPr>
              <a:t>impact evaluation)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ขยายผลการจัดความสัมพันธ์ระหว่างส่วนกลาง ส่วนภูมิภาค ส่วนท้องถิ่น ไปสู่การปฏิบัติ ให้ครบถ้วน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77" name="TextBox 40"/>
          <p:cNvSpPr txBox="1">
            <a:spLocks/>
          </p:cNvSpPr>
          <p:nvPr/>
        </p:nvSpPr>
        <p:spPr>
          <a:xfrm>
            <a:off x="6488568" y="2885368"/>
            <a:ext cx="1465230" cy="122792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ผลักดันข้อเสนอในการ</a:t>
            </a:r>
            <a:r>
              <a:rPr lang="th-TH" sz="700" dirty="0" smtClean="0">
                <a:solidFill>
                  <a:prstClr val="black"/>
                </a:solidFill>
              </a:rPr>
              <a:t>พัฒนา</a:t>
            </a:r>
            <a:br>
              <a:rPr lang="th-TH" sz="700" dirty="0" smtClean="0">
                <a:solidFill>
                  <a:prstClr val="black"/>
                </a:solidFill>
              </a:rPr>
            </a:br>
            <a:r>
              <a:rPr lang="th-TH" sz="700" dirty="0" smtClean="0">
                <a:solidFill>
                  <a:prstClr val="black"/>
                </a:solidFill>
              </a:rPr>
              <a:t>และ</a:t>
            </a:r>
            <a:r>
              <a:rPr lang="th-TH" sz="700" dirty="0">
                <a:solidFill>
                  <a:prstClr val="black"/>
                </a:solidFill>
              </a:rPr>
              <a:t>ยกระดับระบบการบริหารงานแบบบูรณาการใหม่สู่การปฏิบัติ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การติดตาม ตรวจสอบ และประเมินผลกระทบโครงการ (</a:t>
            </a:r>
            <a:r>
              <a:rPr lang="en-US" sz="700" dirty="0">
                <a:solidFill>
                  <a:prstClr val="black"/>
                </a:solidFill>
              </a:rPr>
              <a:t>impact evaluation)</a:t>
            </a:r>
          </a:p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ทบทวนสถานการณ์การจัดความสัมพันธ์ระหว่างส่วนกลาง ส่วนภูมิภาค ส่วนท้องถิ่น เพื่อจัดทำข้อเสนอใหม่</a:t>
            </a:r>
          </a:p>
        </p:txBody>
      </p:sp>
      <p:sp>
        <p:nvSpPr>
          <p:cNvPr id="83" name="TextBox 40"/>
          <p:cNvSpPr txBox="1">
            <a:spLocks/>
          </p:cNvSpPr>
          <p:nvPr/>
        </p:nvSpPr>
        <p:spPr>
          <a:xfrm>
            <a:off x="3531939" y="6209679"/>
            <a:ext cx="1398590" cy="47944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th-TH"/>
            </a:defPPr>
            <a:lvl1pPr marL="85725" indent="-85725" defTabSz="457200">
              <a:lnSpc>
                <a:spcPts val="9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7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00" dirty="0">
                <a:solidFill>
                  <a:prstClr val="black"/>
                </a:solidFill>
              </a:rPr>
              <a:t>การทบทวน ปรับปรุง แก้ไข กฎหมายที่เกี่ยวข้องกับการบริหารราชการแผ่นดิน บางส่วน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113146" y="667551"/>
            <a:ext cx="28729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ผลงานสำคัญ</a:t>
            </a:r>
            <a:r>
              <a:rPr lang="en-US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(Key deliverable outputs)</a:t>
            </a:r>
            <a:endParaRPr lang="th-TH" sz="1100" b="1" dirty="0">
              <a:solidFill>
                <a:srgbClr val="C00000"/>
              </a:solidFill>
              <a:latin typeface="Calibri"/>
              <a:cs typeface="Cordia New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99300" y="262770"/>
            <a:ext cx="9049698" cy="406906"/>
            <a:chOff x="52685" y="297274"/>
            <a:chExt cx="9144014" cy="406906"/>
          </a:xfrm>
        </p:grpSpPr>
        <p:sp>
          <p:nvSpPr>
            <p:cNvPr id="80" name="Rectangle 79"/>
            <p:cNvSpPr/>
            <p:nvPr/>
          </p:nvSpPr>
          <p:spPr>
            <a:xfrm>
              <a:off x="52685" y="297274"/>
              <a:ext cx="9144014" cy="406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rgbClr val="EEECE1">
                      <a:lumMod val="1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</a:t>
              </a:r>
              <a:r>
                <a:rPr lang="th-TH" sz="900" dirty="0">
                  <a:solidFill>
                    <a:srgbClr val="EEECE1">
                      <a:lumMod val="1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“ขับเคลื่อนการพัฒนาระบบราชการให้เป็นไปตามหลักธรรมาภิบาลของการบริหารกิจการบ้านเมืองที่ดี</a:t>
              </a:r>
              <a:br>
                <a:rPr lang="th-TH" sz="900" dirty="0">
                  <a:solidFill>
                    <a:srgbClr val="EEECE1">
                      <a:lumMod val="1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900" dirty="0">
                  <a:solidFill>
                    <a:srgbClr val="EEECE1">
                      <a:lumMod val="1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</a:t>
              </a:r>
              <a:r>
                <a:rPr lang="th-TH" sz="900" dirty="0">
                  <a:solidFill>
                    <a:srgbClr val="EEECE1">
                      <a:lumMod val="1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อย่างต่อเนื่องและบังเกิดผลอย่างเป็นรูปธรรม เพื่อเป็นกลไกผลักดันการพัฒนาประเทศ”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57238" y="328051"/>
              <a:ext cx="1701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h-TH" sz="900" b="1" dirty="0">
                  <a:solidFill>
                    <a:srgbClr val="EEECE1">
                      <a:lumMod val="1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วิสัยทัศน์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h-TH" sz="900" dirty="0">
                  <a:solidFill>
                    <a:srgbClr val="EEECE1">
                      <a:lumMod val="1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สำนักงาน </a:t>
              </a:r>
              <a:r>
                <a:rPr lang="th-TH" sz="900" dirty="0" err="1">
                  <a:solidFill>
                    <a:srgbClr val="EEECE1">
                      <a:lumMod val="1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ก.พ.ร</a:t>
              </a:r>
              <a:r>
                <a:rPr lang="th-TH" sz="900" dirty="0">
                  <a:solidFill>
                    <a:srgbClr val="EEECE1">
                      <a:lumMod val="1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endParaRPr lang="en-US" sz="900" dirty="0">
                <a:solidFill>
                  <a:srgbClr val="EEECE1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0" y="1550248"/>
            <a:ext cx="108644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800" b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ด้านการให้บริการประชาชน</a:t>
            </a:r>
          </a:p>
        </p:txBody>
      </p:sp>
      <p:sp>
        <p:nvSpPr>
          <p:cNvPr id="85" name="Rectangle 84"/>
          <p:cNvSpPr/>
          <p:nvPr/>
        </p:nvSpPr>
        <p:spPr>
          <a:xfrm>
            <a:off x="0" y="2343086"/>
            <a:ext cx="1070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800" b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ด้านโครงสร้าง</a:t>
            </a:r>
            <a:br>
              <a:rPr lang="th-TH" sz="800" b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00" b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หน่วยงานภาครัฐ</a:t>
            </a:r>
            <a:endParaRPr lang="th-TH" sz="1400" b="1" dirty="0">
              <a:solidFill>
                <a:srgbClr val="336600"/>
              </a:solidFill>
              <a:latin typeface="Calibri"/>
              <a:cs typeface="Cordia New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0" y="3338642"/>
            <a:ext cx="1035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800" b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ด้านการบริหารราชการแบบ</a:t>
            </a:r>
            <a:br>
              <a:rPr lang="th-TH" sz="800" b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00" b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บูรณาการ</a:t>
            </a:r>
          </a:p>
        </p:txBody>
      </p:sp>
      <p:sp>
        <p:nvSpPr>
          <p:cNvPr id="87" name="Rectangle 86"/>
          <p:cNvSpPr/>
          <p:nvPr/>
        </p:nvSpPr>
        <p:spPr>
          <a:xfrm>
            <a:off x="0" y="4743410"/>
            <a:ext cx="1035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r>
              <a:rPr lang="th-TH" sz="800" b="1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ด้านกำลังคน</a:t>
            </a:r>
            <a:br>
              <a:rPr lang="th-TH" sz="800" b="1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800" b="1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ภาครัฐ</a:t>
            </a:r>
          </a:p>
        </p:txBody>
      </p:sp>
      <p:sp>
        <p:nvSpPr>
          <p:cNvPr id="88" name="Rectangle 87"/>
          <p:cNvSpPr/>
          <p:nvPr/>
        </p:nvSpPr>
        <p:spPr>
          <a:xfrm>
            <a:off x="0" y="5602287"/>
            <a:ext cx="103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lang="th-TH" sz="800" b="1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ด้านการต่อต้าน</a:t>
            </a:r>
            <a:br>
              <a:rPr lang="th-TH" sz="800" b="1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800" b="1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การทุจริตและประพฤติมิชอบ</a:t>
            </a:r>
          </a:p>
        </p:txBody>
      </p:sp>
      <p:sp>
        <p:nvSpPr>
          <p:cNvPr id="89" name="Rectangle 88"/>
          <p:cNvSpPr/>
          <p:nvPr/>
        </p:nvSpPr>
        <p:spPr>
          <a:xfrm>
            <a:off x="-56160" y="6358809"/>
            <a:ext cx="1142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</a:t>
            </a:r>
            <a:r>
              <a:rPr lang="th-TH" sz="800" b="1" dirty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ด้านกฎหมาย ระเบียบและข้อบังคับ</a:t>
            </a:r>
          </a:p>
        </p:txBody>
      </p:sp>
      <p:sp>
        <p:nvSpPr>
          <p:cNvPr id="76" name="Rectangle 75"/>
          <p:cNvSpPr/>
          <p:nvPr/>
        </p:nvSpPr>
        <p:spPr>
          <a:xfrm rot="19550680">
            <a:off x="33558" y="225665"/>
            <a:ext cx="953072" cy="295705"/>
          </a:xfrm>
          <a:prstGeom prst="rect">
            <a:avLst/>
          </a:prstGeom>
          <a:solidFill>
            <a:srgbClr val="B96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14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476673"/>
          <a:ext cx="9144001" cy="637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368152"/>
                <a:gridCol w="1296144"/>
                <a:gridCol w="1296144"/>
                <a:gridCol w="1187625"/>
              </a:tblGrid>
              <a:tr h="256602">
                <a:tc rowSpan="2">
                  <a:txBody>
                    <a:bodyPr/>
                    <a:lstStyle/>
                    <a:p>
                      <a:pPr algn="ctr"/>
                      <a:r>
                        <a:rPr lang="th-TH" sz="1100" b="1" spc="-5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กรอบยุทธศาสตร์ชาติ</a:t>
                      </a:r>
                      <a:br>
                        <a:rPr lang="th-TH" sz="1100" b="1" spc="-5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ด้านการปรับสมดุล</a:t>
                      </a:r>
                    </a:p>
                    <a:p>
                      <a:pPr algn="ctr"/>
                      <a:r>
                        <a:rPr lang="th-TH" sz="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และพัฒนาระบบการบริหารจัดการภาครัฐ</a:t>
                      </a:r>
                      <a:endParaRPr lang="en-US" sz="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50" b="1" u="sng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 </a:t>
                      </a:r>
                      <a:r>
                        <a:rPr lang="en-US" sz="1050" b="1" u="sng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 </a:t>
                      </a:r>
                      <a:r>
                        <a:rPr lang="th-TH" sz="1050" b="1" u="none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ของช่วงระยะ</a:t>
                      </a:r>
                      <a:r>
                        <a:rPr lang="th-TH" sz="105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 1(พ</a:t>
                      </a:r>
                      <a:r>
                        <a:rPr lang="en-US" sz="105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th-TH" sz="105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</a:t>
                      </a:r>
                      <a:r>
                        <a:rPr lang="en-US" sz="105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th-TH" sz="105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2560-พ</a:t>
                      </a:r>
                      <a:r>
                        <a:rPr lang="en-US" sz="105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th-TH" sz="105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</a:t>
                      </a:r>
                      <a:r>
                        <a:rPr lang="en-US" sz="105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th-TH" sz="105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2564)</a:t>
                      </a:r>
                      <a:endParaRPr lang="en-US" sz="1050" b="1" u="sng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4762">
                <a:tc vMerge="1">
                  <a:txBody>
                    <a:bodyPr/>
                    <a:lstStyle/>
                    <a:p>
                      <a:endParaRPr lang="en-US" sz="11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ไตรมาสที่ </a:t>
                      </a: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</a:t>
                      </a:r>
                      <a:r>
                        <a:rPr lang="th-TH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en-US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</a:t>
                      </a:r>
                      <a:r>
                        <a:rPr lang="th-TH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endParaRPr lang="en-US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</a:t>
                      </a:r>
                      <a:r>
                        <a:rPr lang="th-TH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endParaRPr lang="en-US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47808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9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แผนงานการพัฒนาระบบการให้บริการประชาชนของ</a:t>
                      </a:r>
                      <a:r>
                        <a:rPr lang="th-TH" sz="900" b="0" i="0" u="none" spc="-7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หน่วยงานภาครัฐ</a:t>
                      </a:r>
                    </a:p>
                    <a:p>
                      <a:pPr marL="354013" marR="0" indent="-889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จัดตั้งศูนย์รับคำขออนุญาตตาม ม.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แห่ง พ.ร.บ.การอำนวยความสะดวกฯ</a:t>
                      </a:r>
                    </a:p>
                    <a:p>
                      <a:pPr marL="354013" marR="0" indent="-889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 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Shared Services Center</a:t>
                      </a:r>
                      <a:endParaRPr lang="th-TH" sz="800" b="0" i="0" u="none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279478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th-TH" sz="9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แผนงานการปรับปรุงบทบาท</a:t>
                      </a:r>
                      <a:r>
                        <a:rPr lang="th-TH" sz="900" b="0" i="0" u="non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ภารกิจ และโครงสร้างของหน่วยงานภาครัฐ 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54013" marR="0" indent="-889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ถ่ายโอนภารกิจด้านเศรษฐกิจและด้านสังคม</a:t>
                      </a:r>
                      <a:r>
                        <a:rPr lang="th-TH" sz="8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ตามมาตรการทบทวนบทบาทภารกิจของส่วนราชการ </a:t>
                      </a:r>
                      <a:endParaRPr lang="th-TH" sz="800" b="0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54013" marR="0" indent="-889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โครงสร้างส่วนราชการด้านเศรษฐกิจ รองรับการขับเคลื่อนยุทธศาสตร์ 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Thailand 4.0 (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กระทรวง 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 : 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ก.อุตสาหกรรม / 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BOI)</a:t>
                      </a:r>
                      <a:endParaRPr lang="th-TH" sz="800" b="0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54013" marR="0" indent="-889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แนวทางการจัดโครงสร้างส่วนราชการในภูมิภาค</a:t>
                      </a:r>
                    </a:p>
                    <a:p>
                      <a:pPr marL="354013" marR="0" indent="-889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หลักเกณฑ์ตาม พ.ร.บ.องค์การมหาชน (ฉบับที่ 2) พ.ศ.2559 บางส่วน</a:t>
                      </a:r>
                    </a:p>
                    <a:p>
                      <a:pPr marL="354013" marR="0" indent="-889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หลักเกณฑ์การจัดตั้งหน่วยงานสนับสนุน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105905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th-TH" sz="9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แผนงานการวางระบบบริหารราชการแบบ</a:t>
                      </a:r>
                      <a:r>
                        <a:rPr lang="th-TH" sz="900" b="0" i="0" u="none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</a:t>
                      </a:r>
                      <a:r>
                        <a:rPr lang="th-TH" sz="9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</a:p>
                    <a:p>
                      <a:pPr marL="26670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9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8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เสนอโมเดล</a:t>
                      </a:r>
                      <a:r>
                        <a:rPr lang="en-US" sz="8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8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 </a:t>
                      </a:r>
                      <a:r>
                        <a:rPr lang="en-US" sz="8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</a:t>
                      </a: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ระบบการประเมินผลตามม.44 รูปแบบใหม่ให้เกิดการบูร</a:t>
                      </a:r>
                      <a:r>
                        <a:rPr lang="th-TH" sz="800" b="0" i="0" u="none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ณา</a:t>
                      </a:r>
                      <a:r>
                        <a:rPr lang="th-TH" sz="8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การและเชื่อมโยงกับยุทธศาสตร์ชาติ </a:t>
                      </a:r>
                      <a:r>
                        <a:rPr lang="en-US" sz="8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SDG </a:t>
                      </a:r>
                      <a:r>
                        <a:rPr lang="th-TH" sz="800" b="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แผนพัฒนาฯ และงบประมาณ อย่างเป็นระบบ</a:t>
                      </a:r>
                      <a:endParaRPr lang="en-US" sz="800" b="0" i="0" u="none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u="non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ข้อเสนอว่าด้วยการปรับปรุงระบบการบริหารงานแบบบูรณาการในระดับจังหวัดและ</a:t>
                      </a:r>
                      <a:br>
                        <a:rPr lang="th-TH" sz="800" b="0" i="0" u="non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800" b="0" i="0" u="non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กลุ่มจังหวัด</a:t>
                      </a: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i="0" u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ระบบการติดตาม ตรวจสอบ และประเมินผลภาคราชการแนวใหม่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651419">
                <a:tc>
                  <a:txBody>
                    <a:bodyPr/>
                    <a:lstStyle/>
                    <a:p>
                      <a:pPr marL="177800" indent="-177800" algn="l">
                        <a:lnSpc>
                          <a:spcPts val="1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9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แผนงานการพัฒนาระบบบริหารจัดการกำลังคนและพัฒนาบุคลากรภาครัฐ</a:t>
                      </a: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เสนอโมเดลระบบราชการ </a:t>
                      </a:r>
                      <a:r>
                        <a:rPr lang="en-US" sz="8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</a:t>
                      </a:r>
                      <a:r>
                        <a:rPr lang="th-TH" sz="8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และ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ปรับแนวคิด (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mindset) 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ของข้าราชการรองรับกับระบบราชการ 4.0 และ 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Thailand4.0</a:t>
                      </a:r>
                      <a:endParaRPr lang="th-TH" sz="800" b="0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ทำข้อเสนอว่าด้วยระบบข้าราชการวิสามัญระบบบริหารงานบุคคลภาครัฐแบบใหม่เพื่อรองรับการเปลี่ยนแปลงในอนาคต</a:t>
                      </a: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พัฒนาระบบการบริหารจัดการความรู้ (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Learning Management System) 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เพื่อพัฒนาข้าราชการตามเส้นทางสายอาชีพ 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th-TH" sz="800" b="0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จัดทำข้อเสนอในการทำให้ข้าราชการมีความผูกพันต่อระบบราชการและเกิดความทุ่มเทในการปฏิบัติราชการ</a:t>
                      </a: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ปรับปรุงและพัฒนาข้าราชการรุ่นใหม่ที่มีศักยภาพสูง (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Talent Management Program) 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เพื่อเป็นกำลังหลักของประเทศในอนาคต 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th-TH" sz="800" b="0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34780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000"/>
                        </a:lnSpc>
                        <a:spcBef>
                          <a:spcPts val="0"/>
                        </a:spcBef>
                        <a:buFont typeface="+mj-lt"/>
                        <a:buAutoNum type="arabicPeriod" startAt="5"/>
                      </a:pPr>
                      <a:r>
                        <a:rPr lang="th-TH" sz="9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แผนงานการต่อต้านการทุจริตและประพฤติมิชอบ</a:t>
                      </a: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ปรับปรุงกระบวนงาน </a:t>
                      </a:r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Impact High Volume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(10 กระบวนงาน)</a:t>
                      </a: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สร้างการรับรู้เกี่ยวกับการให้บริการตามหลักการของ พ.ร.บ.การอำนวยความสะดวกฯ และการให้บริการอย่างมีประสิทธิภาพเพื่อความโปร่งใส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06140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ts val="1000"/>
                        </a:lnSpc>
                        <a:spcBef>
                          <a:spcPts val="0"/>
                        </a:spcBef>
                        <a:buFont typeface="+mj-lt"/>
                        <a:buAutoNum type="arabicPeriod" startAt="6"/>
                      </a:pPr>
                      <a:r>
                        <a:rPr lang="th-TH" sz="9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แผนงานการปรับปรุงแก้ไขกฎหมาย ระเบียบ และข้อบังคับที่เกี่ยวข้องกับการบริหารราชการแผ่นดิน</a:t>
                      </a:r>
                    </a:p>
                    <a:p>
                      <a:pPr marL="361950" marR="0" indent="-952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ตรา </a:t>
                      </a:r>
                      <a:r>
                        <a:rPr lang="th-TH" sz="800" b="0" i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พ.ร.ฎ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ตามมาตรา </a:t>
                      </a:r>
                      <a:r>
                        <a:rPr lang="en-GB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th-TH" sz="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แห่ง พ.ร.บ.การอำนวยความสะดวกฯ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9" name="Rounded Rectangle 58"/>
          <p:cNvSpPr/>
          <p:nvPr/>
        </p:nvSpPr>
        <p:spPr>
          <a:xfrm>
            <a:off x="3995936" y="1153497"/>
            <a:ext cx="3244104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998772" y="1340401"/>
            <a:ext cx="4605676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01792" y="1145764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95936" y="1762638"/>
            <a:ext cx="706012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95774" y="2081013"/>
            <a:ext cx="2014333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98772" y="2330937"/>
            <a:ext cx="2014333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95936" y="2531291"/>
            <a:ext cx="4605676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95936" y="2696766"/>
            <a:ext cx="4605676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07562" y="3063269"/>
            <a:ext cx="706012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021946" y="3298325"/>
            <a:ext cx="706012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16188" y="3560721"/>
            <a:ext cx="3244104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04562" y="4203443"/>
            <a:ext cx="706012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07562" y="4507145"/>
            <a:ext cx="2014333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21946" y="4787155"/>
            <a:ext cx="3244104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16188" y="5102483"/>
            <a:ext cx="3244104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013188" y="5508479"/>
            <a:ext cx="4605676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998936" y="5872307"/>
            <a:ext cx="3244104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995936" y="6062003"/>
            <a:ext cx="4605676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98936" y="6598981"/>
            <a:ext cx="1836000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506378" y="1325078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67260" y="1740852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68846" y="2058852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74656" y="2326028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515004" y="2514756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526814" y="2680790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265174" y="3544857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672886" y="3051193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81512" y="3289307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52634" y="4196809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977472" y="4497269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44738" y="4774895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253548" y="5090223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8549508" y="5482417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230296" y="5848155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549692" y="6043743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48742" y="6591743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5" name="TextBox 40"/>
          <p:cNvSpPr txBox="1">
            <a:spLocks/>
          </p:cNvSpPr>
          <p:nvPr/>
        </p:nvSpPr>
        <p:spPr>
          <a:xfrm>
            <a:off x="7370289" y="6559743"/>
            <a:ext cx="2031381" cy="2947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1200" b="1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defTabSz="45720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700" b="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จะดำเนินการร่วมกับ</a:t>
            </a:r>
            <a:r>
              <a:rPr lang="th-TH" sz="700" b="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 ก.พ. </a:t>
            </a:r>
          </a:p>
        </p:txBody>
      </p:sp>
      <p:sp>
        <p:nvSpPr>
          <p:cNvPr id="58" name="Oval 57"/>
          <p:cNvSpPr/>
          <p:nvPr/>
        </p:nvSpPr>
        <p:spPr>
          <a:xfrm>
            <a:off x="4674599" y="2514756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978536" y="2525161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48087" y="2525161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03233" y="6582384"/>
            <a:ext cx="2057400" cy="365125"/>
          </a:xfrm>
        </p:spPr>
        <p:txBody>
          <a:bodyPr/>
          <a:lstStyle/>
          <a:p>
            <a:pPr>
              <a:defRPr/>
            </a:pPr>
            <a:fld id="{0556DCA6-0C46-423D-9F0B-1FB269782CB9}" type="slidenum">
              <a:rPr lang="th-TH" altLang="th-TH" smtClean="0"/>
              <a:pPr>
                <a:defRPr/>
              </a:pPr>
              <a:t>11</a:t>
            </a:fld>
            <a:endParaRPr lang="th-TH" altLang="th-TH" dirty="0"/>
          </a:p>
        </p:txBody>
      </p:sp>
      <p:sp>
        <p:nvSpPr>
          <p:cNvPr id="57" name="Rounded Rectangle 56"/>
          <p:cNvSpPr/>
          <p:nvPr/>
        </p:nvSpPr>
        <p:spPr>
          <a:xfrm>
            <a:off x="4021946" y="3802538"/>
            <a:ext cx="2014333" cy="858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991856" y="3792662"/>
            <a:ext cx="98070" cy="980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857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649" y="86323"/>
            <a:ext cx="6614583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solidFill>
                  <a:srgbClr val="E7E6E6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การจัดทำและดำเนินการตามแผนการขับเคลื่อนยุทธศาสตร์ชาติ</a:t>
            </a:r>
            <a:endParaRPr lang="en-US" sz="1600" dirty="0">
              <a:solidFill>
                <a:srgbClr val="E7E6E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rot="19550680">
            <a:off x="816" y="533749"/>
            <a:ext cx="953072" cy="295705"/>
          </a:xfrm>
          <a:prstGeom prst="rect">
            <a:avLst/>
          </a:prstGeom>
          <a:solidFill>
            <a:srgbClr val="B96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14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5348" y="838200"/>
            <a:ext cx="3985652" cy="5943600"/>
          </a:xfrm>
          <a:prstGeom prst="roundRect">
            <a:avLst>
              <a:gd name="adj" fmla="val 42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71" y="1524000"/>
            <a:ext cx="4128029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indent="-2667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เปรียบเทียบจำนวนตัวชี้วัดที่สามารถดำเนินการบรรลุเป้าหมายต่อตัวชี้วัดทั้งหมดในแต่ละองค์ประกอบ</a:t>
            </a:r>
          </a:p>
          <a:p>
            <a:pPr marL="444500" indent="-2667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ในแต่องค์ประกอบจะได้ระดับผลประเมินในระดับ “เป็นไปตามเป้าหมาย” ต่อเมื่อ</a:t>
            </a:r>
          </a:p>
          <a:p>
            <a:pPr marL="7874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ผ่าน 1 ตัวชี้วัดจาก  2 ตัวชี้วัด    (50%)</a:t>
            </a:r>
          </a:p>
          <a:p>
            <a:pPr marL="7874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ผ่าน 2 ตัวชี้วัดจาก  3 ตัวชี้วัด    (67%)</a:t>
            </a:r>
          </a:p>
          <a:p>
            <a:pPr marL="7874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ผ่าน 2 ตัวชี้วัดจาก  4 ตัวชี้วัด    (50%)</a:t>
            </a:r>
          </a:p>
          <a:p>
            <a:pPr marL="7874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ผ่าน 3 ตัวชี้วัดจาก  5 ตัวชี้วัด    (60%)</a:t>
            </a:r>
          </a:p>
          <a:p>
            <a:pPr marL="444500" indent="-266700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 startAt="3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กำหนดค่าเป้าหมายแต่ละองค์ประกอบ จากร้อยละตัวชี้วัดที่ดำเนินการบรรลุเป้าหมายต่อตัวชี้วัดทั้งหมด ดังนี้</a:t>
            </a:r>
          </a:p>
          <a:p>
            <a:pPr marL="812800" indent="-3683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ต่ำกว่าเป้าหมาย        ต่ำกว่า 50%</a:t>
            </a:r>
          </a:p>
          <a:p>
            <a:pPr marL="812800" indent="-3683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เป็นไปตามเป้าหมาย   ระหว่าง 50-67%</a:t>
            </a:r>
          </a:p>
          <a:p>
            <a:pPr marL="812800" indent="-3683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สูงกว่าเป้าหมาย        สูงกว่า 67%</a:t>
            </a:r>
          </a:p>
          <a:p>
            <a:pPr marL="1778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4.  </a:t>
            </a: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กำหนดให้ทุกตัวน้ำหนักเท่ากัน เพราะถือว่าต่างเป็น </a:t>
            </a:r>
            <a:r>
              <a:rPr lang="en-US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177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    core functions </a:t>
            </a:r>
            <a:r>
              <a:rPr lang="th-TH" sz="2000" kern="0" dirty="0">
                <a:solidFill>
                  <a:srgbClr val="002850"/>
                </a:solidFill>
                <a:latin typeface="TH SarabunPSK" pitchFamily="34" charset="-34"/>
                <a:cs typeface="TH SarabunPSK" pitchFamily="34" charset="-34"/>
              </a:rPr>
              <a:t>ที่ต้องมีความสำคัญเท่า ๆกัน </a:t>
            </a:r>
          </a:p>
          <a:p>
            <a:pPr marL="7874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th-TH" sz="2000" kern="0" dirty="0">
              <a:solidFill>
                <a:srgbClr val="0028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77800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2400" kern="0" dirty="0">
              <a:solidFill>
                <a:srgbClr val="4472C4">
                  <a:lumMod val="75000"/>
                </a:srgb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6350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th-TH" sz="2400" kern="0" dirty="0">
              <a:solidFill>
                <a:srgbClr val="4472C4">
                  <a:lumMod val="75000"/>
                </a:srgb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3125" y="6480175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hape 142"/>
          <p:cNvSpPr/>
          <p:nvPr/>
        </p:nvSpPr>
        <p:spPr>
          <a:xfrm>
            <a:off x="-529" y="775167"/>
            <a:ext cx="9171055" cy="1"/>
          </a:xfrm>
          <a:prstGeom prst="line">
            <a:avLst/>
          </a:prstGeom>
          <a:ln w="63500">
            <a:solidFill>
              <a:srgbClr val="0048AA"/>
            </a:solidFill>
            <a:miter lim="400000"/>
          </a:ln>
        </p:spPr>
        <p:txBody>
          <a:bodyPr lIns="35719" tIns="35719" rIns="35719" bIns="35719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266" dirty="0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702" y="38065"/>
            <a:ext cx="754509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 </a:t>
            </a:r>
            <a:r>
              <a:rPr lang="th-TH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</a:t>
            </a:r>
            <a:r>
              <a:rPr lang="th-TH" sz="1800" b="1" kern="0" dirty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ทางการประเมินส่วนราชการ จังหวัด </a:t>
            </a:r>
            <a:r>
              <a:rPr lang="th-TH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ตาม</a:t>
            </a:r>
            <a:r>
              <a:rPr lang="th-TH" sz="1800" b="1" kern="0" dirty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มาตรการปรับปรุงประสิทธิภาพฯ ประจำปีงบประมาณ 2560</a:t>
            </a:r>
            <a:endParaRPr lang="th-TH" sz="1400" kern="0" dirty="0">
              <a:solidFill>
                <a:srgbClr val="4472C4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Sumsung เดิม\Theme PowerPoint\รูปicon2559\1466670742_Analyt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" y="52948"/>
            <a:ext cx="632852" cy="6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30200" y="939800"/>
            <a:ext cx="36322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FFFFFF"/>
                </a:solidFill>
                <a:latin typeface="TH Sarabun New" pitchFamily="34" charset="-34"/>
                <a:cs typeface="TH Sarabun New" pitchFamily="34" charset="-34"/>
              </a:rPr>
              <a:t>หลักทางการประเมินส่วนราชการ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8499" y="990600"/>
            <a:ext cx="4343399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FFFFFF"/>
                </a:solidFill>
                <a:latin typeface="TH Sarabun New" pitchFamily="34" charset="-34"/>
                <a:cs typeface="TH Sarabun New" pitchFamily="34" charset="-34"/>
              </a:rPr>
              <a:t>ตัวอย่างการประเมินส่วนราชการ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54670"/>
              </p:ext>
            </p:extLst>
          </p:nvPr>
        </p:nvGraphicFramePr>
        <p:xfrm>
          <a:off x="4547127" y="1905000"/>
          <a:ext cx="4292073" cy="1625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2673"/>
                <a:gridCol w="914400"/>
                <a:gridCol w="914400"/>
                <a:gridCol w="457200"/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ประเด็นการประเมิน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spc="-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1100" spc="-100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1100" spc="-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ผลดำเนินงาน</a:t>
                      </a:r>
                      <a:endParaRPr lang="en-US" sz="1100" spc="-100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ผ่าน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ไม่ผ่าน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r>
                        <a:rPr lang="th-TH" sz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</a:t>
                      </a:r>
                      <a:endParaRPr lang="en-US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เพิ่มขึ้น</a:t>
                      </a:r>
                      <a:r>
                        <a:rPr lang="th-TH" sz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10%</a:t>
                      </a:r>
                      <a:endParaRPr lang="en-US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i="0" u="none" strike="noStrike" kern="1200" spc="-100" dirty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เพิ่มขึ้น</a:t>
                      </a:r>
                      <a:r>
                        <a:rPr lang="th-TH" sz="1200" b="0" i="0" u="none" strike="noStrike" kern="1200" spc="-100" baseline="0" dirty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0" i="0" u="none" strike="noStrike" kern="1200" spc="-100" baseline="0" dirty="0" smtClean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200" b="0" i="0" u="none" strike="noStrike" kern="1200" spc="-100" baseline="0" dirty="0" smtClean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200" b="0" i="0" u="none" strike="noStrike" kern="1200" spc="-100" baseline="0" dirty="0" smtClean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200" b="0" i="0" u="none" strike="noStrike" spc="-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 New" pitchFamily="34" charset="-34"/>
                          <a:cs typeface="TH Sarabun New" pitchFamily="34" charset="-34"/>
                          <a:sym typeface="Wingdings 2"/>
                        </a:rPr>
                        <a:t></a:t>
                      </a: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 ข</a:t>
                      </a:r>
                      <a:endParaRPr lang="en-US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50,000</a:t>
                      </a:r>
                      <a:endParaRPr lang="en-US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49,999</a:t>
                      </a:r>
                      <a:endParaRPr lang="en-US" sz="1200" b="0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rgbClr val="415665"/>
                          </a:solidFill>
                          <a:effectLst/>
                          <a:latin typeface="TH Sarabun New"/>
                          <a:ea typeface="+mn-ea"/>
                          <a:cs typeface="TH Sarabun New"/>
                          <a:sym typeface="Wingdings 2"/>
                        </a:rPr>
                        <a:t>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r>
                        <a:rPr lang="th-TH" sz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ค</a:t>
                      </a:r>
                      <a:endParaRPr lang="en-US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ลดลง</a:t>
                      </a:r>
                      <a:r>
                        <a:rPr lang="th-TH" sz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5%</a:t>
                      </a:r>
                      <a:endParaRPr lang="en-US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i="0" u="none" strike="noStrike" kern="1200" dirty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ลดลง</a:t>
                      </a:r>
                      <a:r>
                        <a:rPr lang="th-TH" sz="1200" b="0" i="0" u="none" strike="noStrike" kern="1200" baseline="0" dirty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1200" b="0" i="0" u="none" strike="noStrike" kern="1200" baseline="0" dirty="0" smtClean="0">
                          <a:solidFill>
                            <a:srgbClr val="415665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200" b="0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44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415665"/>
                          </a:solidFill>
                          <a:effectLst/>
                          <a:latin typeface="TH Sarabun New"/>
                          <a:ea typeface="+mn-ea"/>
                          <a:cs typeface="TH Sarabun New"/>
                          <a:sym typeface="Wingdings 2"/>
                        </a:rPr>
                        <a:t></a:t>
                      </a: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564840" y="3936824"/>
            <a:ext cx="427435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800" b="1" kern="0" dirty="0">
                <a:solidFill>
                  <a:srgbClr val="1A2E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 </a:t>
            </a:r>
            <a:r>
              <a:rPr lang="en-US" sz="1800" b="1" kern="0" dirty="0">
                <a:solidFill>
                  <a:srgbClr val="1A2E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800" b="1" kern="0" dirty="0">
                <a:solidFill>
                  <a:srgbClr val="1A2E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ตัวชี้วัดจาก  </a:t>
            </a:r>
            <a:r>
              <a:rPr lang="en-US" sz="1800" b="1" kern="0" dirty="0">
                <a:solidFill>
                  <a:srgbClr val="1A2E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1800" b="1" kern="0" dirty="0">
                <a:solidFill>
                  <a:srgbClr val="1A2E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ตัวชี้วัด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47126" y="1524000"/>
            <a:ext cx="429207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45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kern="0" dirty="0">
                <a:solidFill>
                  <a:srgbClr val="1A2E5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จังหวัด</a:t>
            </a:r>
            <a:r>
              <a:rPr lang="en-US" sz="2000" b="1" kern="0" dirty="0">
                <a:solidFill>
                  <a:srgbClr val="1A2E5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X </a:t>
            </a:r>
            <a:r>
              <a:rPr lang="th-TH" sz="2000" b="1" kern="0" dirty="0">
                <a:solidFill>
                  <a:srgbClr val="1A2E5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องค์ประกอบที่ </a:t>
            </a:r>
            <a:r>
              <a:rPr lang="en-US" sz="2000" b="1" kern="0" dirty="0">
                <a:solidFill>
                  <a:srgbClr val="1A2E5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: Agenda Based</a:t>
            </a:r>
            <a:endParaRPr lang="th-TH" sz="2000" b="1" kern="0" dirty="0">
              <a:solidFill>
                <a:srgbClr val="1A2E5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477000" y="3573016"/>
            <a:ext cx="457200" cy="2286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1800">
              <a:solidFill>
                <a:srgbClr val="FFFFFF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477000" y="4484424"/>
            <a:ext cx="457200" cy="2286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1800">
              <a:solidFill>
                <a:srgbClr val="FFFFFF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7108"/>
              </p:ext>
            </p:extLst>
          </p:nvPr>
        </p:nvGraphicFramePr>
        <p:xfrm>
          <a:off x="4564840" y="4781264"/>
          <a:ext cx="427436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1226360"/>
                <a:gridCol w="697866"/>
                <a:gridCol w="673734"/>
                <a:gridCol w="685800"/>
                <a:gridCol w="9906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องค์ประกอบการประเมิน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ผลการประเมิน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สรุปผลการประเมิน</a:t>
                      </a:r>
                      <a:endParaRPr lang="en-US" sz="1100" dirty="0">
                        <a:effectLst/>
                        <a:latin typeface="TH Sarabun New" pitchFamily="34" charset="-34"/>
                        <a:ea typeface="Calibri"/>
                        <a:cs typeface="TH Sarabun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ต่ำกว่า</a:t>
                      </a:r>
                      <a:r>
                        <a:rPr lang="th-TH" sz="1200" b="1" dirty="0" smtClean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เป้าหมาย</a:t>
                      </a:r>
                      <a:endParaRPr lang="en-US" sz="1200" b="1" dirty="0" smtClean="0">
                        <a:effectLst/>
                        <a:latin typeface="TH Sarabun New" pitchFamily="34" charset="-34"/>
                        <a:ea typeface="Calibri"/>
                        <a:cs typeface="TH Sarabun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(&lt;50%)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เป็นไปตาม</a:t>
                      </a:r>
                      <a:r>
                        <a:rPr lang="th-TH" sz="1200" b="1" dirty="0" smtClean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เป้าหมาย</a:t>
                      </a:r>
                      <a:endParaRPr lang="en-US" sz="1200" b="1" dirty="0" smtClean="0">
                        <a:effectLst/>
                        <a:latin typeface="TH Sarabun New" pitchFamily="34" charset="-34"/>
                        <a:ea typeface="Calibri"/>
                        <a:cs typeface="TH Sarabun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(50-67%)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สูงกว่า</a:t>
                      </a:r>
                      <a:r>
                        <a:rPr lang="th-TH" sz="1200" b="1" dirty="0" smtClean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เป้าหมาย</a:t>
                      </a:r>
                      <a:endParaRPr lang="en-US" sz="1200" b="1" dirty="0" smtClean="0">
                        <a:effectLst/>
                        <a:latin typeface="TH Sarabun New" pitchFamily="34" charset="-34"/>
                        <a:ea typeface="Calibri"/>
                        <a:cs typeface="TH Sarabun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H Sarabun New" pitchFamily="34" charset="-34"/>
                          <a:ea typeface="Calibri"/>
                          <a:cs typeface="TH Sarabun New" pitchFamily="34" charset="-34"/>
                        </a:rPr>
                        <a:t>(&gt;67%)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1. </a:t>
                      </a:r>
                      <a:r>
                        <a:rPr lang="en-US" sz="140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Functional Based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itchFamily="2" charset="2"/>
                        <a:buChar char="o"/>
                      </a:pPr>
                      <a:r>
                        <a:rPr lang="th-TH" sz="1100" b="1" kern="1200" dirty="0" smtClean="0"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ea typeface="+mn-ea"/>
                          <a:cs typeface="TH Sarabun New" pitchFamily="34" charset="-34"/>
                        </a:rPr>
                        <a:t>ระดับคุณภาพ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itchFamily="2" charset="2"/>
                        <a:buChar char="o"/>
                      </a:pPr>
                      <a:r>
                        <a:rPr lang="th-TH" sz="1100" b="1" kern="1200" dirty="0" smtClean="0"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ea typeface="+mn-ea"/>
                          <a:cs typeface="TH Sarabun New" pitchFamily="34" charset="-34"/>
                        </a:rPr>
                        <a:t>ระดับมาตรฐาน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itchFamily="2" charset="2"/>
                        <a:buChar char="o"/>
                      </a:pPr>
                      <a:r>
                        <a:rPr lang="th-TH" sz="1100" b="1" kern="1200" dirty="0" smtClean="0"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ea typeface="+mn-ea"/>
                          <a:cs typeface="TH Sarabun New" pitchFamily="34" charset="-34"/>
                        </a:rPr>
                        <a:t>ระดับต้องปรับปรุงด้าน.....</a:t>
                      </a:r>
                      <a:endParaRPr lang="en-US" sz="1100" dirty="0">
                        <a:effectLst/>
                        <a:latin typeface="TH Sarabun New" pitchFamily="34" charset="-34"/>
                        <a:ea typeface="Calibri"/>
                        <a:cs typeface="TH Sarabun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2. </a:t>
                      </a:r>
                      <a:r>
                        <a:rPr lang="en-US" sz="140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Agenda Based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TH SarabunPSK"/>
                          <a:ea typeface="Calibri"/>
                          <a:cs typeface="TH SarabunPSK"/>
                          <a:sym typeface="Wingdings"/>
                        </a:rPr>
                        <a:t></a:t>
                      </a:r>
                      <a:endParaRPr lang="en-US" sz="1050" dirty="0" smtClean="0">
                        <a:effectLst/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3. </a:t>
                      </a:r>
                      <a:r>
                        <a:rPr lang="en-US" sz="140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Area Based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ordia New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4. </a:t>
                      </a:r>
                      <a:r>
                        <a:rPr lang="en-US" sz="1400" spc="-3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Innovation</a:t>
                      </a:r>
                      <a:r>
                        <a:rPr lang="th-TH" sz="1400" spc="-3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</a:t>
                      </a:r>
                      <a:r>
                        <a:rPr lang="en-US" sz="1400" spc="-3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Based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5. </a:t>
                      </a:r>
                      <a:r>
                        <a:rPr lang="en-US" sz="140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Potential Based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4972482" y="6008424"/>
            <a:ext cx="3569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</a:t>
            </a:r>
            <a:r>
              <a:rPr lang="th-TH" sz="1400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ต่ำกว่า</a:t>
            </a:r>
            <a:r>
              <a:rPr lang="th-TH" sz="1400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ที่ตั้งไว้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866315" y="988524"/>
            <a:ext cx="0" cy="578142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42220" y="988524"/>
            <a:ext cx="0" cy="578142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 bwMode="gray">
          <a:xfrm>
            <a:off x="-511718" y="6665243"/>
            <a:ext cx="9006440" cy="1794537"/>
          </a:xfrm>
          <a:prstGeom prst="roundRect">
            <a:avLst>
              <a:gd name="adj" fmla="val 4621"/>
            </a:avLst>
          </a:prstGeom>
          <a:solidFill>
            <a:schemeClr val="bg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gray">
          <a:xfrm>
            <a:off x="63964" y="3180539"/>
            <a:ext cx="9006440" cy="1794537"/>
          </a:xfrm>
          <a:prstGeom prst="roundRect">
            <a:avLst>
              <a:gd name="adj" fmla="val 4621"/>
            </a:avLst>
          </a:prstGeom>
          <a:solidFill>
            <a:schemeClr val="bg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gray">
          <a:xfrm>
            <a:off x="63964" y="1368251"/>
            <a:ext cx="9006440" cy="1794537"/>
          </a:xfrm>
          <a:prstGeom prst="roundRect">
            <a:avLst>
              <a:gd name="adj" fmla="val 4621"/>
            </a:avLst>
          </a:prstGeom>
          <a:solidFill>
            <a:schemeClr val="bg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gray">
          <a:xfrm>
            <a:off x="78213" y="988524"/>
            <a:ext cx="8992191" cy="373769"/>
          </a:xfrm>
          <a:prstGeom prst="roundRect">
            <a:avLst>
              <a:gd name="adj" fmla="val 22787"/>
            </a:avLst>
          </a:prstGeom>
          <a:solidFill>
            <a:schemeClr val="bg1">
              <a:lumMod val="75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796" y="6484868"/>
            <a:ext cx="2133600" cy="365125"/>
          </a:xfrm>
        </p:spPr>
        <p:txBody>
          <a:bodyPr/>
          <a:lstStyle/>
          <a:p>
            <a:fld id="{E867AD2F-52E1-490E-B305-7D8740E07F76}" type="slidenum">
              <a:rPr lang="th-TH" sz="1600"/>
              <a:pPr/>
              <a:t>13</a:t>
            </a:fld>
            <a:endParaRPr lang="th-TH" sz="1600" dirty="0"/>
          </a:p>
        </p:txBody>
      </p:sp>
      <p:sp>
        <p:nvSpPr>
          <p:cNvPr id="4" name="Rectangle 3"/>
          <p:cNvSpPr/>
          <p:nvPr/>
        </p:nvSpPr>
        <p:spPr>
          <a:xfrm>
            <a:off x="5559861" y="998134"/>
            <a:ext cx="2808312" cy="31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เกณฑ์การประเมิน</a:t>
            </a:r>
            <a:endParaRPr lang="en-US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3682" y="1007574"/>
            <a:ext cx="2263892" cy="31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สรุปผลการ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endParaRPr lang="en-US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981" y="3482970"/>
            <a:ext cx="35693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มีผล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คะแนนสูงกว่าร้อยละ 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67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คะแนนอยู่ระหว่างร้อยละ 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50 -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67</a:t>
            </a:r>
          </a:p>
          <a:p>
            <a:endParaRPr lang="en-US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มีผล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คะแนนต่ำกว่าร้อยละ 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7290" y="3450257"/>
            <a:ext cx="24315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สูงกว่า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  <a:p>
            <a:endParaRPr lang="th-TH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เป็นไปตามเป้าหมาย</a:t>
            </a:r>
          </a:p>
          <a:p>
            <a:endParaRPr lang="en-US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ต่ำกว่า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  <a:endParaRPr lang="th-TH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202" y="3270126"/>
            <a:ext cx="1321196" cy="346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</a:t>
            </a:r>
            <a:endParaRPr lang="en-US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3596258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63538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</a:t>
            </a:r>
            <a:r>
              <a:rPr lang="en-US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</a:p>
          <a:p>
            <a:pPr marL="457200" indent="-363538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</a:t>
            </a:r>
            <a:r>
              <a:rPr lang="en-US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</a:p>
          <a:p>
            <a:pPr marL="457200" indent="-363538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</a:t>
            </a:r>
            <a:r>
              <a:rPr lang="en-US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363538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 Based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363538">
              <a:buFont typeface="+mj-lt"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Potential </a:t>
            </a:r>
            <a:r>
              <a:rPr lang="th-TH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Based</a:t>
            </a:r>
            <a:endParaRPr lang="en-US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236660" y="3238395"/>
            <a:ext cx="2520280" cy="1613280"/>
          </a:xfrm>
          <a:prstGeom prst="roundRect">
            <a:avLst>
              <a:gd name="adj" fmla="val 4621"/>
            </a:avLst>
          </a:prstGeom>
          <a:solidFill>
            <a:schemeClr val="tx2">
              <a:lumMod val="20000"/>
              <a:lumOff val="8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gray">
          <a:xfrm>
            <a:off x="217611" y="1424200"/>
            <a:ext cx="2520280" cy="1618918"/>
          </a:xfrm>
          <a:prstGeom prst="roundRect">
            <a:avLst>
              <a:gd name="adj" fmla="val 4621"/>
            </a:avLst>
          </a:prstGeom>
          <a:solidFill>
            <a:schemeClr val="tx2">
              <a:lumMod val="20000"/>
              <a:lumOff val="8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13" y="2082334"/>
            <a:ext cx="2799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ส่วนราชการ/จังหวัด</a:t>
            </a:r>
          </a:p>
          <a:p>
            <a:pPr algn="ctr"/>
            <a:r>
              <a:rPr lang="th-TH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(ตามมติคณะรัฐมนตรี)</a:t>
            </a:r>
          </a:p>
          <a:p>
            <a:pPr algn="ctr"/>
            <a:endParaRPr lang="th-TH" sz="1600" b="1" dirty="0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6315" y="1473100"/>
            <a:ext cx="40261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ส่วนราชการที่มีผลการดำเนินงาน อยู่ใน</a:t>
            </a:r>
            <a:r>
              <a:rPr lang="th-TH" sz="1100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ระดับสูงกว่าเป้าหมาย ทุกองค์ประกอบที่</a:t>
            </a:r>
            <a:r>
              <a:rPr lang="th-TH" sz="1100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endParaRPr lang="en-US" sz="1100" u="sng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61270" y="1462295"/>
            <a:ext cx="20050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o"/>
            </a:pP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คุณภาพ </a:t>
            </a:r>
            <a:endParaRPr lang="th-TH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6700" indent="-266700">
              <a:buFont typeface="Wingdings" pitchFamily="2" charset="2"/>
              <a:buChar char="o"/>
            </a:pPr>
            <a:endParaRPr lang="th-TH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6700" indent="-266700">
              <a:buFont typeface="Wingdings" pitchFamily="2" charset="2"/>
              <a:buChar char="o"/>
            </a:pP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ระดับมาตรฐาน</a:t>
            </a:r>
          </a:p>
          <a:p>
            <a:pPr marL="266700" indent="-266700">
              <a:buFont typeface="Wingdings" pitchFamily="2" charset="2"/>
              <a:buChar char="o"/>
            </a:pPr>
            <a:endParaRPr lang="th-TH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6700" indent="-266700">
              <a:buFont typeface="Wingdings" pitchFamily="2" charset="2"/>
              <a:buChar char="o"/>
            </a:pP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6700" indent="-266700"/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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ปรับปรุง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66315" y="1878732"/>
            <a:ext cx="40261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ส่วนราชการที่มีผลการดำเนินงาน อยู่ในระดับสูงกว่าเป้าหมายไม่ครบทุกองค์ประกอบที่ประเมิน แต่ไม่มีองค์ประกอบ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ใด องค์ประกอบ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หนึ่งได้รับการประเมินในระดับต่ำกว่า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6315" y="2442954"/>
            <a:ext cx="40261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ส่วนราชการที่มีผลการดำเนินงาน อยู่ในระดับ</a:t>
            </a:r>
            <a:r>
              <a:rPr lang="th-TH" sz="1100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ต่ำกว่าเป้าหมายในองค์ประกอบในองค์ประกอบหนึ่ง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(แม้ว่าจะได้รับการประเมินในองค์ประกอบอื่นในระดับเป็นไปตามเป้าหมายหรือสูงกว่าเป้าหมาย)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693" y="977367"/>
            <a:ext cx="2552197" cy="31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ระดับการ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endParaRPr lang="en-US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gray">
          <a:xfrm>
            <a:off x="251520" y="5061584"/>
            <a:ext cx="2520280" cy="1618918"/>
          </a:xfrm>
          <a:prstGeom prst="roundRect">
            <a:avLst>
              <a:gd name="adj" fmla="val 4621"/>
            </a:avLst>
          </a:prstGeom>
          <a:solidFill>
            <a:schemeClr val="tx2">
              <a:lumMod val="20000"/>
              <a:lumOff val="8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492" y="5517232"/>
            <a:ext cx="230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</a:p>
          <a:p>
            <a:pPr algn="ctr"/>
            <a:endParaRPr lang="th-TH" sz="1600" b="1" dirty="0" smtClean="0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8984" y="6022440"/>
            <a:ext cx="2025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ไม่ผ่าน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7919" y="5217231"/>
            <a:ext cx="356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ผลการดำเนินงานเป็นไปตาม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หรือ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สูงกว่าเป้าหมาย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ที่ตั้งไว้</a:t>
            </a:r>
            <a:endParaRPr lang="en-US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gray">
          <a:xfrm>
            <a:off x="2908568" y="3845282"/>
            <a:ext cx="5984159" cy="360040"/>
          </a:xfrm>
          <a:prstGeom prst="roundRect">
            <a:avLst>
              <a:gd name="adj" fmla="val 4621"/>
            </a:avLst>
          </a:prstGeom>
          <a:solidFill>
            <a:schemeClr val="accent3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gray">
          <a:xfrm>
            <a:off x="2914611" y="3429000"/>
            <a:ext cx="5977869" cy="360040"/>
          </a:xfrm>
          <a:prstGeom prst="roundRect">
            <a:avLst>
              <a:gd name="adj" fmla="val 4621"/>
            </a:avLst>
          </a:prstGeom>
          <a:solidFill>
            <a:schemeClr val="accent3">
              <a:lumMod val="75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gray">
          <a:xfrm>
            <a:off x="2914960" y="4293490"/>
            <a:ext cx="5979358" cy="360040"/>
          </a:xfrm>
          <a:prstGeom prst="roundRect">
            <a:avLst>
              <a:gd name="adj" fmla="val 4621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gray">
          <a:xfrm>
            <a:off x="2916650" y="5186338"/>
            <a:ext cx="5977869" cy="546421"/>
          </a:xfrm>
          <a:prstGeom prst="roundRect">
            <a:avLst>
              <a:gd name="adj" fmla="val 4621"/>
            </a:avLst>
          </a:prstGeom>
          <a:solidFill>
            <a:schemeClr val="accent3">
              <a:lumMod val="75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gray">
          <a:xfrm>
            <a:off x="2885723" y="1896904"/>
            <a:ext cx="5984159" cy="543033"/>
          </a:xfrm>
          <a:prstGeom prst="roundRect">
            <a:avLst>
              <a:gd name="adj" fmla="val 4621"/>
            </a:avLst>
          </a:prstGeom>
          <a:solidFill>
            <a:schemeClr val="accent3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gray">
          <a:xfrm>
            <a:off x="2892012" y="1492150"/>
            <a:ext cx="5977869" cy="360040"/>
          </a:xfrm>
          <a:prstGeom prst="roundRect">
            <a:avLst>
              <a:gd name="adj" fmla="val 4621"/>
            </a:avLst>
          </a:prstGeom>
          <a:solidFill>
            <a:schemeClr val="accent3">
              <a:lumMod val="75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gray">
          <a:xfrm>
            <a:off x="2890525" y="2492896"/>
            <a:ext cx="5979358" cy="550222"/>
          </a:xfrm>
          <a:prstGeom prst="roundRect">
            <a:avLst>
              <a:gd name="adj" fmla="val 4621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54006" y="5348563"/>
            <a:ext cx="2025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1786" y="121307"/>
            <a:ext cx="853777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 </a:t>
            </a:r>
            <a:r>
              <a:rPr lang="th-TH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</a:t>
            </a:r>
            <a:r>
              <a:rPr lang="th-TH" sz="1800" b="1" kern="0" dirty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ทางการประเมินส่วนราชการ จังหวัด </a:t>
            </a:r>
            <a:br>
              <a:rPr lang="th-TH" sz="1800" b="1" kern="0" dirty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ตาม</a:t>
            </a:r>
            <a:r>
              <a:rPr lang="th-TH" sz="1800" b="1" kern="0" dirty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มาตรการปรับปรุงประสิทธิภาพฯ ประจำปีงบประมาณ </a:t>
            </a:r>
            <a:r>
              <a:rPr lang="th-TH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r>
              <a:rPr lang="en-US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kern="0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(ต่อ)</a:t>
            </a:r>
            <a:endParaRPr lang="th-TH" sz="1400" kern="0" dirty="0">
              <a:solidFill>
                <a:srgbClr val="4472C4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gray">
          <a:xfrm>
            <a:off x="2927501" y="5918335"/>
            <a:ext cx="5979358" cy="479213"/>
          </a:xfrm>
          <a:prstGeom prst="roundRect">
            <a:avLst>
              <a:gd name="adj" fmla="val 4621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2649"/>
            <a:ext cx="41148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01786" y="48737"/>
            <a:ext cx="853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8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1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รายงานการประเมินผล</a:t>
            </a:r>
            <a:r>
              <a:rPr lang="th-TH" altLang="en-US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ส่วนราชการและจังหวัดตามมาตรการปรับปรุงประสิทธิภาพฯ</a:t>
            </a:r>
            <a:endParaRPr lang="en-US" altLang="th-TH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3125" y="6480175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9550680">
            <a:off x="16450" y="976063"/>
            <a:ext cx="953072" cy="295705"/>
          </a:xfrm>
          <a:prstGeom prst="rect">
            <a:avLst/>
          </a:prstGeom>
          <a:solidFill>
            <a:srgbClr val="B96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14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3609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5" y="1107993"/>
            <a:ext cx="4114800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9550680">
            <a:off x="6347" y="934741"/>
            <a:ext cx="953072" cy="295705"/>
          </a:xfrm>
          <a:prstGeom prst="rect">
            <a:avLst/>
          </a:prstGeom>
          <a:solidFill>
            <a:srgbClr val="B96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14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786" y="48737"/>
            <a:ext cx="853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8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1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รายงานการประเมินผล</a:t>
            </a:r>
            <a:r>
              <a:rPr lang="th-TH" altLang="en-US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ส่วนราชการและจังหวัดตามมาตรการปรับปรุงประสิทธิภาพฯ (ต่อ)</a:t>
            </a:r>
            <a:endParaRPr lang="en-US" altLang="th-TH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4FC67-E36D-458E-BC27-A170CA27DBEB}" type="slidenum">
              <a:rPr lang="th-TH" altLang="th-TH" smtClean="0"/>
              <a:pPr>
                <a:defRPr/>
              </a:pPr>
              <a:t>15</a:t>
            </a:fld>
            <a:endParaRPr lang="th-TH" alt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" y="986161"/>
            <a:ext cx="4262399" cy="56831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550680">
            <a:off x="817" y="790724"/>
            <a:ext cx="953072" cy="295705"/>
          </a:xfrm>
          <a:prstGeom prst="rect">
            <a:avLst/>
          </a:prstGeom>
          <a:solidFill>
            <a:srgbClr val="B96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14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52" y="1098231"/>
            <a:ext cx="4219027" cy="56253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26194" y="6413254"/>
            <a:ext cx="2057400" cy="365125"/>
          </a:xfrm>
        </p:spPr>
        <p:txBody>
          <a:bodyPr/>
          <a:lstStyle/>
          <a:p>
            <a:pPr>
              <a:defRPr/>
            </a:pPr>
            <a:fld id="{78C4FC67-E36D-458E-BC27-A170CA27DBEB}" type="slidenum">
              <a:rPr lang="th-TH" altLang="th-TH" smtClean="0"/>
              <a:pPr>
                <a:defRPr/>
              </a:pPr>
              <a:t>16</a:t>
            </a:fld>
            <a:endParaRPr lang="th-TH" altLang="th-TH"/>
          </a:p>
        </p:txBody>
      </p:sp>
      <p:sp>
        <p:nvSpPr>
          <p:cNvPr id="8" name="Rectangle 7"/>
          <p:cNvSpPr/>
          <p:nvPr/>
        </p:nvSpPr>
        <p:spPr>
          <a:xfrm>
            <a:off x="884954" y="735676"/>
            <a:ext cx="3153400" cy="3077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องค์ประกอบที่ 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Innovation Based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2565" y="735676"/>
            <a:ext cx="3153400" cy="3077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องค์ประกอบที่ 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Potential Based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786" y="48737"/>
            <a:ext cx="853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8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1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รายงานการประเมินผล</a:t>
            </a:r>
            <a:r>
              <a:rPr lang="th-TH" altLang="en-US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ส่วนราชการและจังหวัดตามมาตรการปรับปรุงประสิทธิภาพฯ (ต่อ)</a:t>
            </a:r>
            <a:endParaRPr lang="en-US" altLang="th-TH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E48A11-5840-4841-A729-1F73ACF9BEF3}" type="slidenum">
              <a:rPr lang="th-TH" altLang="th-TH" sz="1000" smtClean="0">
                <a:solidFill>
                  <a:srgbClr val="89898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th-TH" altLang="th-TH" sz="1000" smtClean="0">
              <a:solidFill>
                <a:srgbClr val="89898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8969" y="417536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908720"/>
            <a:ext cx="9107489" cy="2600059"/>
            <a:chOff x="19382" y="1179371"/>
            <a:chExt cx="9107489" cy="2600059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3409918" y="-1937523"/>
              <a:ext cx="2326417" cy="9107489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75000"/>
                  </a:schemeClr>
                </a:gs>
                <a:gs pos="0">
                  <a:schemeClr val="accent2">
                    <a:lumMod val="5000"/>
                    <a:lumOff val="95000"/>
                    <a:alpha val="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21594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1043607" y="2060848"/>
              <a:ext cx="7004158" cy="1138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71463" indent="-271463" eaLnBrk="1" fontAlgn="auto" hangingPunct="1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th-TH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ส่วนราชการระดับกรมและกระทรวงซึ่งมีหัวหน้าส่วนราชการเป็นข้าราชการ</a:t>
              </a:r>
              <a:r>
                <a:rPr lang="th-TH" sz="11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พลเรือน</a:t>
              </a: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 </a:t>
              </a: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153 </a:t>
              </a:r>
              <a:r>
                <a:rPr lang="th-TH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th-TH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ส่วนราชการ</a:t>
              </a: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(รวมหน่วยงานลักษณะพิเศษที่ร่วมประเมิน ได้แก่ สำนักราชเลขาธิการและสำนักพระราชวัง)</a:t>
              </a:r>
              <a:endPara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71463" indent="-271463" eaLnBrk="1" fontAlgn="auto" hangingPunct="1">
                <a:spcBef>
                  <a:spcPts val="600"/>
                </a:spcBef>
                <a:spcAft>
                  <a:spcPts val="0"/>
                </a:spcAft>
                <a:tabLst>
                  <a:tab pos="444500" algn="l"/>
                </a:tabLst>
                <a:defRPr/>
              </a:pPr>
              <a:endPara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71463" indent="-271463" eaLnBrk="1" fontAlgn="auto" hangingPunct="1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th-TH" sz="1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จังหวัด </a:t>
              </a:r>
              <a:r>
                <a:rPr lang="en-US" sz="1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76 </a:t>
              </a:r>
              <a:r>
                <a:rPr lang="th-TH" sz="1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จังหวัด</a:t>
              </a:r>
              <a:endPara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765" name="TextBox 2"/>
            <p:cNvSpPr txBox="1">
              <a:spLocks noChangeArrowheads="1"/>
            </p:cNvSpPr>
            <p:nvPr/>
          </p:nvSpPr>
          <p:spPr bwMode="auto">
            <a:xfrm>
              <a:off x="334886" y="1179371"/>
              <a:ext cx="865597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th-TH" altLang="en-US" sz="1800" b="1" dirty="0" smtClean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กลุ่มเป้าหมาย</a:t>
              </a:r>
              <a:r>
                <a:rPr lang="th-TH" sz="1800" b="1" kern="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</a:t>
              </a:r>
              <a:r>
                <a:rPr lang="th-TH" sz="1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ารประเมินส่วนราชการ</a:t>
              </a:r>
              <a:br>
                <a:rPr lang="th-TH" sz="1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ตาม</a:t>
              </a:r>
              <a:r>
                <a:rPr lang="th-TH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มาตรการปรับปรุง</a:t>
              </a:r>
              <a:r>
                <a:rPr lang="th-TH" sz="1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ประสิทธิภาพใน</a:t>
              </a:r>
              <a:r>
                <a:rPr lang="th-TH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การปฏิบัติ</a:t>
              </a:r>
              <a:r>
                <a:rPr lang="th-TH" sz="1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ราชการ</a:t>
              </a:r>
              <a:endPara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1793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defRPr/>
            </a:pPr>
            <a:r>
              <a:rPr lang="en-US" sz="1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8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1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218" y="4240067"/>
            <a:ext cx="7804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tabLst>
                <a:tab pos="457200" algn="l"/>
                <a:tab pos="900430" algn="l"/>
              </a:tabLst>
            </a:pPr>
            <a:r>
              <a:rPr lang="th-TH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ส่วนราชการในสังกัดกระทรวงกลาโหม สำนักงานตำรวจแห่งชาติ และ กอ.รมน. ให้นำแนวทางการประเมินตาม ม.</a:t>
            </a:r>
            <a:r>
              <a:rPr lang="en-US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 </a:t>
            </a:r>
            <a:r>
              <a:rPr lang="th-TH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ไปประยุกต์ใช้ และส่งผลการประเมินให้สำนักงาน ก.พ.ร. เพื่อรายงานต่อนายกรัฐมนตรีพร้อมกับส่วนราชการอื่น โดยให้สำนักงาน ก.พ.ร.ให้การสนับสนุนทางวิชาการ สำหรับการประเมินสถาบันอุดมศึกษาของรัฐให้ใช้ระบบการประเมินของ สกอ. ทดแทนการใช้ระบบประเมินตามคำรับรองการปฏิบัติราชการ โดย สกอ. เป็นหน่วยงานรับผิดชอบ ซึ่งเป็นตามมติของก.พ.ร. ในการประชุมครั้งที่ </a:t>
            </a:r>
            <a:r>
              <a:rPr lang="en-US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4/2559 </a:t>
            </a:r>
            <a:r>
              <a:rPr lang="th-TH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เมื่อวันที่ </a:t>
            </a:r>
            <a:r>
              <a:rPr lang="en-US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ตุลาคม </a:t>
            </a:r>
            <a:r>
              <a:rPr lang="en-US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2559 </a:t>
            </a:r>
            <a:endParaRPr lang="en-US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ผลการค้นหารูปภาพสำหรับ โลโก้ สํานักงบประมาณ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22" y="1714829"/>
            <a:ext cx="958340" cy="9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9292" y="6520259"/>
            <a:ext cx="2133600" cy="365125"/>
          </a:xfrm>
        </p:spPr>
        <p:txBody>
          <a:bodyPr/>
          <a:lstStyle/>
          <a:p>
            <a:fld id="{E867AD2F-52E1-490E-B305-7D8740E07F76}" type="slidenum">
              <a:rPr lang="th-TH" smtClean="0">
                <a:ea typeface="Tahoma" pitchFamily="34" charset="0"/>
              </a:rPr>
              <a:pPr/>
              <a:t>18</a:t>
            </a:fld>
            <a:endParaRPr lang="th-TH" dirty="0">
              <a:ea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1334" y="138840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การบูรณาการตัวชี้วัดของหน่วยงานกลางตามยุทธศาสตร์ชาติและแผนฯ </a:t>
            </a:r>
            <a:r>
              <a:rPr lang="en-US" sz="1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12</a:t>
            </a:r>
            <a:endParaRPr lang="en-US" altLang="th-TH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OPDC(TH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02227"/>
            <a:ext cx="992310" cy="83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3520456"/>
            <a:ext cx="267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ยุทธศาสตร์ด้านความมั่นคง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ยุทธศาสตร์ด้านการสร้างความสามารถในการแข่งขันของประเทศ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ยุทธศาสตร์ด้านการพัฒนาและเสริมสร้างศักยภาพคน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ยุทธศาสตร์ด้านการแก้ไขปัญหาความยากจน ลดความเหลื่อมล้ำ และสร้างการเติบโตจากภายใน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ยุทธศาสตร์ด้านการจัดการน้ำและสร้างการเติบโตบนคุณภาพชีวิตที่เป็นมิตรกับสิ่งแวดล้อมอย่างยั่งยืน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ยุทธศาสตร์ด้านการปรับสมดุลและพัฒนาระบบการบริหารจัดการภาครัฐ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8" t="22932" r="35529" b="36627"/>
          <a:stretch/>
        </p:blipFill>
        <p:spPr bwMode="auto">
          <a:xfrm>
            <a:off x="6344904" y="2365583"/>
            <a:ext cx="709004" cy="10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37053" y="3155540"/>
            <a:ext cx="192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7053" y="2868777"/>
            <a:ext cx="200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ยุทธศาสตร์จัดสรร ปี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60</a:t>
            </a:r>
            <a:endParaRPr lang="th-TH" sz="1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524" y="5637007"/>
            <a:ext cx="25851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25 แผนบูรณาการเชิงยุทธศาสตร์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5763" y="5222565"/>
            <a:ext cx="122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Cordia New"/>
                <a:sym typeface="Wingdings 2"/>
              </a:rPr>
              <a:t></a:t>
            </a:r>
            <a:endParaRPr lang="th-TH" dirty="0">
              <a:solidFill>
                <a:srgbClr val="44546A">
                  <a:lumMod val="60000"/>
                  <a:lumOff val="40000"/>
                </a:srgbClr>
              </a:solidFill>
              <a:latin typeface="Calibri"/>
              <a:cs typeface="Cordia Ne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37837" y="4021314"/>
            <a:ext cx="2626197" cy="307777"/>
          </a:xfrm>
          <a:prstGeom prst="rect">
            <a:avLst/>
          </a:prstGeom>
          <a:solidFill>
            <a:srgbClr val="F5F5F5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คำรับรองการปฏิบัติราชการ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21010" y="4761402"/>
            <a:ext cx="2643024" cy="954107"/>
          </a:xfrm>
          <a:prstGeom prst="rect">
            <a:avLst/>
          </a:prstGeom>
          <a:solidFill>
            <a:srgbClr val="F5F5F5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แบบประเมินส่วนราชการตามมาตรการปรับปรุงประสิทธิภาพในการปฏิบัติราชการ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(มาตรา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44)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94211" y="4390935"/>
            <a:ext cx="556441" cy="3177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gray">
          <a:xfrm>
            <a:off x="64822" y="6394344"/>
            <a:ext cx="9043682" cy="461013"/>
          </a:xfrm>
          <a:prstGeom prst="roundRect">
            <a:avLst>
              <a:gd name="adj" fmla="val 8980"/>
            </a:avLst>
          </a:prstGeom>
          <a:solidFill>
            <a:schemeClr val="bg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11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gray">
          <a:xfrm>
            <a:off x="6300192" y="3492794"/>
            <a:ext cx="2670720" cy="1766222"/>
          </a:xfrm>
          <a:prstGeom prst="roundRect">
            <a:avLst>
              <a:gd name="adj" fmla="val 8980"/>
            </a:avLst>
          </a:prstGeom>
          <a:solidFill>
            <a:schemeClr val="bg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11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gray">
          <a:xfrm>
            <a:off x="6300192" y="5589709"/>
            <a:ext cx="2670720" cy="356138"/>
          </a:xfrm>
          <a:prstGeom prst="roundRect">
            <a:avLst>
              <a:gd name="adj" fmla="val 8980"/>
            </a:avLst>
          </a:prstGeom>
          <a:solidFill>
            <a:schemeClr val="bg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11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ผลการค้นหารูปภาพสำหรับ โลโก้ สภาพัฒน์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33" y="1748419"/>
            <a:ext cx="1129180" cy="8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0276" r="32762" b="6251"/>
          <a:stretch/>
        </p:blipFill>
        <p:spPr bwMode="auto">
          <a:xfrm>
            <a:off x="205337" y="2317122"/>
            <a:ext cx="747359" cy="10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811" y="3457631"/>
            <a:ext cx="28181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ยุทธศาสตร์การเสริมสร้างและพัฒนาศักยภาพทุนมนุษย์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ยุทธศาสตร์การสร้างความเป็นธรรมลดความเหลื่อมล้ำในสังคม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ยุทธศาสตร์การสร้างความเข้มแข็งทางเศรษฐกิจและแข่งขันได้อย่างยั่งยืน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ยุทธศาสตร์การเติบโตที่เป็นมิตรกับสิ่งแวดล้อมเพื่อการพัฒนาอย่างยั่งยืน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ยุทธศาสตร์การเสริมสร้างความมั่นคงแห่งชาติเพื่อการพัฒนาประเทศสู่ความมั่งคั่งและยั่งยืน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ยุทธศาสตร์การบริหารจัดการในภาครัฐ การป้องกันการทุจริตประพฤติมิชอบและธรรมาภิบาลในสังคมไทย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ยุทธศาสตร์การพัฒนาโครงสร้างพื้นฐานและระบบโลจิสติกส์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ยุทธศาสตร์การพัฒนาวิทยาศาสตร์ เทคโนโลยี วิจัย และนวัตกรรม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ยุทธศาสตร์การพัฒนาภาค เมือง และพื้นที่เศรษฐกิจ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ยุทธศาสตร์ความร่วมมือระหว่างประเทศเพื่อการพัฒนา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696" y="2606895"/>
            <a:ext cx="200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แผนพัฒนาเศรษฐกิจและสังคมแห่งชาติ ฉบับที่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(พ.ศ.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2560 -2564)</a:t>
            </a:r>
            <a:endParaRPr lang="th-TH" sz="1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696" y="3151775"/>
            <a:ext cx="192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</a:t>
            </a:r>
          </a:p>
        </p:txBody>
      </p:sp>
      <p:sp>
        <p:nvSpPr>
          <p:cNvPr id="27" name="Rounded Rectangle 26"/>
          <p:cNvSpPr/>
          <p:nvPr/>
        </p:nvSpPr>
        <p:spPr bwMode="gray">
          <a:xfrm>
            <a:off x="141334" y="3433859"/>
            <a:ext cx="2818309" cy="2747595"/>
          </a:xfrm>
          <a:prstGeom prst="roundRect">
            <a:avLst>
              <a:gd name="adj" fmla="val 8980"/>
            </a:avLst>
          </a:prstGeom>
          <a:solidFill>
            <a:schemeClr val="bg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105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gray">
          <a:xfrm>
            <a:off x="3330454" y="2673170"/>
            <a:ext cx="2630943" cy="1390924"/>
          </a:xfrm>
          <a:prstGeom prst="roundRect">
            <a:avLst>
              <a:gd name="adj" fmla="val 8980"/>
            </a:avLst>
          </a:prstGeom>
          <a:solidFill>
            <a:schemeClr val="bg2">
              <a:lumMod val="40000"/>
              <a:lumOff val="60000"/>
              <a:alpha val="42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11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37836" y="2676521"/>
            <a:ext cx="274633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h-TH" sz="11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ยุทธศาสตร์ชาติ/แผนพัฒนาเศรษฐกิจฯ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h-TH" sz="11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นโยบายรัฐบาล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h-TH" sz="11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คำสั่ง/ข้อสั่งการนายกรัฐมนตรี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h-TH" sz="11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ยุทธศาสตร์จังหวัด/ภารกิจ/เป้าประสงค์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h-TH" sz="11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จุดมุ่งเน้น </a:t>
            </a:r>
            <a:r>
              <a:rPr lang="en-US" sz="11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(Positioning)</a:t>
            </a:r>
            <a:endParaRPr lang="th-TH" sz="11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3895" y="6452496"/>
            <a:ext cx="3240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(</a:t>
            </a:r>
            <a:r>
              <a:rPr lang="en-US" sz="1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KPIs)</a:t>
            </a:r>
            <a:endParaRPr lang="th-TH" sz="16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4283968" y="5985482"/>
            <a:ext cx="556441" cy="3177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7401574" y="6118832"/>
            <a:ext cx="556441" cy="3177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1258652" y="6148213"/>
            <a:ext cx="556441" cy="3177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 flipH="1">
            <a:off x="89974" y="701289"/>
            <a:ext cx="88431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0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ที่มา</a:t>
            </a:r>
            <a:r>
              <a:rPr lang="en-US" altLang="en-US" sz="10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altLang="en-US" sz="1000" dirty="0" smtClean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thaiDi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คณะกรรมการ</a:t>
            </a:r>
            <a:r>
              <a:rPr lang="th-TH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วิสามัญพิจารณาร่าง พ.ร.บ.งบประมาณรายจ่ายประจำปีงบประมาณ พ.ศ.</a:t>
            </a:r>
            <a:r>
              <a:rPr lang="en-US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2560</a:t>
            </a:r>
            <a:r>
              <a:rPr lang="th-TH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 ได้</a:t>
            </a:r>
            <a:r>
              <a:rPr lang="th-TH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มีข้อสังเกตในเรื่องการกำหนดเป้าหมาย ตัวชี้วัด แผนบูรณาการ และเป้าหมาย ตัวชี้วัดการให้บริการกระทรวง หน่วยงาน ผลผลิต/โครงการ เพื่อให้ตัวชี้วัดในแต่ละระดับสามารถสะท้อนผลสัมฤทธิ์ ประโยชน์ต่อประชาชน และเชื่อมโยงสู่เป้าหมายระดับชาติ สามารถนำมาติดตามประเมินผลการดำเนินงานได้อย่างมีประสิทธิภาพ </a:t>
            </a:r>
            <a:endParaRPr lang="th-TH" altLang="en-US" sz="1000" dirty="0" smtClean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thaiDi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มติคณะรัฐมนตรีเมื่อวันที่ </a:t>
            </a:r>
            <a:r>
              <a:rPr lang="en-US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11</a:t>
            </a:r>
            <a:r>
              <a:rPr lang="th-TH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 ตุลาคม </a:t>
            </a:r>
            <a:r>
              <a:rPr lang="en-US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2559</a:t>
            </a:r>
            <a:r>
              <a:rPr lang="th-TH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 ได้เห็นชอบกับรายงานสรุปผลการทบทวน การกำหนดวิสัยทัศน์ พันธกิจ เป้าหมาย และตัวชี้วัดความสำเร็จของกระทรวง</a:t>
            </a:r>
            <a:r>
              <a:rPr lang="en-US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หน่วยงาน</a:t>
            </a:r>
            <a:r>
              <a:rPr lang="th-TH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และแผนงานบูรณาการ งบประมาณรายจ่ายประจำปีงบประมาณ </a:t>
            </a:r>
            <a:r>
              <a:rPr lang="en-US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2560</a:t>
            </a:r>
            <a:endParaRPr lang="en-US" altLang="en-US" sz="1000" dirty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cs typeface="Tahoma" pitchFamily="34" charset="0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841BA-686E-4762-9D1B-E47AB0FC6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9" t="10034" r="549" b="-10034"/>
          <a:stretch/>
        </p:blipFill>
        <p:spPr>
          <a:xfrm>
            <a:off x="0" y="623398"/>
            <a:ext cx="9158514" cy="6929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71543" y="6356368"/>
            <a:ext cx="413657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060168" y="6570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19</a:t>
            </a:r>
            <a:endParaRPr lang="th-TH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38278"/>
            <a:ext cx="816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กรณีตัวอย่างลำปาง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การเชื่อมโยงยุทธศาสตร์ระดับชาติกับยุทธศาสตร์จังหวัด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382" y="78116"/>
            <a:ext cx="818500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ที่มา</a:t>
            </a: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" y="1298376"/>
            <a:ext cx="8137525" cy="29908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thaiDi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พระราชบัญญัติระเบียบบริหารราชการแผ่นดิน (ฉบับที่ 5) พ.ศ. 2545 </a:t>
            </a:r>
            <a:endParaRPr lang="en-US" sz="1400" b="1" spc="-50" dirty="0">
              <a:solidFill>
                <a:srgbClr val="ED7D31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thaiDist" eaLnBrk="1" fontAlgn="auto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-TH" sz="1400" b="1" spc="-50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มาตรา </a:t>
            </a:r>
            <a:r>
              <a:rPr lang="en-US" sz="1400" b="1" spc="-50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3/1 </a:t>
            </a:r>
            <a:r>
              <a:rPr lang="th-TH" sz="1400" b="1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บัญญัติว่า “การบริหารราชการต้องเป็นไปเพื่อประโยชน์สุขของประชาชน เกิดผลสัมฤทธิ์ต่อภารกิจของรัฐ ความมีประสิทธิภาพ ความคุ้มค่าในเชิงภารกิจแห่งรัฐ การลดขั้นตอนการปฏิบัติงาน การลดภารกิจและยุบเลิกหน่วยงานที่ไม่จำเป็น การกระจายภารกิจและทรัพยากรให้แก่ท้องถิ่น การกระจายอำนาจตัดสินใจ การอำนวยความสะดวกและการตอบสนองความต้องการของประชาชนมีผู้รับผิดชอบต่อผลของงาน การปรับปรุงคุณภาพการให้บริการ จึงเป็นแนวทางหนึ่งที่จำเป็นอย่างยิ่งเพื่อให้การบริหารราชการเป็นไปอย่างมีประสิทธิภาพ และสามารถตอบสนองตามความต้องการของประชาชน ในการปฏิบัติหน้าที่ของส่วนราชการต้องใช้วิธีการบริหารกิจการบ้านเมืองที่ดีโดยเฉพาะอย่างยิ่งให้คำนึงถึงความรับผิดชอบของผู้ปฏิบัติราชการ การมีส่วนร่วมของประชาชน การเปิดเผยข้อมูล </a:t>
            </a:r>
            <a:r>
              <a:rPr lang="th-TH" sz="1400" b="1" spc="-50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การติดตามตรวจสอบและประเมินผลการปฏิบัติราชการ </a:t>
            </a:r>
            <a:r>
              <a:rPr lang="th-TH" sz="1400" b="1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ทั้งนี้ตามความเหมาะสมของแต่ละภารกิจ</a:t>
            </a:r>
            <a:r>
              <a:rPr lang="en-US" sz="1400" b="1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1" y="4299346"/>
            <a:ext cx="7704137" cy="1195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พระราชกฤษฎีกาว่าด้วยหลักเกณฑ์และวิธีการบริหารกิจการบ้านเมืองที่ดี พ.ศ. 2546</a:t>
            </a:r>
            <a:endParaRPr lang="en-US" sz="1400" b="1" spc="-50" dirty="0">
              <a:solidFill>
                <a:srgbClr val="ED7D31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thaiDist" eaLnBrk="1" fontAlgn="auto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400" b="1" spc="-50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มาตรา 12 </a:t>
            </a:r>
            <a:r>
              <a:rPr lang="th-TH" sz="1400" b="1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กำหนดว่าเพื่อประโยชน์ในการปฏิบัติราชการให้เกิดผลสัมฤทธิ์ ก.พ.ร. อาจเสนอต่อคณะรัฐมนตรี เพื่อ</a:t>
            </a:r>
            <a:r>
              <a:rPr lang="th-TH" sz="1400" b="1" spc="-50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กำหนดมาตรการกำกับการปฏิบัติราชการ โดยวิธีการจัดทำความตกลงเป็น</a:t>
            </a:r>
            <a:br>
              <a:rPr lang="th-TH" sz="1400" b="1" spc="-50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spc="-50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ลายลักษณ์อักษร หรือโดยวิธีการอื่นใด </a:t>
            </a:r>
            <a:r>
              <a:rPr lang="th-TH" sz="1400" b="1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เพื่อแสดงความรับผิดชอบในการปฏิบัติราชการ 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213" y="5494734"/>
            <a:ext cx="7718425" cy="10910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thaiDist" eaLnBrk="1" fontAlgn="auto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400" b="1" spc="-50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มาตรา 45 </a:t>
            </a:r>
            <a:r>
              <a:rPr lang="th-TH" sz="1400" b="1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ให้ส่วนราชการจัดให้มีคณะผู้ประเมินอิสระดำเนินการประเมินผลการปฏิบัติราชการของส่วนราชการเกี่ยวกับผลสัมฤทธิ์ของภารกิจ คุณภาพการให้บริการ ความพึงพอใจของประชาชนผู้รับบริการ ความคุ้มค่าในภารกิจ ทั้งนี้</a:t>
            </a:r>
            <a:r>
              <a:rPr lang="th-TH" sz="1400" b="1" spc="-50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ตามหลักเกณฑ์ วิธีการ และระยะเวลาที่ ก.พ.ร. กำหนด</a:t>
            </a:r>
            <a:endParaRPr lang="en-US" sz="1400" b="1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21839"/>
            <a:ext cx="9144000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การประเมินผลการปฏิบัติราชการตามคำรับรองการปฏิบัติราชการ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entagon 107"/>
          <p:cNvSpPr/>
          <p:nvPr/>
        </p:nvSpPr>
        <p:spPr>
          <a:xfrm rot="5400000">
            <a:off x="6502279" y="1557266"/>
            <a:ext cx="1035954" cy="1039089"/>
          </a:xfrm>
          <a:prstGeom prst="homePlate">
            <a:avLst>
              <a:gd name="adj" fmla="val 21521"/>
            </a:avLst>
          </a:prstGeom>
          <a:gradFill flip="none" rotWithShape="1">
            <a:gsLst>
              <a:gs pos="0">
                <a:srgbClr val="F8F796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99" name="Pentagon 98"/>
          <p:cNvSpPr/>
          <p:nvPr/>
        </p:nvSpPr>
        <p:spPr>
          <a:xfrm rot="5400000">
            <a:off x="6456986" y="2802676"/>
            <a:ext cx="1126541" cy="1039089"/>
          </a:xfrm>
          <a:prstGeom prst="homePlate">
            <a:avLst>
              <a:gd name="adj" fmla="val 21521"/>
            </a:avLst>
          </a:prstGeom>
          <a:gradFill flip="none" rotWithShape="1">
            <a:gsLst>
              <a:gs pos="0">
                <a:srgbClr val="F8F796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103" name="Pentagon 102"/>
          <p:cNvSpPr/>
          <p:nvPr/>
        </p:nvSpPr>
        <p:spPr>
          <a:xfrm>
            <a:off x="6507742" y="2411358"/>
            <a:ext cx="1032059" cy="336639"/>
          </a:xfrm>
          <a:prstGeom prst="homePlate">
            <a:avLst>
              <a:gd name="adj" fmla="val 256"/>
            </a:avLst>
          </a:prstGeom>
          <a:solidFill>
            <a:schemeClr val="bg1"/>
          </a:solidFill>
          <a:ln w="127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746" y="143961"/>
            <a:ext cx="7992888" cy="37372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ความเชื่อมโยงตัวชี้วัดของนโยบายสำคัญกับตัวชี้วัดของจังหวัดลำปาง</a:t>
            </a:r>
          </a:p>
        </p:txBody>
      </p:sp>
      <p:sp>
        <p:nvSpPr>
          <p:cNvPr id="55" name="Pentagon 54"/>
          <p:cNvSpPr/>
          <p:nvPr/>
        </p:nvSpPr>
        <p:spPr>
          <a:xfrm rot="5400000">
            <a:off x="27099" y="1553102"/>
            <a:ext cx="2270114" cy="2210703"/>
          </a:xfrm>
          <a:prstGeom prst="homePlate">
            <a:avLst>
              <a:gd name="adj" fmla="val 23329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65" name="Pentagon 64"/>
          <p:cNvSpPr/>
          <p:nvPr/>
        </p:nvSpPr>
        <p:spPr>
          <a:xfrm>
            <a:off x="86077" y="1139495"/>
            <a:ext cx="2181431" cy="357785"/>
          </a:xfrm>
          <a:prstGeom prst="homePlate">
            <a:avLst>
              <a:gd name="adj" fmla="val 256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66" name="Pentagon 65"/>
          <p:cNvSpPr/>
          <p:nvPr/>
        </p:nvSpPr>
        <p:spPr>
          <a:xfrm rot="5400000">
            <a:off x="2394855" y="1327057"/>
            <a:ext cx="2411156" cy="2429069"/>
          </a:xfrm>
          <a:prstGeom prst="homePlate">
            <a:avLst>
              <a:gd name="adj" fmla="val 16464"/>
            </a:avLst>
          </a:prstGeom>
          <a:gradFill flip="none" rotWithShape="1">
            <a:gsLst>
              <a:gs pos="0">
                <a:schemeClr val="accent6">
                  <a:lumMod val="34000"/>
                  <a:lumOff val="66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67" name="Pentagon 66"/>
          <p:cNvSpPr/>
          <p:nvPr/>
        </p:nvSpPr>
        <p:spPr>
          <a:xfrm>
            <a:off x="2360990" y="1148732"/>
            <a:ext cx="2419073" cy="344031"/>
          </a:xfrm>
          <a:prstGeom prst="homePlate">
            <a:avLst>
              <a:gd name="adj" fmla="val 256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" y="1191413"/>
            <a:ext cx="2166630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ยุทธศาสตร์ชาติ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(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697" y="1540742"/>
            <a:ext cx="2173811" cy="114316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160319" indent="-160319">
              <a:buFont typeface="+mj-lt"/>
              <a:buAutoNum type="arabicPeriod"/>
            </a:pPr>
            <a:r>
              <a:rPr lang="th-TH" sz="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ยุทธศาสตร์ด้านความมั่นคง </a:t>
            </a:r>
          </a:p>
          <a:p>
            <a:pPr marL="160319" indent="-160319">
              <a:buFont typeface="+mj-lt"/>
              <a:buAutoNum type="arabicPeriod"/>
            </a:pPr>
            <a:r>
              <a:rPr lang="th-TH" sz="700" b="1" i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ยุทธศาสตร์ด้านการสร้างความสามารถในการแข่งขัน</a:t>
            </a:r>
          </a:p>
          <a:p>
            <a:pPr marL="160319" indent="-160319">
              <a:buFont typeface="+mj-lt"/>
              <a:buAutoNum type="arabicPeriod"/>
            </a:pPr>
            <a:r>
              <a:rPr lang="th-TH" sz="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ยุทธศาสตร์การพัฒนาและเสริมสร้างศักยภาพคน</a:t>
            </a:r>
          </a:p>
          <a:p>
            <a:pPr marL="160319" indent="-160319">
              <a:buFont typeface="+mj-lt"/>
              <a:buAutoNum type="arabicPeriod"/>
            </a:pPr>
            <a:r>
              <a:rPr lang="th-TH" sz="7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ยุทธศาสตร์ด้านการสร้างโอกาสความเสมอภาคและความเท่าเทียมกันทางสังคม</a:t>
            </a:r>
          </a:p>
          <a:p>
            <a:pPr marL="160319" indent="-160319">
              <a:buFont typeface="+mj-lt"/>
              <a:buAutoNum type="arabicPeriod"/>
            </a:pPr>
            <a:r>
              <a:rPr lang="th-TH" sz="7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ยุทธศาสตร์ด้านการสร้างการเติบโตบนคุณภาพชีวิตที่เป็นมิตรต่อสิ่งแวดล้อม</a:t>
            </a:r>
          </a:p>
          <a:p>
            <a:pPr marL="160319" indent="-160319">
              <a:buFont typeface="+mj-lt"/>
              <a:buAutoNum type="arabicPeriod"/>
            </a:pPr>
            <a:r>
              <a:rPr lang="th-TH" sz="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ยุทธศาสตร์ด้านการปรับสมดุลและพัฒนาระบบการบริหารจัดการภาครัฐ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4817" y="1514019"/>
            <a:ext cx="2461158" cy="1912611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dirty="0"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ยุทธศาสตร์การเสริมสร้างและพัฒนาศักยภาพทุนมนุษย์</a:t>
            </a:r>
          </a:p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ยุทธศาสตร์การสร้างความเป็นธรรมลดความเหลื่อมล้ำในสังคม</a:t>
            </a:r>
          </a:p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b="1" i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ยุทธศาสตร์การสร้างความเข้มแข็งทางเศรษฐกิจและแข่งขันได้อย่างยั่งยืน</a:t>
            </a:r>
          </a:p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ยุทธศาสตร์การเติบโตที่เป็นมิตรกับสิ่งแวดล้อมเพื่อการพัฒนาอย่างยั่งยืน</a:t>
            </a:r>
          </a:p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ยุทธศาสตร์การเสริมสร้างความมั่นคงแห่งชาติเพื่อการพัฒนาประเทศสู่ความมั่งคั่งและยั่งยืน</a:t>
            </a:r>
          </a:p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ยุทธศาสตร์การบริหารจัดการในภาครัฐ การป้องกันการทุจริตประพฤติมิชอบและธรรมาภิบาลในสังคมไทย</a:t>
            </a:r>
          </a:p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ยุทธศาสตร์การพัฒนาโครงสร้างพื้นฐานและระบบโลจิสติกส์</a:t>
            </a:r>
          </a:p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ยุทธศาสตร์การพัฒนาวิทยาศาสตร์ เทคโนโลยี วิจัย และนวัตกรรม</a:t>
            </a:r>
          </a:p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ยุทธศาสตร์การพัฒนาภาค เมือง และพื้นที่เศรษฐกิจ</a:t>
            </a:r>
          </a:p>
          <a:p>
            <a:pPr marL="133334" indent="-13333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ยุทธศาสตร์ความร่วมมือระหว่างประเทศเพื่อการพัฒนา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8067" y="1147815"/>
            <a:ext cx="1679826" cy="342951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9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ยุทธศาสตร์การพัฒนาประเทศ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(แผนฯ </a:t>
            </a:r>
            <a:r>
              <a:rPr lang="en-US" sz="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60-64) (B)</a:t>
            </a:r>
            <a:endParaRPr lang="th-TH" sz="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Pentagon 67"/>
          <p:cNvSpPr/>
          <p:nvPr/>
        </p:nvSpPr>
        <p:spPr>
          <a:xfrm rot="5400000">
            <a:off x="4613416" y="1727883"/>
            <a:ext cx="2067496" cy="1575549"/>
          </a:xfrm>
          <a:prstGeom prst="homePlate">
            <a:avLst>
              <a:gd name="adj" fmla="val 16397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69" name="Pentagon 68"/>
          <p:cNvSpPr/>
          <p:nvPr/>
        </p:nvSpPr>
        <p:spPr>
          <a:xfrm>
            <a:off x="4877370" y="1146628"/>
            <a:ext cx="1547635" cy="362669"/>
          </a:xfrm>
          <a:prstGeom prst="homePlate">
            <a:avLst>
              <a:gd name="adj" fmla="val 256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79104" y="1579214"/>
            <a:ext cx="1541210" cy="125089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39683" indent="-139683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กลุ่มอาหาร เกษตรและเทคโนโลยีชีวภาพ</a:t>
            </a:r>
          </a:p>
          <a:p>
            <a:pPr marL="139683" indent="-139683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กลุ่มสาธารณสุขและเทคโนโลยีการแพทย์</a:t>
            </a:r>
          </a:p>
          <a:p>
            <a:pPr marL="139683" indent="-139683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กลุ่มหุ่นยนต์อัจฉริยะและระบบเครื่องกล อิเล็กทรอนิกส์ควบคุม</a:t>
            </a:r>
          </a:p>
          <a:p>
            <a:pPr marL="139683" indent="-139683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กลุ่มดิจิทัล เทคโนโลยีและอินเทอร์เน็ตเชื่อมต่อ</a:t>
            </a:r>
          </a:p>
          <a:p>
            <a:pPr marL="139683" indent="-139683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th-TH" sz="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กลุ่มอุตสาหกรรมสร้างสรรค์ วัฒนธรรมและบริการ ที่มีมูลค่าสูง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819149" y="1183866"/>
            <a:ext cx="1292383" cy="204451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9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ประเทศไทย </a:t>
            </a:r>
            <a:r>
              <a:rPr lang="en-US" sz="9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4.0 (C)</a:t>
            </a:r>
            <a:endParaRPr lang="th-TH" sz="9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733055" y="1289959"/>
            <a:ext cx="1872207" cy="18906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7701" y="3956739"/>
            <a:ext cx="2190225" cy="71105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97" y="3719195"/>
            <a:ext cx="1096159" cy="21984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1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KPIs</a:t>
            </a:r>
            <a:endParaRPr lang="th-TH" sz="1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Slide Number Placeholder 3"/>
          <p:cNvSpPr txBox="1">
            <a:spLocks/>
          </p:cNvSpPr>
          <p:nvPr/>
        </p:nvSpPr>
        <p:spPr>
          <a:xfrm>
            <a:off x="6979796" y="648487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67AD2F-52E1-490E-B305-7D8740E07F76}" type="slidenum">
              <a:rPr lang="th-TH" sz="160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h-TH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2495" y="2747997"/>
            <a:ext cx="1744578" cy="98928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พัฒนาการเกษตร</a:t>
            </a: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โซนนิ่งภาคการเกษตร</a:t>
            </a: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การพัฒนาการท่องเที่ยว</a:t>
            </a: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การพัฒนาอุตสาหกรรมไทย</a:t>
            </a: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b="1" kern="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การจัดการคุณภาพสิ่งแวดล้อม</a:t>
            </a: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b="1" kern="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การบริหารจัดการน้ำ</a:t>
            </a: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ความมั่นคง</a:t>
            </a: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เขตเศรษฐกิจพิเศษ</a:t>
            </a: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b="1" kern="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โครงสร้างพื้นฐาน</a:t>
            </a: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5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การปรองดองสมานฉันท์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473497" y="2385221"/>
            <a:ext cx="1075579" cy="37372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 ก.น.จ.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E)</a:t>
            </a:r>
            <a:endParaRPr lang="th-TH" sz="1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Pentagon 104"/>
          <p:cNvSpPr/>
          <p:nvPr/>
        </p:nvSpPr>
        <p:spPr>
          <a:xfrm>
            <a:off x="6500714" y="1160767"/>
            <a:ext cx="1039087" cy="371685"/>
          </a:xfrm>
          <a:prstGeom prst="homePlate">
            <a:avLst>
              <a:gd name="adj" fmla="val 256"/>
            </a:avLst>
          </a:prstGeom>
          <a:solidFill>
            <a:schemeClr val="bg1"/>
          </a:solidFill>
          <a:ln w="127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528869" y="1149162"/>
            <a:ext cx="1058766" cy="37372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นโยบายรัฐบาล (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D)</a:t>
            </a:r>
            <a:endParaRPr lang="th-TH" sz="1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2981" y="1540554"/>
            <a:ext cx="1790383" cy="83539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15874" indent="-115874">
              <a:buAutoNum type="arabicPeriod"/>
              <a:defRPr/>
            </a:pPr>
            <a:r>
              <a:rPr lang="th-TH" sz="5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ปกป้องสถาบันฯ</a:t>
            </a:r>
          </a:p>
          <a:p>
            <a:pPr marL="115874" indent="-115874">
              <a:buAutoNum type="arabicPeriod"/>
              <a:defRPr/>
            </a:pPr>
            <a:r>
              <a:rPr lang="th-TH" sz="5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รักษาความมั่นคง</a:t>
            </a:r>
            <a:endParaRPr lang="en-US" sz="500" b="1" kern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5874" indent="-115874">
              <a:buAutoNum type="arabicPeriod"/>
              <a:defRPr/>
            </a:pPr>
            <a:r>
              <a:rPr lang="th-TH" sz="500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ลดความเหลื่อมล้ำ</a:t>
            </a:r>
          </a:p>
          <a:p>
            <a:pPr marL="115874" indent="-115874">
              <a:buAutoNum type="arabicPeriod"/>
              <a:defRPr/>
            </a:pPr>
            <a:r>
              <a:rPr lang="th-TH" sz="5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การศึกษา ศาสนา วัฒนธรรม</a:t>
            </a:r>
          </a:p>
          <a:p>
            <a:pPr marL="115874" indent="-115874">
              <a:buAutoNum type="arabicPeriod"/>
              <a:defRPr/>
            </a:pPr>
            <a:r>
              <a:rPr lang="th-TH" sz="5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สาธารณสุข</a:t>
            </a:r>
          </a:p>
          <a:p>
            <a:pPr marL="115874" indent="-115874">
              <a:buAutoNum type="arabicPeriod"/>
              <a:defRPr/>
            </a:pPr>
            <a:r>
              <a:rPr lang="th-TH" sz="5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เพิ่มศักยภาพด้านเศรษฐกิจ</a:t>
            </a:r>
          </a:p>
          <a:p>
            <a:pPr marL="115874" indent="-115874">
              <a:buAutoNum type="arabicPeriod"/>
              <a:defRPr/>
            </a:pPr>
            <a:r>
              <a:rPr lang="th-TH" sz="5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ส่งเสริมบทบาทในประชาคมอาเชียน</a:t>
            </a:r>
          </a:p>
          <a:p>
            <a:pPr marL="115874" indent="-115874">
              <a:buAutoNum type="arabicPeriod"/>
              <a:defRPr/>
            </a:pPr>
            <a:r>
              <a:rPr lang="th-TH" sz="5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วิทยาศาสตร์และเทคโนโลยี</a:t>
            </a:r>
          </a:p>
          <a:p>
            <a:pPr marL="115874" indent="-115874">
              <a:buAutoNum type="arabicPeriod"/>
              <a:defRPr/>
            </a:pPr>
            <a:r>
              <a:rPr lang="th-TH" sz="500" b="1" kern="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ทรัพยากรธรรมชาติฯ</a:t>
            </a:r>
          </a:p>
          <a:p>
            <a:pPr marL="115874" indent="-115874">
              <a:buAutoNum type="arabicPeriod"/>
              <a:defRPr/>
            </a:pPr>
            <a:r>
              <a:rPr lang="th-TH" sz="500" b="1" kern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ธรรมาภิบาล</a:t>
            </a:r>
          </a:p>
        </p:txBody>
      </p:sp>
      <p:sp>
        <p:nvSpPr>
          <p:cNvPr id="127" name="Pentagon 126"/>
          <p:cNvSpPr/>
          <p:nvPr/>
        </p:nvSpPr>
        <p:spPr>
          <a:xfrm rot="5400000">
            <a:off x="7195228" y="1999222"/>
            <a:ext cx="2265839" cy="1377884"/>
          </a:xfrm>
          <a:prstGeom prst="homePlate">
            <a:avLst>
              <a:gd name="adj" fmla="val 21521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128" name="Pentagon 127"/>
          <p:cNvSpPr/>
          <p:nvPr/>
        </p:nvSpPr>
        <p:spPr>
          <a:xfrm>
            <a:off x="7615510" y="1167693"/>
            <a:ext cx="1406222" cy="336639"/>
          </a:xfrm>
          <a:prstGeom prst="homePlate">
            <a:avLst>
              <a:gd name="adj" fmla="val 256"/>
            </a:avLst>
          </a:prstGeom>
          <a:solidFill>
            <a:schemeClr val="bg1"/>
          </a:solidFill>
          <a:ln w="127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649962" y="1562708"/>
            <a:ext cx="1463434" cy="213420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7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พัฒนาเศรษฐกิจ / สร้างมูลค่าเพิ่มให้กับสินค้าและบริการ /เสริมสร้างความเข้มเข็งให้เศรษฐกิจชุมชน </a:t>
            </a:r>
            <a:r>
              <a:rPr lang="th-TH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A2,B3,C1,D6,E3)</a:t>
            </a:r>
            <a:endParaRPr lang="th-TH" sz="7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700" b="1" kern="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โลจิสติกส์ </a:t>
            </a:r>
            <a:r>
              <a:rPr lang="th-TH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B7)</a:t>
            </a:r>
            <a:endParaRPr lang="th-TH" sz="7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700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เกษตรปลอดภัย </a:t>
            </a:r>
            <a:r>
              <a:rPr lang="th-TH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A2,B3,C1,D6,E1)</a:t>
            </a:r>
            <a:endParaRPr lang="th-TH" sz="7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3334" indent="-133334">
              <a:lnSpc>
                <a:spcPct val="120000"/>
              </a:lnSpc>
              <a:buFont typeface="+mj-lt"/>
              <a:buAutoNum type="arabicPeriod"/>
              <a:defRPr/>
            </a:pPr>
            <a:r>
              <a:rPr lang="th-TH" sz="700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พัฒนาคุณภาพชีวิตของประชาชน</a:t>
            </a:r>
          </a:p>
          <a:p>
            <a:pPr>
              <a:lnSpc>
                <a:spcPct val="120000"/>
              </a:lnSpc>
              <a:defRPr/>
            </a:pPr>
            <a:r>
              <a:rPr lang="th-TH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(</a:t>
            </a:r>
            <a:r>
              <a:rPr lang="en-US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A4,B2,D3)</a:t>
            </a:r>
            <a:endParaRPr lang="th-TH" sz="7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266" indent="-163266">
              <a:lnSpc>
                <a:spcPct val="120000"/>
              </a:lnSpc>
              <a:buAutoNum type="arabicPeriod" startAt="5"/>
              <a:defRPr/>
            </a:pPr>
            <a:r>
              <a:rPr lang="th-TH" sz="7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ความมั่นคง </a:t>
            </a:r>
            <a:r>
              <a:rPr lang="en-US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(A1,B5,D2)</a:t>
            </a:r>
            <a:endParaRPr lang="th-TH" sz="7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3266" indent="-163266">
              <a:lnSpc>
                <a:spcPct val="120000"/>
              </a:lnSpc>
              <a:buAutoNum type="arabicPeriod" startAt="5"/>
              <a:defRPr/>
            </a:pPr>
            <a:r>
              <a:rPr lang="th-TH" sz="700" b="1" kern="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ทรัพยากรธรรมชาติ </a:t>
            </a:r>
            <a:r>
              <a:rPr lang="th-TH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7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A5,B4,D9,E5,E6)</a:t>
            </a:r>
            <a:endParaRPr lang="th-TH" sz="7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534" indent="-165534">
              <a:lnSpc>
                <a:spcPct val="120000"/>
              </a:lnSpc>
              <a:defRPr/>
            </a:pPr>
            <a:r>
              <a:rPr lang="en-US" sz="700" b="1" kern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  </a:t>
            </a:r>
            <a:r>
              <a:rPr lang="th-TH" sz="700" b="1" kern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การบริหารกิจการบ้านเมืองที่ดี (</a:t>
            </a:r>
            <a:r>
              <a:rPr lang="en-US" sz="700" b="1" kern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D10)</a:t>
            </a:r>
            <a:endParaRPr lang="th-TH" sz="700" b="1" kern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587635" y="1176171"/>
            <a:ext cx="1492701" cy="37372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ยุทธศาสตร์จว.ลำปาง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94" y="3958842"/>
            <a:ext cx="2236234" cy="71227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อัตราขยายตัวของผลิตภัณฑ์มวลรวมเพิ่มขึ้น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รายได้ต่อหัวเพิ่มขึ้น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พัฒนาสินค้าเกษตรอินทรีย์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สร้างรายได้จากการท่องเที่ยว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พัฒนาสินค้า </a:t>
            </a:r>
            <a:r>
              <a:rPr lang="en-US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OTOP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การเชื่อมโยงอุตสาหกรรม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20" y="4792468"/>
            <a:ext cx="2079919" cy="28138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การได้รับบริการด้านการศึกษา สาธารณสุข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สร้างหลักประกันรายได้ให้กับแรงงานนอกระบบ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86077" y="4772810"/>
            <a:ext cx="2190225" cy="41773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7701" y="5673434"/>
            <a:ext cx="2190225" cy="41773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43" y="5674705"/>
            <a:ext cx="1962542" cy="38910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จัดระบบอนุรักษ์ ฟื้นฟูและป้องกันการทำลายทรัพยากรธรรมชาติ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วางระบบบริหารจัดการน้ำให้มีประสิทธิภาพ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2385898" y="3951169"/>
            <a:ext cx="2429070" cy="117739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5600" y="3956739"/>
            <a:ext cx="2245257" cy="108160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รายได้เฉลี่ยต่อหัวของกลุ่มประชากรร้อยละ 40 ที่มีรายได้ต่ำสุด เพิ่มขึ้นไม่ต่ำกว่าร้อยละ 15 ต่อปี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สัดส่วนหนี้สินต่อรายได้ทั้งหมดของครัวเรือนของกลุ่มครัวเรือนที่ยากจนที่สุดลดลง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สัดส่วนนักเรียนที่มีผลสัมฤทธิ์ทางการศึกษาทุกระดับชั้นผ่านเกณฑ์คะแนนร้อยละ 50 มี จำนวนเพิ่มขึ้น 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สัดส่วนแรงงานนอกระบบที่อยู่ภายใต้ประกันสังคม (ผู้ประกันตนตามมาตรา 40) ต่อกำลังแรงงานเพิ่มขึ้น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สัดส่วนครัวเรือนที่เข้าถึงแหล่งเงินทุนเพิ่มขึ้น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ดัชนีชุมชนเข้มแข็งเพิ่มขึ้นในทุกภาค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มูลค่าสินค้าชุมชนเพิ่มขึ้น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2389138" y="5810841"/>
            <a:ext cx="2433076" cy="22631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60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2455" y="5793995"/>
            <a:ext cx="2183134" cy="25061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อัตราการขยายตัวของภาคเกษตร อุตสาหกรรม และบริการ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รายได้จากการท่องเที่ยว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2392158" y="6071588"/>
            <a:ext cx="2433076" cy="28407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60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20421" y="6065629"/>
            <a:ext cx="2212523" cy="25061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ผลิตภัณฑ์ภาคต่อหัวระหว่างภาค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สัมประสิทธิ์การกระจายรายได้ระดับภาค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864083" y="3951169"/>
            <a:ext cx="1560921" cy="117739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499025" y="3945122"/>
            <a:ext cx="1039533" cy="117739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7597786" y="3950453"/>
            <a:ext cx="1393909" cy="36530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5135" y="3979013"/>
            <a:ext cx="1469334" cy="80460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มีความเชื่อมโยงกับ </a:t>
            </a:r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Positioning </a:t>
            </a: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ของจังหวัดลำปาง ดังนี้</a:t>
            </a:r>
            <a:endParaRPr lang="en-US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กลุ่มอาหาร เกษตรและเทคโนโลยีชีวภาพ</a:t>
            </a:r>
          </a:p>
          <a:p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กลุ่มสาธารณสุขและเทคโนโลยีการแพทย์</a:t>
            </a:r>
          </a:p>
          <a:p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กลุ่มอุตสาหกรรมสร้างสรรค์ วัฒนธรรมและบริการ ที่มีมูลค่าสูง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7574856" y="3931264"/>
            <a:ext cx="1469334" cy="41219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+mj-lt"/>
              <a:buAutoNum type="arabicParenR"/>
            </a:pPr>
            <a:r>
              <a:rPr lang="th-TH" sz="45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มูลค่าจำหน่ายเซรามิก</a:t>
            </a:r>
          </a:p>
          <a:p>
            <a:pPr marL="81633" indent="-81633">
              <a:buFont typeface="+mj-lt"/>
              <a:buAutoNum type="arabicParenR"/>
            </a:pPr>
            <a:r>
              <a:rPr lang="th-TH" sz="45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มูลค่าจำหน่ายผลิตภัณฑ์อุตสาหกรรม</a:t>
            </a:r>
          </a:p>
          <a:p>
            <a:pPr marL="81633" indent="-81633">
              <a:buFont typeface="+mj-lt"/>
              <a:buAutoNum type="arabicParenR"/>
            </a:pPr>
            <a:r>
              <a:rPr lang="th-TH" sz="45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จำนวนนักท่องเที่ยว</a:t>
            </a:r>
          </a:p>
          <a:p>
            <a:pPr marL="81633" indent="-81633">
              <a:buFont typeface="+mj-lt"/>
              <a:buAutoNum type="arabicParenR"/>
            </a:pPr>
            <a:r>
              <a:rPr lang="th-TH" sz="45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รายได้จากการท่องเที่ยว</a:t>
            </a:r>
          </a:p>
          <a:p>
            <a:pPr marL="81633" indent="-81633">
              <a:buFont typeface="+mj-lt"/>
              <a:buAutoNum type="arabicParenR"/>
            </a:pPr>
            <a:r>
              <a:rPr lang="th-TH" sz="45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จำนวนผู้ประกอบการ </a:t>
            </a:r>
            <a:r>
              <a:rPr lang="en-US" sz="45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SMEs </a:t>
            </a:r>
            <a:r>
              <a:rPr lang="th-TH" sz="45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ที่ได้รับการรับรองคุณภาพ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592631" y="4358940"/>
            <a:ext cx="1423610" cy="37372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+mj-lt"/>
              <a:buAutoNum type="arabicParenR"/>
            </a:pPr>
            <a:r>
              <a:rPr lang="th-TH" sz="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จน.บุคลากรที่ได้รับการพัฒนาศัยภาพด้าน </a:t>
            </a:r>
            <a:r>
              <a:rPr lang="en-US" sz="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logistic</a:t>
            </a:r>
            <a:endParaRPr lang="th-TH" sz="4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633" indent="-81633">
              <a:buFont typeface="+mj-lt"/>
              <a:buAutoNum type="arabicParenR"/>
            </a:pPr>
            <a:r>
              <a:rPr lang="th-TH" sz="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พัฒนาเส้นทางสายหลักเข้าสู่พื้นที่</a:t>
            </a:r>
          </a:p>
          <a:p>
            <a:pPr marL="81633" indent="-81633">
              <a:buFont typeface="+mj-lt"/>
              <a:buAutoNum type="arabicParenR"/>
            </a:pPr>
            <a:r>
              <a:rPr lang="th-TH" sz="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ระดับการดำเนินกาความร่วมมือเชิงบูรณการระหว่างรัฐและเอกชน</a:t>
            </a:r>
          </a:p>
          <a:p>
            <a:endParaRPr lang="th-TH" sz="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7587635" y="4655725"/>
            <a:ext cx="1423610" cy="18905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+mj-lt"/>
              <a:buAutoNum type="arabicParenR"/>
            </a:pPr>
            <a:r>
              <a:rPr lang="th-TH" sz="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ผลิตภัณฑ์มวลรวมภาคการเกษตร</a:t>
            </a:r>
          </a:p>
          <a:p>
            <a:pPr marL="81633" indent="-81633">
              <a:buFont typeface="+mj-lt"/>
              <a:buAutoNum type="arabicParenR"/>
            </a:pPr>
            <a:r>
              <a:rPr lang="th-TH" sz="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จำนวนแปลง/ฟาร์มด้าน พื้ช ปศุสัตว์ ประมง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7581461" y="4864969"/>
            <a:ext cx="1423610" cy="43527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+mj-lt"/>
              <a:buAutoNum type="arabicParenR"/>
            </a:pPr>
            <a:r>
              <a:rPr lang="th-TH" sz="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ร้อยละที่เพิ่มขึ้นของ ปชช</a:t>
            </a:r>
            <a:r>
              <a:rPr lang="en-US" sz="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ที่เข้าถึงบริการ</a:t>
            </a:r>
          </a:p>
          <a:p>
            <a:pPr marL="81633" indent="-81633">
              <a:buFont typeface="+mj-lt"/>
              <a:buAutoNum type="arabicParenR"/>
            </a:pPr>
            <a:r>
              <a:rPr lang="th-TH" sz="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ร้อยละของกลุ่มเป้าหมายที่ได้รับการเสริมสร้างภูมิคุ้มกันและทักษะชี้วิตให้มีความเข้มแข็ง</a:t>
            </a:r>
          </a:p>
          <a:p>
            <a:pPr marL="81633" indent="-81633">
              <a:buFont typeface="+mj-lt"/>
              <a:buAutoNum type="arabicParenR"/>
            </a:pPr>
            <a:r>
              <a:rPr lang="th-TH" sz="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ร้อยละของภาคีเครือข่ายที่ได้รับการเสริมสร้างและพัฒนาศักยภาพ</a:t>
            </a:r>
          </a:p>
          <a:p>
            <a:pPr marL="81633" indent="-81633">
              <a:buFont typeface="+mj-lt"/>
              <a:buAutoNum type="arabicParenR"/>
            </a:pPr>
            <a:r>
              <a:rPr lang="th-TH" sz="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ร้อยละความพึงพอใจของ ปชช.ที่มีต่อการจัดสวัสดิการ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7585300" y="5323159"/>
            <a:ext cx="1495035" cy="41219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+mj-lt"/>
              <a:buAutoNum type="arabicParenR"/>
            </a:pPr>
            <a:r>
              <a:rPr lang="th-TH" sz="45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ระดับความสำเร็จของการสร้างความสามัคคีปรองดอง</a:t>
            </a:r>
          </a:p>
          <a:p>
            <a:pPr marL="81633" indent="-81633">
              <a:buFont typeface="+mj-lt"/>
              <a:buAutoNum type="arabicParenR"/>
            </a:pPr>
            <a:r>
              <a:rPr lang="th-TH" sz="45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อัตราการจับกุมคดียาเสพติด/อาชญากรรม</a:t>
            </a:r>
          </a:p>
          <a:p>
            <a:pPr marL="81633" indent="-81633">
              <a:buFont typeface="+mj-lt"/>
              <a:buAutoNum type="arabicParenR"/>
            </a:pPr>
            <a:r>
              <a:rPr lang="th-TH" sz="45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ระดับความสำเร้จของการดำเนินงานตามแผนบูรณาการ</a:t>
            </a:r>
          </a:p>
          <a:p>
            <a:pPr marL="81633" indent="-81633">
              <a:buFont typeface="+mj-lt"/>
              <a:buAutoNum type="arabicParenR"/>
            </a:pPr>
            <a:r>
              <a:rPr lang="th-TH" sz="45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ระดับความสำเร็จของการมีส่วนร่วมในการป้องกันบรรเทาสาธารณภัย/ป้องกันทรัพย์สินภายในจังหวัด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7579291" y="5719996"/>
            <a:ext cx="1423610" cy="45066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+mj-lt"/>
              <a:buAutoNum type="arabicParenR"/>
            </a:pPr>
            <a:r>
              <a:rPr lang="th-TH" sz="5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พื้นที่ป่าที่ได้รับการฟื้นฟู</a:t>
            </a:r>
          </a:p>
          <a:p>
            <a:pPr marL="81633" indent="-81633">
              <a:buFont typeface="+mj-lt"/>
              <a:buAutoNum type="arabicParenR"/>
            </a:pPr>
            <a:r>
              <a:rPr lang="th-TH" sz="5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5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PM10 </a:t>
            </a:r>
            <a:r>
              <a:rPr lang="th-TH" sz="5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ที่เกินมาตรฐานลดลง</a:t>
            </a:r>
          </a:p>
          <a:p>
            <a:pPr marL="81633" indent="-81633">
              <a:buFont typeface="+mj-lt"/>
              <a:buAutoNum type="arabicParenR"/>
            </a:pPr>
            <a:r>
              <a:rPr lang="th-TH" sz="5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อัตราลดลงของจุดความร้อย</a:t>
            </a:r>
          </a:p>
          <a:p>
            <a:pPr marL="81633" indent="-81633">
              <a:buFont typeface="+mj-lt"/>
              <a:buAutoNum type="arabicParenR"/>
            </a:pPr>
            <a:r>
              <a:rPr lang="th-TH" sz="5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ระดับความสำเร็จของการขับเคลื่อนแผนบริการจัดการลุ่มแม่น้ำแบบบูรณาการ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602486" y="4340047"/>
            <a:ext cx="1393909" cy="29713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7606493" y="4653276"/>
            <a:ext cx="1393909" cy="17814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7608993" y="4847970"/>
            <a:ext cx="1393909" cy="42490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7608993" y="5294261"/>
            <a:ext cx="1393909" cy="42316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7602486" y="5728078"/>
            <a:ext cx="1393909" cy="42988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79343" y="5216466"/>
            <a:ext cx="2190225" cy="41773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8985" y="5217737"/>
            <a:ext cx="1962542" cy="38910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ยกระดับคุณภาพการศึกษาและการเรียนรู้ให้มีคุณภาพ</a:t>
            </a:r>
          </a:p>
          <a:p>
            <a:pPr marL="122450" indent="-122450">
              <a:buFont typeface="Arial" panose="020B0604020202020204" pitchFamily="34" charset="0"/>
              <a:buChar char="•"/>
            </a:pPr>
            <a:r>
              <a:rPr lang="th-TH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การเสริมเสริมให้คนมีสุขภาวะที่ดี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422305" y="5150555"/>
            <a:ext cx="2357758" cy="43527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สัดส่วนของขยะมูลฝอยชุมชนได้รับการจัดการอย่างถูกต้อง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คุณภาพแม่น้ำของแม่น้ำสายหลักอยู่ในเกณฑ์ดี</a:t>
            </a:r>
          </a:p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คุณภาพอากาศในพื้นที่วิกฤติหมอกควันได้รับการแก้ไขและมีมาตราฐาน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2381473" y="5165563"/>
            <a:ext cx="2433076" cy="41773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600">
              <a:solidFill>
                <a:srgbClr val="0000CC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2389137" y="5604272"/>
            <a:ext cx="2433076" cy="22631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600">
              <a:solidFill>
                <a:srgbClr val="0000CC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2400931" y="5613499"/>
            <a:ext cx="2183134" cy="15827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Arial" panose="020B0604020202020204" pitchFamily="34" charset="0"/>
              <a:buChar char="•"/>
            </a:pPr>
            <a:r>
              <a:rPr lang="th-TH" sz="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จำนวนคดีที่เกี่ยวข้องกับยาเสพติดลดลง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7591396" y="6166347"/>
            <a:ext cx="1423610" cy="29677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81633" indent="-81633">
              <a:buFont typeface="+mj-lt"/>
              <a:buAutoNum type="arabicParenR"/>
            </a:pPr>
            <a:r>
              <a:rPr lang="th-TH" sz="5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ระดับคุณธรรมและความโปร่งใสในการดำเนินงานของหน่วยงานภาครัฐในจังหวัดลำปาง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600152" y="6187978"/>
            <a:ext cx="1393909" cy="24706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3900">
              <a:solidFill>
                <a:srgbClr val="0000CC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81649" y="4259322"/>
            <a:ext cx="6257557" cy="43163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1344010" y="4242829"/>
            <a:ext cx="6278778" cy="160704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207096" y="4602155"/>
            <a:ext cx="1310512" cy="375964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3419859" y="4066727"/>
            <a:ext cx="4225942" cy="961196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186044" y="4600221"/>
            <a:ext cx="1299254" cy="1258016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4479323" y="4038254"/>
            <a:ext cx="3173745" cy="1871454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3412456" y="4255610"/>
            <a:ext cx="4191782" cy="1718281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897495" y="4895384"/>
            <a:ext cx="5750241" cy="24790"/>
          </a:xfrm>
          <a:prstGeom prst="line">
            <a:avLst/>
          </a:prstGeom>
          <a:ln>
            <a:solidFill>
              <a:srgbClr val="0000FF"/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1943817" y="5761731"/>
            <a:ext cx="5637644" cy="2443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1881385" y="5950219"/>
            <a:ext cx="5716401" cy="488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th-TH" dirty="0" smtClean="0"/>
              <a:t>21</a:t>
            </a:r>
            <a:endParaRPr lang="th-TH" alt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052736"/>
            <a:ext cx="784068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ประเด็นที่ยังเป็นปัญหาของการบูรณาการตัวชี้วัดของหน่วยงานกลาง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thaiDist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การจัดทำตัวชี้วัดตามเอกสารงบประมาณในระยะแรก มีข้อจำกัดเรื่องของเวลา ข้อมูลพื้นฐานในการกำหนดเป้าหมาย ความรู้ความเข้าใจของหน่วยงานที่เกี่ยวข้อง</a:t>
            </a:r>
          </a:p>
          <a:p>
            <a:pPr marL="342900" indent="-342900" algn="thaiDist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ในการจัดทำโครงการและตัวชี้วัดต้องตอบโจทย์และสอดคล้องกับทิศทางของประเทศ </a:t>
            </a:r>
            <a:b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ยุทธศาสตร์ชาติ แผนพัฒนาฯ </a:t>
            </a:r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</a:t>
            </a: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4.0</a:t>
            </a: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โดยต้องเชื่อมโยงเป้าหมายระดับชาติลงสู่ระดับโครงการ</a:t>
            </a:r>
          </a:p>
          <a:p>
            <a:pPr marL="342900" indent="-342900" algn="thaiDist" eaLnBrk="1" fontAlgn="auto" hangingPunct="1">
              <a:spcBef>
                <a:spcPts val="600"/>
              </a:spcBef>
              <a:spcAft>
                <a:spcPts val="0"/>
              </a:spcAft>
              <a:tabLst>
                <a:tab pos="457200" algn="l"/>
                <a:tab pos="810260" algn="l"/>
                <a:tab pos="900430" algn="l"/>
              </a:tabLst>
            </a:pPr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ตัวชี้วัดตามเอกสารงบประมาณ ยังขาดตัวชี้วัดที่สำคัญหลายตัว</a:t>
            </a:r>
            <a:r>
              <a: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ที่จะต้องเชื่อมโยงกับแผนพัฒนาฯ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และการพัฒนาที่ยั่งยืน (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SDG</a:t>
            </a:r>
            <a:r>
              <a: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thaiDist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 startAt="4"/>
              <a:tabLst>
                <a:tab pos="363538" algn="l"/>
                <a:tab pos="457200" algn="l"/>
                <a:tab pos="809625" algn="l"/>
              </a:tabLst>
            </a:pPr>
            <a:r>
              <a: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จังหวัดถูกจำกัดด้วยยุทธศาสตร์การพัฒนาประเทศเพียงยุทธศาสตร์เดียวคือ ยุทธศาสตร์ที่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การพัฒนาภาค เมือง และพื้นที่เศรษฐกิจ ซึ่งในการดำเนินงานของจังหวัดเพื่อตอบสนองต่อยุทธศาสตร์การพัฒนาประเทศโดยไม่เลือกยุทธศาสตร์</a:t>
            </a:r>
            <a:r>
              <a:rPr lang="th-TH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ใดเพียง</a:t>
            </a:r>
            <a:r>
              <a: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ยุทธศาสตร์เดียว</a:t>
            </a:r>
          </a:p>
          <a:p>
            <a:pPr marL="342900" indent="-342900" algn="thaiDist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 startAt="4"/>
              <a:tabLst>
                <a:tab pos="363538" algn="l"/>
                <a:tab pos="457200" algn="l"/>
                <a:tab pos="809625" algn="l"/>
              </a:tabLst>
            </a:pPr>
            <a:r>
              <a: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เนื่องจากศักยภาพในการดำเนินงานของแต่ละจังหวัดไม่เท่ากัน การถ่ายทอดตัวชี้วัดและค่าเป้าหมายจึงต้องมีความแตกต่างตามแต่ละศักยภาพของจังหวัด เช่น ตัวชี้วัด</a:t>
            </a:r>
            <a:r>
              <a:rPr lang="th-TH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อัตราการขยายตัวรายได้ท่องเที่ยว ร้อยละ 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77" y="52354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7. 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ปัญหาของการบูรณาการตัวชี้วัดของหน่วยงานกลางตามยุทธศาสตร์ชาติ</a:t>
            </a:r>
            <a:br>
              <a:rPr lang="th-TH" sz="1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และแผนฯ </a:t>
            </a:r>
            <a:r>
              <a:rPr lang="en-US" sz="1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12</a:t>
            </a:r>
            <a:endParaRPr lang="en-US" altLang="th-TH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914792"/>
            <a:ext cx="9144000" cy="523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th-TH" dirty="0" smtClean="0"/>
              <a:t>22</a:t>
            </a:r>
            <a:endParaRPr lang="th-TH" altLang="th-TH" dirty="0"/>
          </a:p>
        </p:txBody>
      </p:sp>
      <p:sp>
        <p:nvSpPr>
          <p:cNvPr id="3" name="Rectangle 2"/>
          <p:cNvSpPr/>
          <p:nvPr/>
        </p:nvSpPr>
        <p:spPr>
          <a:xfrm>
            <a:off x="77914" y="-3398"/>
            <a:ext cx="8277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</a:t>
            </a:r>
            <a:r>
              <a:rPr lang="th-TH" sz="20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</a:t>
            </a:r>
            <a:r>
              <a:rPr lang="th-TH" altLang="th-TH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altLang="en-US" sz="2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ประเมินส่วนราชการและจังหวัดตามมาตรการปรับปรุงประสิทธิภาพฯ </a:t>
            </a:r>
            <a:r>
              <a:rPr lang="th-TH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ประจำปีงบประมาณ </a:t>
            </a:r>
            <a:r>
              <a:rPr lang="en-US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2560</a:t>
            </a:r>
            <a:endParaRPr lang="en-US" altLang="th-TH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538" y="1628800"/>
            <a:ext cx="831692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7188" algn="thaiDist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810260" algn="l"/>
              </a:tabLst>
            </a:pPr>
            <a:r>
              <a:rPr lang="th-TH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อ.ก.พ.ร. เกี่ยวกับการประเมินส่วนราชการตามมาตรการปรับปรุงประสิทธิภาพ</a:t>
            </a:r>
            <a:r>
              <a:rPr 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th-TH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ในการปฏิบัติราชการ ทำหน้าที่แต่งตั้งคณะทำงานพิจารณาตัวชี้วัดของส่วนราชการและจังหวัด </a:t>
            </a:r>
          </a:p>
          <a:p>
            <a:pPr marL="715963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5963" indent="-3746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แต่งตั้งคณะทำงานฯ รวม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 เพื่อทำหน้าที่ในการพิจารณาการประเมินส่วนราชการเป็นรายกลุ่ม ดังนี้ 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09688" indent="-5937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กระทรวงศึกษาธิการ กระทรวงสาธารณสุข กระทรวงการพัฒนาสังคมและความมั่นคงของมนุษย์ กระทรวงวัฒนธรรม สำนักงานพระพุทธแห่งชาติ สำนักงานราชบัณฑิตยสภา สำนักงานคณะกรรมการพิเศษเพื่อประสานงานโครงการอันเนื่องมาจากพระราชดำริ</a:t>
            </a:r>
            <a:endParaRPr lang="en-US" sz="1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09688" indent="-5937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กระทรวงการคลัง กระทรวงพาณิชย์ กระทรวงอุตสาหกรรม และสำนักงานคณะกรรมการส่งเสริมการลงทุน กระทรวงการท่องเที่ยวและกีฬา กระทรวงคมนาคม กระทรวงแรงงาน</a:t>
            </a:r>
            <a:endParaRPr lang="en-US" sz="1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09688" indent="-5937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กระทรวงทรัพยากรธรรมชาติและสิ่งแวดล้อม กระทรวงเกษตรและสหกรณ์ กระทรวงพลังงาน กระทรวงดิจิทัลเพื่อเศรษฐกิจและสังคม กระทรวงวิทยาศาสตร์และเทคโนโลยี สำนักงานคณะกรรมการวิจัยแห่งชาติ</a:t>
            </a:r>
            <a:endParaRPr lang="en-US" sz="1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09688" indent="-5937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: 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กระทรวงมหาดไทย กระทรวงยุติธรรม กระทรวงการต่างประเทศ ศูนย์อำนวยการบริหารจังหวัดชายแดนภาคใต้  สำนักงานป้องกันและปราบปรามการฟอกเงิน สำนักงานคณะกรรมการป้องกันและปราบปรามการทุจริตในภาครัฐ</a:t>
            </a:r>
            <a:endParaRPr lang="en-US" sz="1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59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สำนักนายกรัฐมนตรี สำนักพระราชวัง สำนักราชเลขาธิการ</a:t>
            </a:r>
            <a:endParaRPr lang="en-US" sz="1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59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: </a:t>
            </a:r>
            <a:r>
              <a:rPr lang="th-TH" sz="13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กลุ่มจังหวัดและจังหวัด</a:t>
            </a:r>
          </a:p>
          <a:p>
            <a:pPr marL="715963"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5963" indent="-3206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คณะทำงานฯ ประชุมเพื่อพิจารณาความเหมาะสมของตัวชี้วัด ค่าเป้าหมาย เกณฑ์การให้คะแนน น้ำหนักของตัวชี้วัด เพื่อใช้ประเมินส่วนราชการตามมาตรการปรับปรุงประสิทธิภาพในการปฏิบัติราชการ ตามมาตรา </a:t>
            </a: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025676"/>
            <a:ext cx="9937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th-TH" sz="1600" b="1" dirty="0">
                <a:solidFill>
                  <a:srgbClr val="0D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แนวทางการกำหนดตัวชี้วัดการประเมินส่วนราชการและจังหวัดประจำปีงบประมาณ พ.ศ. 25</a:t>
            </a:r>
            <a:r>
              <a:rPr lang="en-US" sz="1600" b="1" dirty="0">
                <a:solidFill>
                  <a:srgbClr val="0D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4532064"/>
            <a:ext cx="8352928" cy="170524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2999534"/>
            <a:ext cx="8352928" cy="1293562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980728"/>
            <a:ext cx="8352928" cy="171798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286" y="1140644"/>
            <a:ext cx="7848872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eaLnBrk="1" fontAlgn="auto" hangingPunct="1">
              <a:spcBef>
                <a:spcPts val="600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th-TH" sz="1600" b="1" dirty="0">
                <a:solidFill>
                  <a:srgbClr val="0D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แนวทางการประเมินส่วนราชการและจังหวัดประจำปีงบประมาณ พ.ศ. 25</a:t>
            </a:r>
            <a:r>
              <a:rPr lang="en-US" sz="1600" b="1" dirty="0">
                <a:solidFill>
                  <a:srgbClr val="0D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thaiDist" eaLnBrk="1" fontAlgn="auto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ดำเนินการตามคำสั่งหัวหน้า คสช. ซึ่งกำหนด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ผู้ประเมิน คือ 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thaiDi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AutoNum type="arabicParenBoth"/>
              <a:tabLst>
                <a:tab pos="782320" algn="l"/>
              </a:tabLst>
            </a:pP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นายกรัฐมนตรี รองนายกรัฐมนตรี หรือรัฐมนตรีประจำสำนักนายกรัฐมนตรี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thaiDi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AutoNum type="arabicParenBoth"/>
              <a:tabLst>
                <a:tab pos="782320" algn="l"/>
              </a:tabLst>
            </a:pP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รัฐมนตรีว่าการ หรือรัฐมนตรีช่วยว่าการ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thaiDi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AutoNum type="arabicParenBoth"/>
              <a:tabLst>
                <a:tab pos="782320" algn="l"/>
              </a:tabLst>
            </a:pP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เลขาธิการคณะกรรมการพัฒนาระบบราชการ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ประเมินเบื้องต้น)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286" y="3117890"/>
            <a:ext cx="6858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eaLnBrk="1" fontAlgn="auto" hangingPunct="1">
              <a:spcBef>
                <a:spcPts val="600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รอบการประเมิน</a:t>
            </a:r>
            <a:r>
              <a:rPr lang="th-TH" sz="1600" b="1" dirty="0">
                <a:solidFill>
                  <a:srgbClr val="0D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ส่วนราชการและจังหวัดประจำปีงบประมาณ พ.ศ. 25</a:t>
            </a:r>
            <a:r>
              <a:rPr lang="en-US" sz="1600" b="1" dirty="0">
                <a:solidFill>
                  <a:srgbClr val="0D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thaiDist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กำหนดรอบการประเมินตามคำสั่งหัวหน้า คสช.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ปีละ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ครั้ง ดังนี้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0260"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รอบที่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ตั้งแต่วันที่ 1 ตุลาคม ถึงวันที่ 31 มีนาคม ของทุกปี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0260"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รอบที่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ตั้งแต่วันที่ 1 เมษายน ถึงวันที่ 30 กันยายน ของทุกปี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-3398"/>
            <a:ext cx="8277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</a:t>
            </a:r>
            <a:r>
              <a:rPr lang="th-TH" sz="20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</a:t>
            </a:r>
            <a:r>
              <a:rPr lang="th-TH" altLang="th-TH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altLang="en-US" sz="2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ประเมินส่วนราชการและจังหวัดตามมาตรการปรับปรุงประสิทธิภาพฯ </a:t>
            </a:r>
            <a:r>
              <a:rPr lang="th-TH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ประจำปีงบประมาณ </a:t>
            </a:r>
            <a:r>
              <a:rPr lang="en-US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2560</a:t>
            </a:r>
            <a:r>
              <a:rPr lang="th-TH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(ต่อ)</a:t>
            </a:r>
            <a:endParaRPr lang="en-US" altLang="th-TH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endParaRPr lang="en-US" altLang="th-TH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286" y="4653136"/>
            <a:ext cx="7578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340" algn="thaiDist" eaLnBrk="1" fontAlgn="auto" hangingPunct="1">
              <a:spcBef>
                <a:spcPts val="600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การรายงานผลการประเมินผลส่วนราชการตามมาตรการปรับปรุงประสิทธิภาพในการปฏิบัติราชการ </a:t>
            </a:r>
            <a:endParaRPr lang="en-US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3340" indent="720090" algn="thaiDist" eaLnBrk="1" fontAlgn="auto" hangingPunct="1">
              <a:spcBef>
                <a:spcPts val="600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 ก.พ.ร. จะดำเนินการพัฒนาและปรับปรุงระบบการประเมินส่วนราชการตามมาตรการปรับปรุงประสิทธิภาพในการปฏิบัติราชการ ผ่านทางระบบอิเล็กทรอนิกส์ และพัฒนาไป</a:t>
            </a:r>
            <a:b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สู่การเชื่อมโยงกับระบบ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PMOC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ของนายกรัฐมนตรี เพื่อให้การรายงานผลรวดเร็วและมีประสิทธิภาพมากยิ่งขึ้น 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3340" indent="720090" algn="thaiDist" eaLnBrk="1" fontAlgn="auto" hangingPunct="1">
              <a:spcBef>
                <a:spcPts val="600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 </a:t>
            </a:r>
            <a:endParaRPr lang="en-US" sz="2400" dirty="0">
              <a:solidFill>
                <a:prstClr val="black"/>
              </a:solidFill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th-TH" dirty="0" smtClean="0"/>
              <a:t>23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6779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5614" y="6377868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th-TH" dirty="0" smtClean="0"/>
              <a:t>24</a:t>
            </a:r>
            <a:endParaRPr lang="th-TH" altLang="th-TH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51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00384" y="1180644"/>
            <a:ext cx="8330768" cy="516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cs typeface="Angsana New" pitchFamily="18" charset="-34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cs typeface="Angsana New" pitchFamily="18" charset="-34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cs typeface="Angsana New" pitchFamily="18" charset="-34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cs typeface="Angsana New" pitchFamily="18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cs typeface="Angsana New" pitchFamily="18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cs typeface="Angsana New" pitchFamily="18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cs typeface="Angsana New" pitchFamily="18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cs typeface="Angsana New" pitchFamily="18" charset="-34"/>
              </a:defRPr>
            </a:lvl9pPr>
          </a:lstStyle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คณะทำงานพิจารณาการประเมินส่วนราชการตามมาตรการปรับปรุงประสิทธิภาพในการปฏิบัติราชการ</a:t>
            </a: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56" y="4305403"/>
            <a:ext cx="838511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57188" indent="-271463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กรรมการ ก.พ.ร.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อ.ก.พ.ร./ผู้ทรงคุณวุฒิ       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เป็นประธานคณะทำงาน 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271463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ผู้แทนสำนักงาน ก.พ.ร.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    เป็นคณะทำงาน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271463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ผู้แทน สศช.	                  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เป็นคณะทำงาน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271463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ผู้แทนสำนักงบประมาณ                    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เป็นคณะทำงาน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271463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ผู้ทรงคุณวุฒิ จำนวน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3-5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คน              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เป็นคณะทำงาน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261" y="2409207"/>
            <a:ext cx="8373239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57188" indent="-271463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พิจารณาความเหมาะสมของตัวชี้วัด ค่าเป้าหมาย เกณฑ์การให้คะแนน และน้ำหนักตัวชี้วัดของส่วนราชการและจังหวัด</a:t>
            </a:r>
          </a:p>
          <a:p>
            <a:pPr marL="357188" indent="-271463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พิจารณาความเหมาะสมของ</a:t>
            </a:r>
            <a:r>
              <a:rPr lang="th-TH" sz="1200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ตัวชี้วัดระหว่างกระทรวงที่มีเป้าหมายร่วมกัน (</a:t>
            </a:r>
            <a:r>
              <a:rPr lang="en-US" sz="1200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Joint KPIs</a:t>
            </a:r>
            <a:r>
              <a:rPr lang="th-TH" sz="1200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/</a:t>
            </a:r>
            <a:r>
              <a:rPr lang="th-TH" alt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ตัวชี้วัดร่วมระหว่างกระทรวงและจังหวัด (</a:t>
            </a:r>
            <a:r>
              <a:rPr lang="en-US" alt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Function-Area</a:t>
            </a:r>
            <a:r>
              <a:rPr lang="th-TH" alt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KPIs)</a:t>
            </a:r>
            <a:r>
              <a:rPr lang="th-TH" sz="1200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ค่าเป้าหมาย เกณฑ์การให้คะแนน และน้ำหนักตัวชี้วัด</a:t>
            </a:r>
          </a:p>
          <a:p>
            <a:pPr marL="357188" indent="-271463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ปฏิบัติงานอื่นๆ ตามที่คณะอนุกรรมการพัฒนาระบบราชการเกี่ยวกับการประเมินส่วนราชการตามมาตรการปรับปรุงประสิทธิภาพในการปฏิบัติราชการมอบหมาย 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61661" y="3873603"/>
            <a:ext cx="3840386" cy="431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th-TH" sz="1600" b="1" dirty="0">
                <a:solidFill>
                  <a:srgbClr val="E7E6E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องค์ประกอบ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9732" y="2000185"/>
            <a:ext cx="1871662" cy="431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th-TH" sz="1600" b="1" dirty="0">
                <a:solidFill>
                  <a:srgbClr val="E7E6E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อำนาจหน้าที่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-3398"/>
            <a:ext cx="8277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</a:t>
            </a:r>
            <a:r>
              <a:rPr lang="th-TH" sz="20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</a:t>
            </a:r>
            <a:r>
              <a:rPr lang="th-TH" altLang="th-TH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altLang="en-US" sz="2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ประเมินส่วนราชการและจังหวัดตามมาตรการปรับปรุงประสิทธิภาพฯ </a:t>
            </a:r>
            <a:r>
              <a:rPr lang="th-TH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ประจำปีงบประมาณ </a:t>
            </a:r>
            <a:r>
              <a:rPr lang="en-US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2560</a:t>
            </a:r>
            <a:r>
              <a:rPr lang="th-TH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(ต่อ)</a:t>
            </a:r>
            <a:endParaRPr lang="en-US" altLang="th-TH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endParaRPr lang="en-US" altLang="th-TH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84568" y="6849187"/>
            <a:ext cx="2057400" cy="365125"/>
          </a:xfrm>
        </p:spPr>
        <p:txBody>
          <a:bodyPr/>
          <a:lstStyle/>
          <a:p>
            <a:pPr>
              <a:defRPr/>
            </a:pPr>
            <a:fld id="{78C4FC67-E36D-458E-BC27-A170CA27DBEB}" type="slidenum">
              <a:rPr lang="th-TH" altLang="th-TH" smtClean="0"/>
              <a:pPr>
                <a:defRPr/>
              </a:pPr>
              <a:t>25</a:t>
            </a:fld>
            <a:endParaRPr lang="th-TH" alt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51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4305" y="873125"/>
            <a:ext cx="82089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th-TH" sz="1600" b="1" dirty="0">
                <a:solidFill>
                  <a:srgbClr val="B96D67"/>
                </a:solidFill>
                <a:latin typeface="Tahoma" pitchFamily="34" charset="0"/>
                <a:cs typeface="Tahoma" pitchFamily="34" charset="0"/>
              </a:rPr>
              <a:t>รอบการ</a:t>
            </a:r>
            <a:r>
              <a:rPr lang="th-TH" altLang="en-US" sz="1600" b="1" dirty="0" smtClean="0">
                <a:solidFill>
                  <a:srgbClr val="B96D67"/>
                </a:solidFill>
                <a:latin typeface="Tahoma" pitchFamily="34" charset="0"/>
                <a:cs typeface="Tahoma" pitchFamily="34" charset="0"/>
              </a:rPr>
              <a:t>ประเมินจังหวัดตาม</a:t>
            </a:r>
            <a:r>
              <a:rPr lang="th-TH" altLang="en-US" sz="1600" b="1" dirty="0">
                <a:solidFill>
                  <a:srgbClr val="B96D67"/>
                </a:solidFill>
                <a:latin typeface="Tahoma" pitchFamily="34" charset="0"/>
                <a:cs typeface="Tahoma" pitchFamily="34" charset="0"/>
              </a:rPr>
              <a:t>มาตรการปรับปรุงประสิทธิภาพในการปฏิบัติราชการ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144307"/>
              </p:ext>
            </p:extLst>
          </p:nvPr>
        </p:nvGraphicFramePr>
        <p:xfrm>
          <a:off x="611560" y="1207776"/>
          <a:ext cx="7751935" cy="502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450"/>
                <a:gridCol w="461899"/>
                <a:gridCol w="461899"/>
                <a:gridCol w="461899"/>
                <a:gridCol w="461899"/>
                <a:gridCol w="461899"/>
                <a:gridCol w="461899"/>
                <a:gridCol w="461899"/>
                <a:gridCol w="461899"/>
                <a:gridCol w="461899"/>
                <a:gridCol w="461899"/>
                <a:gridCol w="461899"/>
                <a:gridCol w="461899"/>
                <a:gridCol w="461899"/>
                <a:gridCol w="461899"/>
                <a:gridCol w="461899"/>
              </a:tblGrid>
              <a:tr h="150329">
                <a:tc rowSpan="2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2559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2560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</a:tr>
              <a:tr h="182452">
                <a:tc vMerge="1">
                  <a:txBody>
                    <a:bodyPr/>
                    <a:lstStyle/>
                    <a:p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ตค</a:t>
                      </a: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 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ธค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มค</a:t>
                      </a: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เมย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พค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มิย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กค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สค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กย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ตค</a:t>
                      </a: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 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ธค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</a:tr>
              <a:tr h="1384540">
                <a:tc rowSpan="2"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รอบที่ </a:t>
                      </a:r>
                      <a:r>
                        <a:rPr lang="en-US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 </a:t>
                      </a:r>
                      <a:r>
                        <a:rPr lang="th-TH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</a:t>
                      </a:r>
                      <a:r>
                        <a:rPr lang="en-US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59</a:t>
                      </a:r>
                      <a:r>
                        <a:rPr lang="th-TH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31 </a:t>
                      </a:r>
                      <a:r>
                        <a:rPr lang="th-TH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lang="en-US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r>
                        <a:rPr lang="en-US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r>
                        <a:rPr lang="en-US" sz="9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1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ระยะเวลาการเก็บข้อมูล</a:t>
                      </a:r>
                      <a:r>
                        <a:rPr lang="th-TH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รอบที่ </a:t>
                      </a:r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 </a:t>
                      </a:r>
                      <a:r>
                        <a:rPr lang="th-TH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</a:t>
                      </a:r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59</a:t>
                      </a:r>
                      <a:r>
                        <a:rPr lang="th-TH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28 </a:t>
                      </a:r>
                      <a:r>
                        <a:rPr lang="th-TH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 </a:t>
                      </a:r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60)</a:t>
                      </a:r>
                    </a:p>
                  </a:txBody>
                  <a:tcPr marL="91433" marR="91433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800200">
                <a:tc rowSpan="2"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รอบที่</a:t>
                      </a:r>
                      <a:r>
                        <a:rPr lang="th-TH" sz="14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 </a:t>
                      </a:r>
                      <a:r>
                        <a:rPr lang="th-TH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</a:t>
                      </a:r>
                      <a:r>
                        <a:rPr lang="en-US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60</a:t>
                      </a:r>
                      <a:r>
                        <a:rPr lang="th-TH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30 </a:t>
                      </a:r>
                      <a:r>
                        <a:rPr lang="th-TH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</a:t>
                      </a:r>
                      <a:r>
                        <a:rPr lang="en-US" sz="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60)</a:t>
                      </a:r>
                      <a:endParaRPr lang="en-US" sz="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/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1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ระยะเวลาการเก็บข้อมูล</a:t>
                      </a:r>
                      <a:r>
                        <a:rPr lang="th-TH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รอบที่ </a:t>
                      </a:r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 </a:t>
                      </a:r>
                      <a:r>
                        <a:rPr lang="th-TH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</a:t>
                      </a:r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60</a:t>
                      </a:r>
                      <a:r>
                        <a:rPr lang="th-TH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31 </a:t>
                      </a:r>
                      <a:r>
                        <a:rPr lang="th-TH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ก.ค. </a:t>
                      </a:r>
                      <a:r>
                        <a:rPr lang="en-US" sz="11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60)</a:t>
                      </a:r>
                    </a:p>
                  </a:txBody>
                  <a:tcPr marL="91433" marR="91433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Site Visit</a:t>
                      </a:r>
                      <a:endParaRPr lang="en-US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43830" y="2012182"/>
            <a:ext cx="18726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th-TH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สกพร แจ้งตัวชี้วัดและเกณฑ์</a:t>
            </a:r>
            <a:br>
              <a:rPr lang="th-TH" altLang="th-TH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</a:br>
            <a:r>
              <a:rPr lang="th-TH" altLang="th-TH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 ทั้ง </a:t>
            </a:r>
            <a:r>
              <a:rPr lang="en-US" altLang="th-TH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altLang="th-TH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รอบให้จังหวัด</a:t>
            </a:r>
            <a:endParaRPr lang="en-US" altLang="en-US" sz="1100" dirty="0">
              <a:solidFill>
                <a:srgbClr val="5B9BD5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15419" y="1776565"/>
            <a:ext cx="240567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100" dirty="0" smtClean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จังหวัดจัดทำ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รายงานการประเมินฯ</a:t>
            </a:r>
            <a:b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week 3 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ของเดือนมีนาคม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215419" y="2192703"/>
            <a:ext cx="23438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เลขาธิการ ก.พ.ร. รายงานผลประเมินฯ </a:t>
            </a:r>
            <a:b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เบื้องต้น 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(week 4 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ของเดือนมีนาคม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0" name="Flowchart: Extract 9"/>
          <p:cNvSpPr/>
          <p:nvPr/>
        </p:nvSpPr>
        <p:spPr>
          <a:xfrm>
            <a:off x="3956797" y="1844358"/>
            <a:ext cx="144463" cy="114300"/>
          </a:xfrm>
          <a:prstGeom prst="flowChartExtract">
            <a:avLst/>
          </a:prstGeom>
          <a:solidFill>
            <a:srgbClr val="B96D67"/>
          </a:solidFill>
          <a:ln>
            <a:solidFill>
              <a:srgbClr val="B96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Flowchart: Extract 10"/>
          <p:cNvSpPr/>
          <p:nvPr/>
        </p:nvSpPr>
        <p:spPr>
          <a:xfrm>
            <a:off x="4039747" y="2261653"/>
            <a:ext cx="144462" cy="115887"/>
          </a:xfrm>
          <a:prstGeom prst="flowChartExtract">
            <a:avLst/>
          </a:prstGeom>
          <a:solidFill>
            <a:srgbClr val="B96D67"/>
          </a:solidFill>
          <a:ln>
            <a:solidFill>
              <a:srgbClr val="B96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09060" y="3102675"/>
            <a:ext cx="21285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 ก.พ.ร. รวบรวมผลประเมินรอบ </a:t>
            </a:r>
            <a:r>
              <a:rPr lang="en-US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altLang="en-US" sz="11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เสนอนายกรัฐมนตรี</a:t>
            </a:r>
            <a:endParaRPr lang="en-US" altLang="en-US" sz="11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4348637" y="3170725"/>
            <a:ext cx="215900" cy="190500"/>
          </a:xfrm>
          <a:prstGeom prst="star6">
            <a:avLst/>
          </a:prstGeom>
          <a:solidFill>
            <a:srgbClr val="B96D67"/>
          </a:solidFill>
          <a:ln>
            <a:solidFill>
              <a:srgbClr val="B96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338807" y="2653352"/>
            <a:ext cx="3168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รนม/รมต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รมช ส่งผลประเมินให้กับสำนักงาน ก.พ.ร. 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(week  1 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ของเดือนเมษายน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5" name="Flowchart: Extract 14"/>
          <p:cNvSpPr/>
          <p:nvPr/>
        </p:nvSpPr>
        <p:spPr>
          <a:xfrm>
            <a:off x="4215419" y="2740762"/>
            <a:ext cx="144463" cy="114300"/>
          </a:xfrm>
          <a:prstGeom prst="flowChartExtract">
            <a:avLst/>
          </a:prstGeom>
          <a:solidFill>
            <a:srgbClr val="B96D67"/>
          </a:solidFill>
          <a:ln>
            <a:solidFill>
              <a:srgbClr val="B96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Flowchart: Extract 15"/>
          <p:cNvSpPr/>
          <p:nvPr/>
        </p:nvSpPr>
        <p:spPr>
          <a:xfrm>
            <a:off x="6269796" y="3678664"/>
            <a:ext cx="142875" cy="114300"/>
          </a:xfrm>
          <a:prstGeom prst="flowChartExtract">
            <a:avLst/>
          </a:prstGeom>
          <a:solidFill>
            <a:srgbClr val="B96D67"/>
          </a:solidFill>
          <a:ln>
            <a:solidFill>
              <a:srgbClr val="B96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Flowchart: Extract 16"/>
          <p:cNvSpPr/>
          <p:nvPr/>
        </p:nvSpPr>
        <p:spPr>
          <a:xfrm>
            <a:off x="6341233" y="4110614"/>
            <a:ext cx="144462" cy="114300"/>
          </a:xfrm>
          <a:prstGeom prst="flowChartExtract">
            <a:avLst/>
          </a:prstGeom>
          <a:solidFill>
            <a:srgbClr val="B96D67"/>
          </a:solidFill>
          <a:ln>
            <a:solidFill>
              <a:srgbClr val="B96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6621093" y="5097141"/>
            <a:ext cx="215900" cy="192087"/>
          </a:xfrm>
          <a:prstGeom prst="star6">
            <a:avLst/>
          </a:prstGeom>
          <a:solidFill>
            <a:srgbClr val="B96D67"/>
          </a:solidFill>
          <a:ln>
            <a:solidFill>
              <a:srgbClr val="B96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Flowchart: Extract 18"/>
          <p:cNvSpPr/>
          <p:nvPr/>
        </p:nvSpPr>
        <p:spPr>
          <a:xfrm>
            <a:off x="6487028" y="4581918"/>
            <a:ext cx="144463" cy="114300"/>
          </a:xfrm>
          <a:prstGeom prst="flowChartExtract">
            <a:avLst/>
          </a:prstGeom>
          <a:solidFill>
            <a:srgbClr val="B96D67"/>
          </a:solidFill>
          <a:ln>
            <a:solidFill>
              <a:srgbClr val="B96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74" y="7293813"/>
            <a:ext cx="8247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en-US" sz="1200" b="1" i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th-TH" altLang="en-US" sz="1200" i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คงการก็บข้อมูลรายปี และมีการตรวจประเมิน ณ สถานที่ (</a:t>
            </a:r>
            <a:r>
              <a:rPr lang="en-US" altLang="en-US" sz="1200" i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Site Visit) </a:t>
            </a:r>
            <a:r>
              <a:rPr lang="th-TH" altLang="en-US" sz="1200" i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ของส่วนราชการหลังการรายงาน (พ.ย.-ธ.ค.) </a:t>
            </a:r>
          </a:p>
        </p:txBody>
      </p:sp>
      <p:sp>
        <p:nvSpPr>
          <p:cNvPr id="21" name="Flowchart: Extract 20"/>
          <p:cNvSpPr/>
          <p:nvPr/>
        </p:nvSpPr>
        <p:spPr>
          <a:xfrm>
            <a:off x="2588645" y="1844358"/>
            <a:ext cx="144463" cy="114300"/>
          </a:xfrm>
          <a:prstGeom prst="flowChartExtract">
            <a:avLst/>
          </a:prstGeom>
          <a:solidFill>
            <a:srgbClr val="B96D67"/>
          </a:solidFill>
          <a:ln>
            <a:solidFill>
              <a:srgbClr val="B96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374922" y="3605129"/>
            <a:ext cx="2581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100" dirty="0" smtClean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จังหวัดจัดทำ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รายงานการประเมิน</a:t>
            </a:r>
            <a:r>
              <a:rPr lang="th-TH" altLang="en-US" sz="1100" dirty="0" smtClean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ฯ</a:t>
            </a:r>
            <a:br>
              <a:rPr lang="th-TH" altLang="en-US" sz="1100" dirty="0" smtClean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en-US" sz="1100" dirty="0" smtClean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week 3 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ของเดือนสิงหาคม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453439" y="4026072"/>
            <a:ext cx="32403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เลขาธิการ ก.พ.ร. รายงานผลประเมินฯ </a:t>
            </a:r>
            <a:b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เบื้องต้น 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(week 4 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ของเดือนสิงหาคม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644046" y="4541295"/>
            <a:ext cx="3168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รนม/รมต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รมช ส่งผลประเมินให้กับ</a:t>
            </a:r>
            <a:b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สก.พ.ร. 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(week 1 </a:t>
            </a:r>
            <a:r>
              <a:rPr lang="th-TH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ของเดือนกันยายน</a:t>
            </a:r>
            <a:r>
              <a:rPr lang="en-US" altLang="en-US" sz="1100" dirty="0">
                <a:solidFill>
                  <a:srgbClr val="5B9BD5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819664" y="5039069"/>
            <a:ext cx="29439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 ก.พ.ร. รวบรวมเสนอ</a:t>
            </a:r>
            <a:br>
              <a:rPr lang="th-TH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นายกรัฐมนตรี</a:t>
            </a:r>
            <a:r>
              <a:rPr lang="en-US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(week 2 </a:t>
            </a:r>
            <a:r>
              <a:rPr lang="th-TH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ของเดือน</a:t>
            </a:r>
            <a:br>
              <a:rPr lang="th-TH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</a:t>
            </a:r>
            <a:r>
              <a:rPr lang="en-US" alt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6" name="Flowchart: Extract 25"/>
          <p:cNvSpPr/>
          <p:nvPr/>
        </p:nvSpPr>
        <p:spPr>
          <a:xfrm>
            <a:off x="4429691" y="6008825"/>
            <a:ext cx="144463" cy="114300"/>
          </a:xfrm>
          <a:prstGeom prst="flowChartExtra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lowchart: Extract 27"/>
          <p:cNvSpPr/>
          <p:nvPr/>
        </p:nvSpPr>
        <p:spPr>
          <a:xfrm>
            <a:off x="6616177" y="6003967"/>
            <a:ext cx="144463" cy="114300"/>
          </a:xfrm>
          <a:prstGeom prst="flowChartExtra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83660" y="6074621"/>
            <a:ext cx="203498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87388" y="5864351"/>
            <a:ext cx="9340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50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Site Visit</a:t>
            </a:r>
            <a:endParaRPr lang="th-TH" sz="1050" dirty="0">
              <a:solidFill>
                <a:srgbClr val="0000CC"/>
              </a:solidFill>
              <a:latin typeface="Calibri"/>
              <a:cs typeface="Cordia Ne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-3398"/>
            <a:ext cx="8277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</a:t>
            </a:r>
            <a:r>
              <a:rPr lang="th-TH" sz="20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</a:t>
            </a:r>
            <a:r>
              <a:rPr lang="th-TH" altLang="th-TH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altLang="en-US" sz="2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ประเมินส่วนราชการและจังหวัดตามมาตรการปรับปรุงประสิทธิภาพฯ </a:t>
            </a:r>
            <a:r>
              <a:rPr lang="th-TH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ประจำปีงบประมาณ </a:t>
            </a:r>
            <a:r>
              <a:rPr lang="en-US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2560</a:t>
            </a:r>
            <a:r>
              <a:rPr lang="th-TH" alt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(ต่อ)</a:t>
            </a:r>
            <a:endParaRPr lang="en-US" altLang="th-TH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endParaRPr lang="en-US" altLang="th-TH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Slide Number Placeholder 1"/>
          <p:cNvSpPr txBox="1">
            <a:spLocks/>
          </p:cNvSpPr>
          <p:nvPr/>
        </p:nvSpPr>
        <p:spPr>
          <a:xfrm>
            <a:off x="6912864" y="636385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r" defTabSz="914400" rtl="0" eaLnBrk="0" latinLnBrk="0" hangingPunct="0">
              <a:defRPr sz="1000" kern="1200">
                <a:solidFill>
                  <a:srgbClr val="89898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dirty="0" smtClean="0"/>
              <a:t>25p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24405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54873"/>
            <a:ext cx="9125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www.opdc.go.th</a:t>
            </a:r>
            <a:endParaRPr lang="th-TH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382" y="78117"/>
            <a:ext cx="818500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ที่มา (ต่อ)</a:t>
            </a: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8957" y="2205365"/>
            <a:ext cx="799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thaiDi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th-TH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อาศัยอํานาจตามความในมาตรา 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th-TH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ของรัฐธรรมนูญแห่งราชอาณาจักรไทย (ฉบับชั่วคราว) พุทธศักราช 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2557</a:t>
            </a:r>
            <a:r>
              <a:rPr lang="th-TH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หัวหน้าคณะรักษาความสงบแห่งชาติ โดยความเห็นชอบของคณะรักษาความสงบแห่งชาติ ได้ออกคำสั่งหัวหน้าคณะรักษาความสงบแห่งชาติ ที่ 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2559</a:t>
            </a:r>
            <a:r>
              <a:rPr lang="th-TH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เรื่อง มาตรการปรับปรุงประสิทธิภาพในการปฏิบัติราชการ  </a:t>
            </a:r>
            <a:r>
              <a:rPr lang="th-TH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เพื่อ</a:t>
            </a:r>
            <a:r>
              <a:rPr lang="th-TH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ประโยชน์ในการปฏิรูประบบการบริหารราชการแผ่นดิน มีบังคับใช้ ณ วันที่ 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กุมภาพันธ์ 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866811"/>
            <a:ext cx="499688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คำสั่งหัวหน้าคณะรักษาความสงบแห่งชาติ ที่ </a:t>
            </a:r>
            <a:r>
              <a:rPr lang="en-US" sz="160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5/2559</a:t>
            </a:r>
            <a:endParaRPr lang="th-TH" sz="1600" b="1" dirty="0">
              <a:solidFill>
                <a:srgbClr val="ED7D31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57679"/>
            <a:ext cx="91440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kern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</a:t>
            </a: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ารประเมินส่วนราชการและจังหวัด ตามคำสั่งหัวหน้า คสช.                                                      </a:t>
            </a:r>
            <a:r>
              <a:rPr lang="en-US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 </a:t>
            </a:r>
            <a:r>
              <a:rPr lang="th-TH" altLang="en-US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มาตรการปรับปรุงประสิทธิภาพในการปฏิบัติราชการ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463" y="3711645"/>
            <a:ext cx="331052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มติคณะรัฐมนตรี </a:t>
            </a:r>
            <a:r>
              <a:rPr lang="en-US" sz="160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160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เมษายน </a:t>
            </a:r>
            <a:r>
              <a:rPr lang="en-US" sz="160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2559</a:t>
            </a:r>
            <a:r>
              <a:rPr lang="th-TH" sz="160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25140" y="4037242"/>
            <a:ext cx="7607300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thaiDist" eaLnBrk="1" fontAlgn="auto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เห็นชอบการประเมินโดยแบบประเมินข้าราชการพลเรือนในความรับผิดชอบของฝ่าย</a:t>
            </a:r>
            <a:r>
              <a:rPr lang="en-US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บริหารและ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แบบ</a:t>
            </a:r>
            <a:r>
              <a:rPr lang="en-US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ประเมิน               </a:t>
            </a:r>
            <a:r>
              <a:rPr lang="en-US" altLang="en-US" sz="1200" b="1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ส่วน</a:t>
            </a:r>
            <a:r>
              <a:rPr lang="en-US" altLang="en-US" sz="12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ราชการ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2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ตามคำสั่งหัวหน้าคณะรักษาความสงบแห่งชาติ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2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ที่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5/2559 </a:t>
            </a:r>
            <a:r>
              <a:rPr lang="en-US" altLang="en-US" sz="12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และให้นำแบบประเมินฯ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นี้ไปใช้ในการประเมินข้าราชการและการประเมินส่วนราชการในรอบการปฏิบัติงานตั้งแต่วันที่ 1 </a:t>
            </a:r>
            <a:r>
              <a:rPr lang="en-US" altLang="en-US" sz="12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ตุลาคม</a:t>
            </a:r>
            <a:r>
              <a:rPr lang="en-US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2558</a:t>
            </a:r>
            <a:endParaRPr lang="en-US" altLang="en-US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5092" y="5315172"/>
            <a:ext cx="7605340" cy="723853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แบบประเมินส่วนราชการตามคำสั่ง หัวหน้า คสช. มีวัตถุประสงค์เพื่อพัฒนาระบบการดำเนินงานของส่วนราชการในการขับเคลื่อนภารกิจสำคัญของรัฐบาล การแก้ไขปัญหาและการอำนวยความสะดวกแก่ประชาชน และเพื่อเพิ่มศักยภาพของส่วนราชการในการสนับสนุนการพัฒนาประเทศ</a:t>
            </a:r>
            <a:endParaRPr lang="en-US" sz="1200" b="1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382" y="16561"/>
            <a:ext cx="818500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spcBef>
                <a:spcPts val="0"/>
              </a:spcBef>
              <a:defRPr/>
            </a:pPr>
            <a:r>
              <a:rPr lang="th-TH" sz="20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</a:t>
            </a:r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ารประเมินส่วนราชการและจังหวัด ตามคำสั่งหัวหน้า </a:t>
            </a:r>
            <a:r>
              <a:rPr lang="th-TH" sz="2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คสช</a:t>
            </a:r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 </a:t>
            </a:r>
            <a:r>
              <a:rPr lang="th-TH" alt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มาตรการปรับปรุงประสิทธิภาพในการปฏิบัติ</a:t>
            </a:r>
            <a:r>
              <a:rPr lang="th-TH" alt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ราชการ</a:t>
            </a:r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86219"/>
              </p:ext>
            </p:extLst>
          </p:nvPr>
        </p:nvGraphicFramePr>
        <p:xfrm>
          <a:off x="4829632" y="1606129"/>
          <a:ext cx="4134856" cy="5185196"/>
        </p:xfrm>
        <a:graphic>
          <a:graphicData uri="http://schemas.openxmlformats.org/drawingml/2006/table">
            <a:tbl>
              <a:tblPr firstRow="1" firstCol="1" bandRow="1"/>
              <a:tblGrid>
                <a:gridCol w="4134856"/>
              </a:tblGrid>
              <a:tr h="391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องค์ประกอบการประเมิน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81" marR="64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2908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ประสิทธิภาพในการดำเนินงานตามหลักภารกิจพื้นฐาน (</a:t>
                      </a:r>
                      <a:r>
                        <a:rPr lang="en-US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Functional Based)</a:t>
                      </a: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th-TH" sz="1200" b="1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ภารกิจนี้ไม่ต้อง</a:t>
                      </a:r>
                      <a:r>
                        <a:rPr lang="th-TH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ประเมิน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เนื่องจากการประเมินประสิทธิภาพการปฏิบัติงานของจังหวัด จะอยู่ในองค์ประกอบการประเมินที่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(Area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Based)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81" marR="64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533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ประสิทธิภาพ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ในการดำเนินงานตามหลักภารกิจยุทธศาสตร์ </a:t>
                      </a: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Agenda Based</a:t>
                      </a: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br>
                        <a:rPr lang="th-TH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en-US" sz="12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81" marR="64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857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ประสิทธิภาพ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ในการดำเนินงานตามหลักภารกิจ</a:t>
                      </a: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พื้นที่หรือ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การบูรณาการการดำเนินงานหลายพื้นที่หรือหลายหน่วยงาน (</a:t>
                      </a:r>
                      <a:r>
                        <a:rPr lang="en-US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Area Based</a:t>
                      </a: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200" b="1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endParaRPr lang="en-US" sz="12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81" marR="64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857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ประสิทธิภาพ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ในการบริหารจัดการและพัฒนา</a:t>
                      </a: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นวัตกรรมและ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การให้บริการประชาชนหรือหน่วยงานของรัฐ (</a:t>
                      </a:r>
                      <a:r>
                        <a:rPr lang="en-US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Innovation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Based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endParaRPr lang="th-TH" sz="1200" b="1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42240" indent="-142240"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81" marR="64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032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ศักยภาพ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ในการเป็นส่วนราชการที่มี</a:t>
                      </a: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ความสำคัญ</a:t>
                      </a:r>
                      <a:b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เชิง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ยุทธศาสตร์เพื่อการพัฒนา</a:t>
                      </a: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ประเทศ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(</a:t>
                      </a:r>
                      <a:r>
                        <a:rPr lang="en-US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Potential</a:t>
                      </a:r>
                      <a:r>
                        <a:rPr lang="th-TH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Based</a:t>
                      </a:r>
                      <a:r>
                        <a:rPr lang="th-TH" sz="1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2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81" marR="64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00600" y="877886"/>
            <a:ext cx="4163888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th-TH" altLang="th-TH" sz="1400" b="1" dirty="0">
                <a:solidFill>
                  <a:srgbClr val="00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การประเมินส่วนราชการตามมาตรการปรับปรุงประสิทธิภาพในการปฏิบัติ</a:t>
            </a:r>
            <a:r>
              <a:rPr lang="th-TH" altLang="th-TH" sz="1400" b="1" dirty="0" smtClean="0">
                <a:solidFill>
                  <a:srgbClr val="00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ราชการ (จังหวัด)</a:t>
            </a:r>
            <a:endParaRPr lang="th-TH" altLang="th-TH" sz="1400" dirty="0">
              <a:solidFill>
                <a:srgbClr val="0033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79511" y="893078"/>
            <a:ext cx="4203575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th-TH" altLang="en-US" sz="1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กรอบการ</a:t>
            </a:r>
            <a:r>
              <a:rPr lang="th-TH" altLang="en-US" sz="14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ประเมินผลจังหวัด</a:t>
            </a:r>
            <a:r>
              <a:rPr lang="th-TH" altLang="en-US" sz="1400" b="1" dirty="0" smtClean="0">
                <a:solidFill>
                  <a:srgbClr val="20386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ตาม</a:t>
            </a:r>
            <a:r>
              <a:rPr lang="th-TH" altLang="en-US" sz="1400" b="1" dirty="0">
                <a:solidFill>
                  <a:srgbClr val="20386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คำรับรองฯ </a:t>
            </a:r>
            <a:r>
              <a:rPr lang="th-TH" altLang="en-US" sz="1400" b="1" dirty="0" smtClean="0">
                <a:solidFill>
                  <a:srgbClr val="20386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altLang="en-US" sz="1400" b="1" dirty="0" smtClean="0">
                <a:solidFill>
                  <a:srgbClr val="203864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400" b="1" dirty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6200000" flipV="1">
            <a:off x="4368801" y="2474912"/>
            <a:ext cx="31750" cy="31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80021"/>
              </p:ext>
            </p:extLst>
          </p:nvPr>
        </p:nvGraphicFramePr>
        <p:xfrm>
          <a:off x="106363" y="1528911"/>
          <a:ext cx="4337050" cy="49244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57287"/>
                <a:gridCol w="2514674"/>
                <a:gridCol w="665089"/>
              </a:tblGrid>
              <a:tr h="5486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ประเด็นการประเมินผลการปฏิบัติราชการ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กรอบการประเมินผล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2559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น้ำหนัก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(%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1968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มิติภายนอก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5241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การประเมินประสิทธิผล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(70)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ยุทธศาสตร์ของกลุ่มจังหวัด/จังหวัด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1.1 </a:t>
                      </a:r>
                      <a:r>
                        <a:rPr kumimoji="0" lang="th-TH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ยุทธศาสตร์กลุ่มจังหวัด</a:t>
                      </a:r>
                      <a:br>
                        <a:rPr kumimoji="0" lang="th-TH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1.2 </a:t>
                      </a:r>
                      <a:r>
                        <a:rPr kumimoji="0" lang="th-TH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ยุทธศาสตร์จังหวัด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th-TH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1.3 </a:t>
                      </a:r>
                      <a:r>
                        <a:rPr lang="th-TH" alt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ตัวชี้วัดร่วมระหว่างกระทรวงและ</a:t>
                      </a:r>
                      <a:br>
                        <a:rPr lang="th-TH" alt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alt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จังหวัด (</a:t>
                      </a: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Function-Area </a:t>
                      </a:r>
                      <a:r>
                        <a:rPr lang="en-US" sz="1200" b="0" spc="-1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KPIs</a:t>
                      </a:r>
                      <a:r>
                        <a:rPr lang="th-TH" alt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br>
                        <a:rPr lang="en-US" alt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th-TH" alt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ตาม</a:t>
                      </a:r>
                      <a:r>
                        <a:rPr kumimoji="0" lang="th-TH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นโยบายสำคัญของรัฐบาล               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</a:p>
                  </a:txBody>
                  <a:tcPr marL="68570" marR="685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th-TH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0" marR="685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81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การประเมินคุณภาพ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(10)</a:t>
                      </a: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ความพึงพอใจของผู้รับบริการ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          </a:t>
                      </a:r>
                      <a:r>
                        <a:rPr kumimoji="0" lang="th-TH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(ศูนย์ดำรงธรรมและศูนย์บริการร่วม)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0" marR="685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kumimoji="0" lang="th-TH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70" marR="685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มิติภายใน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27579" marR="27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7608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การประเมินประสิทธิภาพ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(10)</a:t>
                      </a: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marL="173038" indent="-1730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3.  </a:t>
                      </a: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การเบิกจ่ายงบประมาณ 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(5)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การประหยัดพลังงาน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0" spc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2.5)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60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5. </a:t>
                      </a:r>
                      <a:r>
                        <a:rPr lang="th-TH" sz="1200" b="1" kern="0" spc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การประหยัดน้ำ</a:t>
                      </a:r>
                      <a:endParaRPr lang="en-US" sz="1200" b="1" kern="0" spc="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0" spc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2.5)</a:t>
                      </a:r>
                      <a:endParaRPr lang="en-US" sz="1200" b="1" kern="0" spc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การพัฒนาองค์การ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(1</a:t>
                      </a: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746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46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4625" algn="l"/>
                        </a:tabLst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6. </a:t>
                      </a: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การพัฒนาสมรรถนะองค์การ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(5)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39">
                <a:tc v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marL="2286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ระดับคุณธรรมและความโปร่งใส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การดำเนินงานของหน่วยงาน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(5)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60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579" marR="27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5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4FC67-E36D-458E-BC27-A170CA27DBEB}" type="slidenum">
              <a:rPr lang="th-TH" altLang="th-TH" smtClean="0"/>
              <a:pPr>
                <a:defRPr/>
              </a:pPr>
              <a:t>5</a:t>
            </a:fld>
            <a:endParaRPr lang="th-TH" altLang="th-TH"/>
          </a:p>
        </p:txBody>
      </p:sp>
      <p:sp>
        <p:nvSpPr>
          <p:cNvPr id="5" name="Rectangle 4"/>
          <p:cNvSpPr/>
          <p:nvPr/>
        </p:nvSpPr>
        <p:spPr>
          <a:xfrm>
            <a:off x="-612576" y="44624"/>
            <a:ext cx="943304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287338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การเปรียบเทียบความแตกต่างระหว่างการจัดทำคำรับรองการปฏิบัติราชการกับการประเมิน</a:t>
            </a: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ส่วนราชการตามมาตรการปรับปรุงประสิทธิภาพในการปฏิบัติราชการ (มาตรา </a:t>
            </a: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47399"/>
              </p:ext>
            </p:extLst>
          </p:nvPr>
        </p:nvGraphicFramePr>
        <p:xfrm>
          <a:off x="251520" y="1056657"/>
          <a:ext cx="8568952" cy="51705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48472"/>
                <a:gridCol w="4320480"/>
              </a:tblGrid>
              <a:tr h="564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คำรับรองการปฏิบัติ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การประเมินส่วนราชการตามมาตรการปรับปรุง</a:t>
                      </a:r>
                      <a:b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ประสิทธิภาพในการปฏิบัติราชการ (มาตรา 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 anchor="ctr"/>
                </a:tc>
              </a:tr>
              <a:tr h="1163552">
                <a:tc>
                  <a:txBody>
                    <a:bodyPr/>
                    <a:lstStyle/>
                    <a:p>
                      <a:pPr marL="341313" marR="111760" lvl="1" indent="-23177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341313" algn="l"/>
                        </a:tabLst>
                      </a:pP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en-US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ระบบการวัดผลสัมฤทธิ์ ที่มีการลง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นามเป็น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ลายลักษณ์อักษร มีคณะกรรมการเจรจาฯ เป็นผู้พิจารณาตัวชี้วัด น้ำหนัก และเกณฑ์การให้คะแนนกับส่วน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</a:p>
                    <a:p>
                      <a:pPr marL="914400" marR="11176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147320" algn="l"/>
                        </a:tabLst>
                      </a:pP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0955" indent="-2012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spc="-3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</a:t>
                      </a:r>
                      <a:r>
                        <a:rPr lang="th-TH" sz="1200" spc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ระบบการวัดผลสัมฤทธิ์ที่เชื่อมโยง</a:t>
                      </a:r>
                      <a:r>
                        <a:rPr lang="th-TH" sz="1200" spc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จากยุทธศาสตร์</a:t>
                      </a:r>
                      <a:r>
                        <a:rPr lang="th-TH" sz="1200" spc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ชาติ แผนฯ </a:t>
                      </a:r>
                      <a:r>
                        <a:rPr lang="en-US" sz="1200" spc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th-TH" sz="1200" spc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แนวทางการ</a:t>
                      </a:r>
                      <a:r>
                        <a:rPr lang="th-TH" sz="1200" spc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พัฒนาประเทศไทย</a:t>
                      </a:r>
                      <a:r>
                        <a:rPr lang="en-US" sz="1200" spc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4.0</a:t>
                      </a:r>
                      <a:r>
                        <a:rPr lang="th-TH" sz="1200" spc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spc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และการพัฒนาที่ยั่งยืน (</a:t>
                      </a:r>
                      <a:r>
                        <a:rPr lang="en-US" sz="1200" spc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SDG</a:t>
                      </a:r>
                      <a:r>
                        <a:rPr lang="th-TH" sz="1200" spc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1200" spc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th-TH" sz="1200" spc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200" spc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ที่กำหนด ค่า</a:t>
                      </a:r>
                      <a:r>
                        <a:rPr lang="th-TH" sz="1200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เป้าหมายชัดเจน ทำให้สามารถวัดผลไปยังหน่วยงานที่เกี่ยวข้องได้ เป็นการ</a:t>
                      </a:r>
                      <a:r>
                        <a:rPr lang="en-US" sz="1200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top down</a:t>
                      </a:r>
                      <a:r>
                        <a:rPr lang="th-TH" sz="1200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โดยไม่มีขั้นตอนการเจรจาตัวชี้วัด</a:t>
                      </a:r>
                      <a:r>
                        <a:rPr lang="th-TH" sz="1200" spc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</a:t>
                      </a:r>
                      <a:r>
                        <a:rPr lang="th-TH" sz="1200" spc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  <a:endParaRPr lang="en-US" sz="1200" spc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/>
                </a:tc>
              </a:tr>
              <a:tr h="866105">
                <a:tc rowSpan="3">
                  <a:txBody>
                    <a:bodyPr/>
                    <a:lstStyle/>
                    <a:p>
                      <a:pPr marL="287338" marR="111760" indent="-1778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87338" algn="l"/>
                        </a:tabLs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ตัวชี้วัดและเป้าหมายของหน่วยงาน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กลางไม่ได้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มีการบูรณาการร่วมกัน ทำให้ไม่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สามารถเชื่อมโยง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สู่เป้าหมายระดับชาติได้ 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98755" marR="21590" indent="-198755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1930" marR="21590" indent="-180340" algn="thaiDist" defTabSz="179388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มีการบูรณาการตัวชี้วัดระหว่างหน่วยงานกลาง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ของสำนัก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งบประมาณ สศช และสำนักงาน 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ก.พ.ร.ใน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เอกสารงบประมาณเป็น</a:t>
                      </a:r>
                      <a:r>
                        <a:rPr lang="th-TH" sz="1200" spc="-4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ตัวชี้วัดเดียวกัน และมีความเชื่อมโยงจากยุทธศาสตร์ชาติ แผนฯ </a:t>
                      </a:r>
                      <a:r>
                        <a:rPr lang="en-US" sz="1200" spc="-4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th-TH" sz="1200" spc="-4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ทางการพัฒนาประเทศ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ไทย 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และการพัฒนาที่ยั่งยืน (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SDG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01930" marR="21590" indent="-18034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1243">
                <a:tc vMerge="1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1295" marR="0" indent="-20129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ข้อสั่งการของนายกรัฐมนตรี สามารถ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ประเมินผลผ่าน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 line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ทำให้รวดเร็วและทัน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ต่อสถานการณ์  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0611">
                <a:tc vMerge="1">
                  <a:txBody>
                    <a:bodyPr/>
                    <a:lstStyle/>
                    <a:p>
                      <a:pPr marL="198755" marR="21590" indent="-198755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1295" marR="21590" indent="-180340" algn="thaiDi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10260" algn="l"/>
                          <a:tab pos="1170305" algn="l"/>
                        </a:tabLst>
                      </a:pP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spc="-9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ยกเลิก</a:t>
                      </a:r>
                      <a:r>
                        <a:rPr lang="th-TH" sz="1200" spc="-9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ตัวชี้วัดที่มีเจ้าภาพ ยกเว้นตัวชี้วัดประสิทธิภาพของการเบิกจ่ายเงิน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สำหรับตัวชี้วัด เรื่องระดับคุณธรรมและความโปร่งใส สำนักงาน ก.พ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ร. จะเป็นผู้รับผลการประเมินจาก </a:t>
                      </a:r>
                      <a:r>
                        <a:rPr lang="th-TH" sz="12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ปปช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เพื่อรายงานต่อนายกรัฐมนตรีพร้อมกับการประเมินของสำนักงาน ก.พ.ร. ตามมาตรา 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</a:t>
                      </a:r>
                      <a:endParaRPr lang="en-US" sz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01295" marR="21590" indent="-18034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10260" algn="l"/>
                          <a:tab pos="1170305" algn="l"/>
                        </a:tabLs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2513">
                <a:tc>
                  <a:txBody>
                    <a:bodyPr/>
                    <a:lstStyle/>
                    <a:p>
                      <a:pPr marL="0" marR="0" indent="109538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การประเมินผลเป็นรายปี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7800" marR="21590" lvl="0" indent="-1778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168275" algn="l"/>
                          <a:tab pos="177800" algn="l"/>
                        </a:tabLst>
                      </a:pP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 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รอบ สามารถใช้เป็นเครื่องมือในการ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ขับเคลื่อนนโยบาย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สำคัญของรัฐบาลและสามารถนำผลประเมินไปใช้ประกอบการให้คุณให้โทษต่อหน่วยงาน ลดความซ้ำซ้อนและภาระกับส่วน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3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79512" y="720451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-252536" y="4462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280988">
              <a:defRPr/>
            </a:pPr>
            <a:r>
              <a:rPr lang="en-US" sz="1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1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กรอบการประเมินส่วนราชการและจังหวัดตามมาตรการปรับปรุงประสิทธิภาพฯ ประจำปีงบประมาณ </a:t>
            </a:r>
            <a:r>
              <a:rPr lang="en-US" sz="18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72984"/>
              </p:ext>
            </p:extLst>
          </p:nvPr>
        </p:nvGraphicFramePr>
        <p:xfrm>
          <a:off x="179512" y="1343998"/>
          <a:ext cx="8855288" cy="5428277"/>
        </p:xfrm>
        <a:graphic>
          <a:graphicData uri="http://schemas.openxmlformats.org/drawingml/2006/table">
            <a:tbl>
              <a:tblPr firstRow="1" bandRow="1"/>
              <a:tblGrid>
                <a:gridCol w="3062877"/>
                <a:gridCol w="645710"/>
                <a:gridCol w="4161243"/>
                <a:gridCol w="985458"/>
              </a:tblGrid>
              <a:tr h="340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องค์ประกอบการประเมิน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u="non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ประเด็นการประเมิน </a:t>
                      </a:r>
                      <a:endParaRPr lang="en-US" sz="1000" b="0" u="non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จำนวนตัวชี้วัด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894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69863" algn="l"/>
                        </a:tabLst>
                      </a:pPr>
                      <a:r>
                        <a:rPr lang="th-TH" sz="9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ประสิทธิภาพในการดำเนินงานตามหลักภารกิจพื้นฐาน งานประจำงานตามหน้าที่ปกติ หรืองานตามหน้าที่ความรับผิดชอบหลัก งานตามกฎหมาย กฎ นโยบายของรัฐบาล หรือมติคณะรัฐมนตรี</a:t>
                      </a:r>
                      <a:r>
                        <a:rPr lang="en-US" sz="9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9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Functional Based)</a:t>
                      </a:r>
                      <a:r>
                        <a:rPr lang="th-TH" sz="9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ภารกิจนี้ไม่ต้อง</a:t>
                      </a:r>
                      <a:r>
                        <a:rPr lang="th-TH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ประเมิน </a:t>
                      </a:r>
                      <a:r>
                        <a:rPr lang="th-TH" sz="9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เนื่องจากการประเมินประสิทธิภาพการปฏิบัติงานของจังหวัด จะอยู่ในองค์ประกอบการประเมินที่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b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(Area</a:t>
                      </a:r>
                      <a:r>
                        <a:rPr lang="th-TH" sz="9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Based)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69863" algn="l"/>
                        </a:tabLst>
                      </a:pPr>
                      <a:r>
                        <a:rPr lang="en-US" sz="900" b="0" u="non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en-US" sz="900" b="0" u="non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lvl="0" indent="-174625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การดำเนินงานตามหลักภารกิจพื้นฐาน งานประจำ งานตามหน้าที่ปกติ หรืองานตามหน้าที่ความรับผิดชอบหลัก </a:t>
                      </a:r>
                      <a:endParaRPr lang="en-US" sz="9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lvl="0" indent="-174625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การดำเนินงานตามกฎหมาย </a:t>
                      </a:r>
                      <a:endParaRPr lang="en-US" sz="9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lvl="0" indent="-174625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การดำเนินงานตามนโยบายและแผนของรัฐบาล และมติคณะรัฐมนตรี </a:t>
                      </a:r>
                      <a:endParaRPr lang="en-US" sz="9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lvl="0" indent="-174625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การดำเนินการตามแผนพัฒนาเศรษฐกิจและสังคมแห่งชาติและแผนยุทธศาสตร์ของหน่วยงาน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9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</a:t>
                      </a:r>
                      <a:r>
                        <a:rPr lang="en-US" sz="9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</a:t>
                      </a:r>
                      <a:r>
                        <a:rPr lang="en-US" sz="900" b="1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b="1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9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7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33363" lvl="0" indent="-233363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  <a:tabLst>
                          <a:tab pos="233363" algn="l"/>
                        </a:tabLst>
                      </a:pPr>
                      <a: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ประสิทธิภาพ</a:t>
                      </a:r>
                      <a:r>
                        <a:rPr lang="th-TH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ในการดำเนินงานตามหลักภารกิจยุทธศาสตร์ </a:t>
                      </a:r>
                      <a:r>
                        <a:rPr lang="th-TH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แนวทางปฏิรูปภาครัฐ นโยบายเร่งด่วน หรือภารกิจที่ได้รับมอบหมายเป็นพิเศษ </a:t>
                      </a:r>
                      <a: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Agenda Based</a:t>
                      </a:r>
                      <a: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th-TH" sz="900" b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th-TH" sz="900" b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900" b="0" i="1" u="sng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>
                          <a:tab pos="233363" algn="l"/>
                        </a:tabLst>
                        <a:defRPr/>
                      </a:pPr>
                      <a:r>
                        <a:rPr lang="en-US" sz="900" b="0" u="non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การดำเนินการข้อสั่งการของนายกรัฐมนตรี</a:t>
                      </a:r>
                      <a:endParaRPr lang="en-US" sz="9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การดำเนินการตามวาระการขับเคลื่อนและการปฏิรูปประเทศ</a:t>
                      </a:r>
                      <a:endParaRPr lang="en-US" sz="9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การแก้ไขปัญหาสำคัญเฉพาะเรื่องหรือภารกิจที่ได้รับมอบหมายพิเศษจากนายกรัฐมนตรี/ รองนายกรัฐมนตรี/ รัฐมนตรีที่กำกับและติดตามการปฏิบัติราชการ </a:t>
                      </a:r>
                      <a:r>
                        <a:rPr lang="en-US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9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900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การสร้างความรับรู้ความเข้าใจแก่ประชาชน</a:t>
                      </a: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(บังคับเฉพาะส่วนราชการ)</a:t>
                      </a:r>
                      <a:endParaRPr lang="en-US" sz="900" b="0" strike="noStrike" kern="120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 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0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>
                          <a:tab pos="169863" algn="l"/>
                        </a:tabLst>
                        <a:defRPr/>
                      </a:pPr>
                      <a:r>
                        <a:rPr lang="en-US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en-US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ประสิทธิภาพ</a:t>
                      </a:r>
                      <a:r>
                        <a:rPr lang="th-TH" sz="900" b="1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ในการดำเนินงานตามหลัก</a:t>
                      </a:r>
                      <a:r>
                        <a:rPr lang="th-TH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ภารกิจพื้นที่</a:t>
                      </a:r>
                      <a:r>
                        <a:rPr lang="th-TH" sz="900" b="1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/ท้องถิ่น ภูมิภาค จังหวัด กลุ่มจังหวัด หรือ</a:t>
                      </a:r>
                      <a:r>
                        <a:rPr lang="th-TH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การบูรณาการการดำเนินงานหลายพื้นที่หรือหลายหน่วยงาน </a:t>
                      </a:r>
                      <a:r>
                        <a:rPr lang="en-US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Area Based</a:t>
                      </a:r>
                      <a: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th-TH" sz="900" b="1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th-TH" sz="900" b="1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900" b="0" i="1" u="sng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>
                          <a:tab pos="169863" algn="l"/>
                        </a:tabLst>
                        <a:defRPr/>
                      </a:pPr>
                      <a:r>
                        <a:rPr lang="en-US" sz="900" b="0" u="non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lvl="0" indent="-174625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การดำเนินงานตามภารกิจในพื้นที่/ท้องถิ่น ภูมิภาค จังหวัด กลุ่มจังหวัด</a:t>
                      </a:r>
                      <a:endParaRPr lang="en-US" sz="9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lvl="0" indent="-174625">
                        <a:buFont typeface="+mj-lt"/>
                        <a:buAutoNum type="arabicPeriod"/>
                      </a:pPr>
                      <a:r>
                        <a:rPr lang="th-TH" sz="900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การบูรณาการระบบการปฏิบัติงานร่วมกันหลายหน่วยงานที่มีภารกิจร่วมกันในพื้นที่</a:t>
                      </a:r>
                      <a:r>
                        <a:rPr lang="en-US" sz="900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900" strike="noStrike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900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การบูรณาการการทำงานร่วมกันระหว่างกระทรวง/หน่วยงาน</a:t>
                      </a:r>
                      <a:r>
                        <a:rPr lang="en-US" sz="900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900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  <a:r>
                        <a:rPr lang="en-US" sz="900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74625" lvl="0" indent="-174625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การดำเนินการตามนโยบายประชารัฐ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 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2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69863" lvl="0" indent="-169863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80975" algn="l"/>
                        </a:tabLst>
                      </a:pPr>
                      <a:r>
                        <a:rPr lang="en-US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ประสิทธิภาพ</a:t>
                      </a:r>
                      <a:r>
                        <a:rPr lang="th-TH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ในการบริหารจัดการและพัฒนา</a:t>
                      </a:r>
                      <a: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นวัตกรรม</a:t>
                      </a:r>
                      <a:b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</a:t>
                      </a:r>
                      <a:r>
                        <a:rPr lang="th-TH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การบริหารจัดการระบบงาน งบประมาณ ทรัพยากรบุคคล และการให้บริการประชาชนหรือหน่วยงานของรัฐ </a:t>
                      </a:r>
                      <a:r>
                        <a:rPr lang="th-TH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Innovation</a:t>
                      </a:r>
                      <a:r>
                        <a:rPr lang="th-TH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Based</a:t>
                      </a:r>
                      <a: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900" b="0" i="1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>
                          <a:tab pos="169863" algn="l"/>
                        </a:tabLst>
                        <a:defRPr/>
                      </a:pPr>
                      <a:r>
                        <a:rPr lang="en-US" sz="900" b="0" u="non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9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ข้อเสนอการพัฒนาขีดความสามารถของหน่วยงาน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55600" marR="0" lvl="1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ข้อเสนอการพัฒนาขีดความสามารถของหน่วยงานในด้านต่างๆ</a:t>
                      </a:r>
                      <a:r>
                        <a:rPr lang="th-TH" sz="900" kern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เช่น </a:t>
                      </a: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การพัฒนานวัตกรรมในการบริหารจัดการ ระบบงาน งบประมาณ ทรัพยากรบุคคล </a:t>
                      </a:r>
                      <a:r>
                        <a:rPr lang="th-TH" sz="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ความผูกพันของบุคลากรต่อองค์กร</a:t>
                      </a:r>
                      <a:r>
                        <a:rPr lang="th-TH" sz="9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เทคโนโลยี</a:t>
                      </a:r>
                      <a:r>
                        <a:rPr lang="th-TH" sz="900" kern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ฐานข้อมูล </a:t>
                      </a: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กฎหมาย</a:t>
                      </a:r>
                      <a:r>
                        <a:rPr lang="en-US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การพัฒนาการบริหารจัดการองค์กรตามหลักธรรมาภิบาล พร้อมผลงานที่จะส่งมอบแยกตามรายไตรมาส</a:t>
                      </a:r>
                    </a:p>
                    <a:p>
                      <a:pPr marL="355600" lvl="1" indent="-173038">
                        <a:buFont typeface="+mj-lt"/>
                        <a:buAutoNum type="arabicParenR"/>
                      </a:pP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ผลงานที่เกิดขึ้นจริง</a:t>
                      </a:r>
                      <a:r>
                        <a:rPr lang="en-US" sz="900" kern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kern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รวมทั้งรางวัลที่ได้รับ</a:t>
                      </a: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จากองค์กรภายในหรือภายนอกประเทศ</a:t>
                      </a:r>
                      <a:r>
                        <a:rPr lang="en-US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9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ถ้ามี)</a:t>
                      </a:r>
                      <a:endParaRPr lang="th-TH" sz="900" kern="120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การบริหารจัดการและพัฒนานวัตกรรมในการให้บริการประชาชนหรือหน่วยงานของรัฐ 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th-TH" sz="9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การจัดการข้อร้องเรียนหรือเรื่องราวร้องทุกข์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9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ถ้ามี)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9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ประสิทธิภาพการเบิกจ่ายงบประมาณ (บังคับ)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 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6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33363" marR="0" lvl="0" indent="-2333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169863" algn="l"/>
                        </a:tabLst>
                        <a:defRPr/>
                      </a:pPr>
                      <a:r>
                        <a:rPr lang="th-TH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ศักยภาพ</a:t>
                      </a:r>
                      <a:r>
                        <a:rPr lang="th-TH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ในการเป็นส่วนราชการที่มีความสำคัญเชิงยุทธศาสตร์</a:t>
                      </a:r>
                      <a:r>
                        <a:rPr lang="th-TH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เพื่อการพัฒนาประเทศ ตามแผนหรือนโยบายระดับชาติ นโยบายของรัฐบาล </a:t>
                      </a:r>
                      <a:r>
                        <a:rPr lang="th-TH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(Potential Based) </a:t>
                      </a:r>
                      <a:r>
                        <a:rPr lang="th-TH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ประกอบกับผลการประเมินโดยองค์กรภายในและภายนอก</a:t>
                      </a:r>
                      <a:r>
                        <a:rPr lang="th-TH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ประเทศ       </a:t>
                      </a:r>
                      <a:r>
                        <a:rPr lang="en-US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</a:t>
                      </a:r>
                      <a:r>
                        <a:rPr lang="th-TH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9863" algn="l"/>
                        </a:tabLst>
                        <a:defRPr/>
                      </a:pPr>
                      <a:r>
                        <a:rPr lang="th-TH" sz="900" b="1" i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endParaRPr lang="th-TH" sz="900" b="0" i="1" u="sng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9863" algn="l"/>
                        </a:tabLst>
                        <a:defRPr/>
                      </a:pPr>
                      <a:r>
                        <a:rPr lang="en-US" sz="900" b="0" u="non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การจัดทำและดำเนินการตามแผนการขับเคลื่อนยุทธศาสตร์ชาติ </a:t>
                      </a:r>
                      <a:r>
                        <a:rPr lang="th-TH" sz="9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(บังคับ)</a:t>
                      </a:r>
                      <a:endParaRPr lang="en-US" sz="9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2913" lvl="1" indent="-257175">
                        <a:buFont typeface="+mj-lt"/>
                        <a:buAutoNum type="arabicParenR"/>
                      </a:pPr>
                      <a:r>
                        <a:rPr lang="th-TH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การจัดทำแผนการขับเคลื่อนยุทธศาสตร์ชาติ ตามภารกิจ/</a:t>
                      </a:r>
                      <a:r>
                        <a:rPr lang="th-TH" sz="9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บทบาท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ของจังหวัด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2913" marR="0" lvl="1" indent="-257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th-TH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ผลงานที่เกิดขึ้นจริงในแต่ละไตรมาส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รวมทั้งผลการประเมินจากองค์กรภายในหรือภายนอกประเทศ</a:t>
                      </a:r>
                      <a:r>
                        <a:rPr lang="en-US" sz="9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9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ถ้ามี)</a:t>
                      </a:r>
                      <a:endParaRPr lang="en-US" sz="9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</a:p>
                  </a:txBody>
                  <a:tcPr marL="23075" marR="2307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656310"/>
            <a:ext cx="9071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eaLnBrk="1" hangingPunct="1">
              <a:spcBef>
                <a:spcPts val="600"/>
              </a:spcBef>
              <a:defRPr/>
            </a:pPr>
            <a:r>
              <a:rPr lang="th-TH" altLang="en-US" sz="11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ใช้</a:t>
            </a:r>
            <a:r>
              <a:rPr lang="th-TH" altLang="en-US" sz="110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ประเมินส่วนราชการตามมาตรการปรับปรุงประสิทธิภาพในการปฏิบัติราชการแทนการจัดทำคำรับรองการปฏิบัติราชการ</a:t>
            </a:r>
            <a: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11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เป็นลายลักษณ์</a:t>
            </a:r>
            <a:r>
              <a:rPr lang="th-TH" alt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อักษร</a:t>
            </a:r>
            <a:r>
              <a:rPr lang="th-TH" altLang="en-US" sz="11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เพื่อให้สามารถใช้เป็นเครื่องมือในการขับเคลื่อนนโยบายสำคัญของรัฐบาล  สามารถนำผลงานไปใช้ประกอบการให้คุณ</a:t>
            </a:r>
            <a:br>
              <a:rPr lang="th-TH" altLang="en-US" sz="11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11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ให้โทษต่อหน่วยงานและผู้บริหาร ลดความซ้ำซ้อนและภาระต่อส่วนราชการ โดยปรับกรอบการประเมินผล และระยะเวลาในการประเมิน ดังนี้</a:t>
            </a:r>
            <a:endParaRPr lang="en-US" altLang="en-US" sz="11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4592" y="6381328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th-TH" dirty="0" smtClean="0"/>
              <a:t>6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33372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26" y="43542"/>
            <a:ext cx="8388424" cy="64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550" b="1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550" b="1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การเปรียบเทียบความแตกต่างการประเมินส่วนราชการตามมาตรการปรับปรุงประสิทธิภาพ</a:t>
            </a:r>
            <a:br>
              <a:rPr lang="th-TH" sz="1550" b="1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550" b="1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ในการปฏิบัติราชการ (มาตรา </a:t>
            </a:r>
            <a:r>
              <a:rPr lang="en-US" sz="1550" b="1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th-TH" sz="1550" b="1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ระหว่างปีงบประมาณ พ.ศ. </a:t>
            </a:r>
            <a:r>
              <a:rPr lang="en-US" sz="1550" b="1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2559</a:t>
            </a:r>
            <a:r>
              <a:rPr lang="th-TH" sz="1550" b="1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กับ ปีงบประมาณ พ.ศ. </a:t>
            </a:r>
            <a:r>
              <a:rPr lang="en-US" sz="1550" b="1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</a:t>
            </a:r>
            <a:endParaRPr lang="en-US" sz="1550" b="1" spc="-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59325"/>
              </p:ext>
            </p:extLst>
          </p:nvPr>
        </p:nvGraphicFramePr>
        <p:xfrm>
          <a:off x="251520" y="776437"/>
          <a:ext cx="8712968" cy="51008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9875"/>
                <a:gridCol w="4393093"/>
              </a:tblGrid>
              <a:tr h="42031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ความแตกต่างระหว่างการประเมินส่วนราชการตามมาตรการปรับปรุงประสิทธิภาพ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914400" marR="111760" indent="-9144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147320" algn="l"/>
                        </a:tabLst>
                      </a:pPr>
                      <a:r>
                        <a:rPr lang="th-TH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2559</a:t>
                      </a:r>
                      <a:endParaRPr lang="en-US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1295" marR="20955" indent="-2012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th-TH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2560</a:t>
                      </a:r>
                      <a:endParaRPr lang="en-US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341313" marR="111760" lvl="1" indent="-231775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341313" algn="l"/>
                        </a:tabLst>
                      </a:pP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ตัวชี้วัดสำหรับการประเมินในองค์ประกอบที่ 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(Agenda</a:t>
                      </a:r>
                      <a:r>
                        <a:rPr lang="th-TH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Based) </a:t>
                      </a:r>
                      <a:r>
                        <a:rPr lang="th-TH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และองค์ประกอบที่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h-TH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(Area Based)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มาจากการเชื่อมโยงตัวชี้วัดจากคำรับรองการปฏิบัติราชการฯ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ประจำปีงบประมาณ </a:t>
                      </a:r>
                      <a:r>
                        <a:rPr lang="en-US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2559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ที่ผ่านการเจรจาฯ จากคณะกรรมการเจรจาข้อตกลงฯ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20955" indent="-228600" algn="thaiDi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01295" algn="l"/>
                        </a:tabLst>
                        <a:defRPr/>
                      </a:pP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ตัวชี้วัดสำหรับการประเมินในองค์ประกอบที่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(Agenda</a:t>
                      </a:r>
                      <a:r>
                        <a:rPr lang="th-TH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Based) </a:t>
                      </a:r>
                      <a:r>
                        <a:rPr lang="th-TH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และองค์ประกอบที่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h-TH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(Area Based) </a:t>
                      </a:r>
                      <a:r>
                        <a:rPr lang="th-TH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มโยงมาจากยุทธศาสตร์ชาติ แผนฯ 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แนวทางการพัฒนา ประเทศไทย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4.0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และการพัฒนาที่ยั่งยืน (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SDG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ที่กำหนดค่าเป้าหมายชัดเจน ทำให้สามารถวัดผลไปยังหน่วยงานที่เกี่ยวข้องได้ เป็นการ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top down</a:t>
                      </a: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โดยไม่มีขั้นตอนการเจรจาตัวชี้วัดกับจังหวัด</a:t>
                      </a: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608">
                <a:tc>
                  <a:txBody>
                    <a:bodyPr/>
                    <a:lstStyle/>
                    <a:p>
                      <a:pPr marL="338138" marR="111760" lvl="1"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2"/>
                        <a:tabLst>
                          <a:tab pos="341313" algn="l"/>
                        </a:tabLst>
                      </a:pP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ทอนค่าเป้าหมายจากคำรับรองฯ ซึ่งเป็นค่าเป้าหมายทั้งปี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ออกเป็น </a:t>
                      </a:r>
                      <a:r>
                        <a:rPr lang="en-US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รอบการประเมิน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20955"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2"/>
                        <a:tabLst>
                          <a:tab pos="201295" algn="l"/>
                        </a:tabLst>
                      </a:pP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กำหนดค่าเป้าหมาย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รอบที่ </a:t>
                      </a:r>
                      <a:r>
                        <a:rPr lang="en-US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และรอบที่ </a:t>
                      </a:r>
                      <a:r>
                        <a:rPr lang="en-US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ตั้งแต่ต้นปีงบประมาณ</a:t>
                      </a:r>
                      <a:endParaRPr lang="th-TH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341313" marR="111760" lvl="1" indent="-231775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3"/>
                        <a:tabLst>
                          <a:tab pos="341313" algn="l"/>
                        </a:tabLst>
                      </a:pP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มีตัวชี้วัดบังคับเพียง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ตัว คือ ประสิทธิภาพการเบิกจ่ายงบประมาณ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20955" lvl="1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AutoNum type="arabicPeriod" startAt="3"/>
                        <a:tabLst>
                          <a:tab pos="444500" algn="l"/>
                        </a:tabLst>
                        <a:defRPr/>
                      </a:pP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มีตัวชี้วัดบังคับ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r>
                        <a:rPr lang="en-US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 คือ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ประสิทธิภาพการเบิกจ่ายงบประมาณ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1200" strike="sng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776">
                <a:tc>
                  <a:txBody>
                    <a:bodyPr/>
                    <a:lstStyle/>
                    <a:p>
                      <a:pPr marL="341313" marR="111760" lvl="1" indent="-231775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4"/>
                        <a:tabLst>
                          <a:tab pos="341313" algn="l"/>
                        </a:tabLst>
                      </a:pP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ไม่กำหนดจำนวนตัวชี้วัดไว้ในแต่ละองค์ประกอบ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20955"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4"/>
                        <a:tabLst>
                          <a:tab pos="201295" algn="l"/>
                        </a:tabLst>
                      </a:pPr>
                      <a:r>
                        <a:rPr lang="th-TH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กำหนดจำนวนตัวชี้วัดในแต่ละองค์ประกอบ</a:t>
                      </a:r>
                      <a:endParaRPr lang="th-TH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3840">
                <a:tc>
                  <a:txBody>
                    <a:bodyPr/>
                    <a:lstStyle/>
                    <a:p>
                      <a:pPr marL="341313" marR="111760" lvl="1" indent="-231775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5"/>
                        <a:tabLst>
                          <a:tab pos="341313" algn="l"/>
                        </a:tabLs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2095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AutoNum type="arabicPeriod" startAt="5"/>
                        <a:tabLst>
                          <a:tab pos="201295" algn="l"/>
                        </a:tabLst>
                        <a:defRPr/>
                      </a:pPr>
                      <a:r>
                        <a:rPr lang="th-TH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ปรับการประเมินในองค์ประกอบที่</a:t>
                      </a:r>
                      <a:r>
                        <a:rPr lang="th-TH" sz="120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th-TH" sz="120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ประสิทธิภาพในการบริหารจัดการและพัฒนานวัตกรรมฯ (</a:t>
                      </a:r>
                      <a:r>
                        <a:rPr lang="en-US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Innovation</a:t>
                      </a:r>
                      <a:r>
                        <a:rPr lang="th-TH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Based</a:t>
                      </a:r>
                      <a:r>
                        <a:rPr lang="th-TH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และองค์ประกอบที่ </a:t>
                      </a:r>
                      <a:r>
                        <a:rPr lang="en-US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200" b="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ศักยภาพในการเป็นส่วนราชการที่มีความสำคัญเชิงยุทธศาสตร์ฯ (</a:t>
                      </a:r>
                      <a:r>
                        <a:rPr lang="en-US" sz="1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Potential Based)</a:t>
                      </a:r>
                      <a:r>
                        <a:rPr lang="th-TH" sz="1200" b="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479" marR="324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th-TH" dirty="0"/>
              <a:t>7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1435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4877" y="6458325"/>
            <a:ext cx="2057400" cy="365125"/>
          </a:xfrm>
        </p:spPr>
        <p:txBody>
          <a:bodyPr/>
          <a:lstStyle/>
          <a:p>
            <a:pPr>
              <a:defRPr/>
            </a:pPr>
            <a:fld id="{78C4FC67-E36D-458E-BC27-A170CA27DBEB}" type="slidenum">
              <a:rPr lang="th-TH" altLang="th-TH" smtClean="0"/>
              <a:pPr>
                <a:defRPr/>
              </a:pPr>
              <a:t>8</a:t>
            </a:fld>
            <a:endParaRPr lang="th-TH" altLang="th-TH"/>
          </a:p>
        </p:txBody>
      </p:sp>
      <p:sp>
        <p:nvSpPr>
          <p:cNvPr id="7" name="Rectangle 6"/>
          <p:cNvSpPr/>
          <p:nvPr/>
        </p:nvSpPr>
        <p:spPr>
          <a:xfrm>
            <a:off x="406416" y="140336"/>
            <a:ext cx="8537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ความเชื่อมโยงระหว่างยุทธศาสตร์ของรัฐบาลกับจังหวัด</a:t>
            </a:r>
          </a:p>
        </p:txBody>
      </p:sp>
      <p:graphicFrame>
        <p:nvGraphicFramePr>
          <p:cNvPr id="9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351442"/>
              </p:ext>
            </p:extLst>
          </p:nvPr>
        </p:nvGraphicFramePr>
        <p:xfrm>
          <a:off x="337480" y="974892"/>
          <a:ext cx="856895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46449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รัฐบาล</a:t>
                      </a:r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 สุราษฎร์ธานี</a:t>
                      </a:r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12201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วิสัยทัศน์ : มั่นคง มั่งคั่ง ยั่งยืน</a:t>
                      </a:r>
                    </a:p>
                    <a:p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ยุทธศาสตร์ชาติ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ด้านความมั่นคง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ด้านการสร้างความสามารถในการแข่งขัน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ด้านการพัฒนาและเสริมสร้างศักยภาพคน</a:t>
                      </a:r>
                    </a:p>
                    <a:p>
                      <a:pPr marL="266700" indent="-266700"/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ด้านการสร้างโอกาส ความเสมอภาคและเท่าเทียมกัน</a:t>
                      </a:r>
                      <a:b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ทางสังคม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ด้านการสร้างการเติบโตบนคุณภาพชีวิตที่เป็นมิตรกับสิ่งแวดล้อม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ด้านการปรับสมดุลและพัฒนาระบบการบริหารจัดการภาครัฐ</a:t>
                      </a:r>
                    </a:p>
                    <a:p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แผนพัฒนาเศรษฐกิจและสังคมแห่งชาติ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การเสริมสร้างและพัฒนาศักยภาพทุนมนุษย์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การสร้างความเป็นธรรม ลดความเหลื่อมล้ำในสังคม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การสร้างความเข้มแข็งทางเศรษฐกิจและแข่งขันได้อย่างยั่งยืน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การเติบโตที่เป็นมิตรกับสิ่งแวดล้อมเพื่อการพัฒนาที่ยั่งยืน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การเสริมสร้างความมั่นคงแห่งชาติเพื่อการพัฒนาประเทศสู่ความ   </a:t>
                      </a:r>
                    </a:p>
                    <a:p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มั่นคงและยั่งยืน</a:t>
                      </a:r>
                    </a:p>
                    <a:p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6)</a:t>
                      </a:r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การบริหารจัดการในภาครัฐ การป้องกันการทุจริตฯ</a:t>
                      </a:r>
                    </a:p>
                    <a:p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7)</a:t>
                      </a:r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การพัฒนาโครงสร้างพื้นฐานและ</a:t>
                      </a:r>
                      <a:r>
                        <a:rPr lang="th-TH" sz="11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ระบบโล</a:t>
                      </a:r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จิ</a:t>
                      </a:r>
                      <a:r>
                        <a:rPr lang="th-TH" sz="11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สติกส์</a:t>
                      </a:r>
                      <a:endParaRPr lang="th-TH" sz="11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8)</a:t>
                      </a:r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การพัฒนาวิทยาศาสตร์ เทคโนโลยี วิจัยและนวัตกรรม</a:t>
                      </a:r>
                    </a:p>
                    <a:p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9)</a:t>
                      </a:r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การพัฒนาภาค เมือง และพื้นที่เศรษฐกิจ</a:t>
                      </a:r>
                    </a:p>
                    <a:p>
                      <a:r>
                        <a:rPr lang="en-US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10)   …..</a:t>
                      </a:r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แผนปฏิรูป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...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...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...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...</a:t>
                      </a:r>
                    </a:p>
                    <a:p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แผนแม่บท</a:t>
                      </a:r>
                    </a:p>
                    <a:p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แผนการใช้จ่ายงบประมาณ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			ฯลฯ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วิสัยทัศน์ : มั่นคง มั่งคั่ง ยั่งยืน</a:t>
                      </a:r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ยุทธศาสตร์จังหวัด  : (ให้สอดคล้องกับรัฐบาล)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ยุทธศาสตร์การเพิ่มศักยภาพการแข่งขันภาคเกษตรและอุตสาหกรรม    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เกษตร</a:t>
                      </a:r>
                    </a:p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ยุทธศาสตร์การเป็นผู้นำการท่องเที่ยวที่ยั่งยืน</a:t>
                      </a:r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3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ยุทธศาสตร์การเป็นจุดเชื่อมโยงเส้นทางคมนาคมและ</a:t>
                      </a:r>
                      <a:r>
                        <a:rPr lang="th-TH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ศูนย์โล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จิ</a:t>
                      </a:r>
                      <a:r>
                        <a:rPr lang="th-TH" sz="1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สติกส์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Logistics Hub) 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ภาคใต้ตอนบน</a:t>
                      </a:r>
                    </a:p>
                    <a:p>
                      <a:pPr marL="266700" indent="-266700"/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1100" spc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ยุทธศาสตร์สังคมปลอดภัยและประชาชนมีคุณภาพชีวิตที่ดีและมีศักยภาพในการแข่งขัน</a:t>
                      </a:r>
                    </a:p>
                    <a:p>
                      <a:pPr marL="266700" indent="-266700"/>
                      <a:r>
                        <a:rPr lang="th-TH" sz="1100" spc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100" spc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5)  </a:t>
                      </a:r>
                      <a:r>
                        <a:rPr lang="th-TH" sz="1100" spc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ยุทธศาสตร์การสร้างฐานทรัพยากรธรรมชาติที่มั่นคงและสภาพแวดล้อมที่เหมาะสม</a:t>
                      </a:r>
                    </a:p>
                    <a:p>
                      <a:pPr marL="266700" indent="-266700"/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แผนแม่บท (</a:t>
                      </a:r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Operation Plan)</a:t>
                      </a:r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66700" indent="-266700"/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แผนการใช้จ่ายงบประมาณ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98407"/>
              </p:ext>
            </p:extLst>
          </p:nvPr>
        </p:nvGraphicFramePr>
        <p:xfrm>
          <a:off x="4585953" y="3501008"/>
          <a:ext cx="42484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151"/>
                <a:gridCol w="590016"/>
                <a:gridCol w="510969"/>
                <a:gridCol w="595785"/>
                <a:gridCol w="523784"/>
                <a:gridCol w="581983"/>
                <a:gridCol w="523784"/>
              </a:tblGrid>
              <a:tr h="296877">
                <a:tc rowSpan="2">
                  <a:txBody>
                    <a:bodyPr/>
                    <a:lstStyle/>
                    <a:p>
                      <a:pPr algn="ctr"/>
                      <a:r>
                        <a:rPr lang="th-TH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แผนงาน</a:t>
                      </a:r>
                      <a:endParaRPr lang="th-TH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ผลงานปี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57-58</a:t>
                      </a:r>
                      <a:endParaRPr lang="th-TH" sz="9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แผนปฏิบัติการ</a:t>
                      </a:r>
                      <a:endParaRPr lang="th-TH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29687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59-60</a:t>
                      </a:r>
                      <a:endParaRPr lang="th-TH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60-64</a:t>
                      </a:r>
                      <a:endParaRPr lang="th-TH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r>
                        <a:rPr lang="th-TH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</a:t>
                      </a:r>
                      <a:endParaRPr lang="th-TH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70-74</a:t>
                      </a:r>
                      <a:endParaRPr lang="th-TH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75-79</a:t>
                      </a:r>
                      <a:endParaRPr lang="th-TH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6877">
                <a:tc>
                  <a:txBody>
                    <a:bodyPr/>
                    <a:lstStyle/>
                    <a:p>
                      <a:r>
                        <a:rPr lang="th-TH" sz="9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แผนงานที่ </a:t>
                      </a:r>
                      <a:r>
                        <a:rPr lang="en-US" sz="9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9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การสร้างความเข้มแข็งทางเศรษฐกิจ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th-TH" sz="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 </a:t>
                      </a:r>
                      <a:r>
                        <a:rPr lang="en-US" sz="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agenda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th-TH" sz="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 </a:t>
                      </a:r>
                      <a:r>
                        <a:rPr lang="en-US" sz="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Area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th-TH" sz="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</a:t>
                      </a:r>
                      <a:r>
                        <a:rPr lang="th-TH" sz="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บูรณา</a:t>
                      </a:r>
                      <a:r>
                        <a:rPr lang="th-TH" sz="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endParaRPr lang="en-US" sz="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th-TH" sz="9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9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แผนงานที่ </a:t>
                      </a:r>
                      <a:r>
                        <a:rPr lang="en-US" sz="9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9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900" u="non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การจัดการการท่องเที่ยวสูมาตรฐานสากล</a:t>
                      </a:r>
                      <a:endParaRPr lang="en-US" sz="9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th-TH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 </a:t>
                      </a:r>
                      <a:r>
                        <a:rPr lang="en-US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agenda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th-TH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 </a:t>
                      </a:r>
                      <a:r>
                        <a:rPr lang="en-US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Area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th-TH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</a:t>
                      </a:r>
                      <a:r>
                        <a:rPr lang="th-TH" sz="9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บูรณา</a:t>
                      </a:r>
                      <a:r>
                        <a:rPr lang="th-TH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endParaRPr lang="th-TH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คำบรรยายภาพแบบสี่เหลี่ยมมุมมน 5"/>
          <p:cNvSpPr/>
          <p:nvPr/>
        </p:nvSpPr>
        <p:spPr>
          <a:xfrm>
            <a:off x="5594064" y="4554910"/>
            <a:ext cx="2981626" cy="833264"/>
          </a:xfrm>
          <a:prstGeom prst="wedgeRoundRectCallout">
            <a:avLst>
              <a:gd name="adj1" fmla="val -71365"/>
              <a:gd name="adj2" fmla="val -179942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กิจกรรมการบูร</a:t>
            </a:r>
            <a:r>
              <a:rPr lang="th-TH" sz="12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ณา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โครงสร้างพื้นฐาน+ฯลฯ </a:t>
            </a:r>
          </a:p>
        </p:txBody>
      </p:sp>
      <p:cxnSp>
        <p:nvCxnSpPr>
          <p:cNvPr id="13" name="ลูกศรเชื่อมต่อแบบตรง 9"/>
          <p:cNvCxnSpPr/>
          <p:nvPr/>
        </p:nvCxnSpPr>
        <p:spPr>
          <a:xfrm>
            <a:off x="3040761" y="2081932"/>
            <a:ext cx="1634541" cy="46945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6"/>
          <p:cNvCxnSpPr/>
          <p:nvPr/>
        </p:nvCxnSpPr>
        <p:spPr>
          <a:xfrm>
            <a:off x="4376784" y="2654376"/>
            <a:ext cx="298518" cy="229542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21732" y="764704"/>
            <a:ext cx="112245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</a:t>
            </a:r>
          </a:p>
        </p:txBody>
      </p:sp>
      <p:cxnSp>
        <p:nvCxnSpPr>
          <p:cNvPr id="22" name="ลูกศรเชื่อมต่อแบบตรง 9"/>
          <p:cNvCxnSpPr/>
          <p:nvPr/>
        </p:nvCxnSpPr>
        <p:spPr>
          <a:xfrm>
            <a:off x="2918254" y="2321571"/>
            <a:ext cx="1757048" cy="2033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3"/>
          <p:cNvCxnSpPr/>
          <p:nvPr/>
        </p:nvCxnSpPr>
        <p:spPr>
          <a:xfrm flipV="1">
            <a:off x="3635896" y="2654376"/>
            <a:ext cx="1022064" cy="608639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3"/>
          <p:cNvCxnSpPr/>
          <p:nvPr/>
        </p:nvCxnSpPr>
        <p:spPr>
          <a:xfrm flipV="1">
            <a:off x="3995936" y="2958695"/>
            <a:ext cx="662024" cy="614322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7"/>
          <p:cNvCxnSpPr/>
          <p:nvPr/>
        </p:nvCxnSpPr>
        <p:spPr>
          <a:xfrm>
            <a:off x="3145792" y="1925216"/>
            <a:ext cx="1512168" cy="10941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23"/>
          <p:cNvCxnSpPr/>
          <p:nvPr/>
        </p:nvCxnSpPr>
        <p:spPr>
          <a:xfrm flipV="1">
            <a:off x="4231799" y="2081932"/>
            <a:ext cx="443503" cy="1333484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23"/>
          <p:cNvCxnSpPr/>
          <p:nvPr/>
        </p:nvCxnSpPr>
        <p:spPr>
          <a:xfrm flipV="1">
            <a:off x="3486312" y="2316659"/>
            <a:ext cx="1171648" cy="2023080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4877" y="6458325"/>
            <a:ext cx="2057400" cy="365125"/>
          </a:xfrm>
        </p:spPr>
        <p:txBody>
          <a:bodyPr/>
          <a:lstStyle/>
          <a:p>
            <a:pPr>
              <a:defRPr/>
            </a:pPr>
            <a:fld id="{78C4FC67-E36D-458E-BC27-A170CA27DBEB}" type="slidenum">
              <a:rPr lang="th-TH" altLang="th-TH" smtClean="0"/>
              <a:pPr>
                <a:defRPr/>
              </a:pPr>
              <a:t>9</a:t>
            </a:fld>
            <a:endParaRPr lang="th-TH" altLang="th-TH"/>
          </a:p>
        </p:txBody>
      </p:sp>
      <p:sp>
        <p:nvSpPr>
          <p:cNvPr id="7" name="Rectangle 6"/>
          <p:cNvSpPr/>
          <p:nvPr/>
        </p:nvSpPr>
        <p:spPr>
          <a:xfrm>
            <a:off x="406416" y="140336"/>
            <a:ext cx="8537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ความเชื่อมโยงระหว่างยุทธศาสตร์ของรัฐบาล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กับจังหวัด</a:t>
            </a:r>
            <a:endParaRPr lang="th-TH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37000"/>
              </p:ext>
            </p:extLst>
          </p:nvPr>
        </p:nvGraphicFramePr>
        <p:xfrm>
          <a:off x="406416" y="1628800"/>
          <a:ext cx="844096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05"/>
                <a:gridCol w="1287605"/>
                <a:gridCol w="1015205"/>
                <a:gridCol w="1183720"/>
                <a:gridCol w="1040667"/>
                <a:gridCol w="1156298"/>
                <a:gridCol w="1040667"/>
              </a:tblGrid>
              <a:tr h="296877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แผนงาน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ผลงานปี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57-58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แผนปฏิบัติการ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29687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59-60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60-64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70-74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75-79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6877">
                <a:tc>
                  <a:txBody>
                    <a:bodyPr/>
                    <a:lstStyle/>
                    <a:p>
                      <a:r>
                        <a:rPr lang="th-TH" sz="14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แผนงานที่ </a:t>
                      </a:r>
                      <a:r>
                        <a:rPr lang="en-US" sz="14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400" u="non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.........</a:t>
                      </a:r>
                    </a:p>
                    <a:p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14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แผนงานที่ </a:t>
                      </a:r>
                      <a:r>
                        <a:rPr lang="en-US" sz="14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400" u="non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.........</a:t>
                      </a:r>
                    </a:p>
                    <a:p>
                      <a:endParaRPr lang="th-TH" sz="1400" u="none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u="none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u="none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u="none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u="none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u="none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u="none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416" y="1052736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 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 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แผนแม่บท (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 Plan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05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3567</TotalTime>
  <Words>5939</Words>
  <Application>Microsoft Office PowerPoint</Application>
  <PresentationFormat>On-screen Show (4:3)</PresentationFormat>
  <Paragraphs>759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Angsana New</vt:lpstr>
      <vt:lpstr>Arial</vt:lpstr>
      <vt:lpstr>Calibri</vt:lpstr>
      <vt:lpstr>Calibri Light</vt:lpstr>
      <vt:lpstr>Cordia New</vt:lpstr>
      <vt:lpstr>Gill Sans Light</vt:lpstr>
      <vt:lpstr>Tahoma</vt:lpstr>
      <vt:lpstr>TH Sarabun New</vt:lpstr>
      <vt:lpstr>TH SarabunPSK</vt:lpstr>
      <vt:lpstr>Times New Roman</vt:lpstr>
      <vt:lpstr>Wingdings</vt:lpstr>
      <vt:lpstr>Wingdings 2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Kritsana</dc:creator>
  <cp:lastModifiedBy>Administrator</cp:lastModifiedBy>
  <cp:revision>230</cp:revision>
  <cp:lastPrinted>2016-12-07T10:05:48Z</cp:lastPrinted>
  <dcterms:created xsi:type="dcterms:W3CDTF">2013-12-18T03:01:27Z</dcterms:created>
  <dcterms:modified xsi:type="dcterms:W3CDTF">2016-12-07T10:44:41Z</dcterms:modified>
</cp:coreProperties>
</file>