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256" r:id="rId2"/>
    <p:sldId id="285" r:id="rId3"/>
    <p:sldId id="286" r:id="rId4"/>
    <p:sldId id="287" r:id="rId5"/>
    <p:sldId id="292" r:id="rId6"/>
    <p:sldId id="293" r:id="rId7"/>
    <p:sldId id="294" r:id="rId8"/>
    <p:sldId id="272" r:id="rId9"/>
    <p:sldId id="273" r:id="rId10"/>
    <p:sldId id="278" r:id="rId11"/>
    <p:sldId id="258" r:id="rId12"/>
    <p:sldId id="299" r:id="rId13"/>
    <p:sldId id="259" r:id="rId14"/>
    <p:sldId id="288" r:id="rId15"/>
    <p:sldId id="274" r:id="rId16"/>
    <p:sldId id="296" r:id="rId17"/>
    <p:sldId id="291" r:id="rId18"/>
    <p:sldId id="289" r:id="rId19"/>
    <p:sldId id="300" r:id="rId20"/>
    <p:sldId id="301" r:id="rId21"/>
    <p:sldId id="269" r:id="rId22"/>
    <p:sldId id="264" r:id="rId23"/>
    <p:sldId id="302" r:id="rId24"/>
  </p:sldIdLst>
  <p:sldSz cx="9144000" cy="6858000" type="screen4x3"/>
  <p:notesSz cx="6858000" cy="9947275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6600FF"/>
    <a:srgbClr val="BC0499"/>
    <a:srgbClr val="481EE2"/>
    <a:srgbClr val="0000FF"/>
    <a:srgbClr val="10DC7B"/>
    <a:srgbClr val="C00000"/>
    <a:srgbClr val="A71942"/>
    <a:srgbClr val="00CC9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C1A4C1-E936-4683-882B-E1DE1F8D1F23}" type="datetimeFigureOut">
              <a:rPr lang="en-US" smtClean="0"/>
              <a:pPr/>
              <a:t>2/11/2016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D69763-C184-4CD8-9AAB-1E22CE900B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9580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956"/>
            <a:ext cx="5486400" cy="447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noProof="0" smtClean="0"/>
              <a:t>Click to edit Master text styles</a:t>
            </a:r>
          </a:p>
          <a:p>
            <a:pPr lvl="1"/>
            <a:r>
              <a:rPr lang="th-TH" noProof="0" smtClean="0"/>
              <a:t>Second level</a:t>
            </a:r>
          </a:p>
          <a:p>
            <a:pPr lvl="2"/>
            <a:r>
              <a:rPr lang="th-TH" noProof="0" smtClean="0"/>
              <a:t>Third level</a:t>
            </a:r>
          </a:p>
          <a:p>
            <a:pPr lvl="3"/>
            <a:r>
              <a:rPr lang="th-TH" noProof="0" smtClean="0"/>
              <a:t>Fourth level</a:t>
            </a:r>
          </a:p>
          <a:p>
            <a:pPr lvl="4"/>
            <a:r>
              <a:rPr lang="th-TH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7A8F3E-C130-474E-9F53-556D7CACDCC3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41350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ngsana New" pitchFamily="18" charset="-34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ngsana New" pitchFamily="18" charset="-34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ngsana New" pitchFamily="18" charset="-34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ngsana New" pitchFamily="18" charset="-34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F496AB8-AC30-453C-82D6-40022604432D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FE32D6F-8330-4E81-BC2B-5FEAC0BEBEF1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4FE4A2E-64BD-41B4-BA50-F660F49543C9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670F583-CF22-478B-81C1-9BE8DA35AEFF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E23842B-3815-4DCC-AA2C-4B93D29E7678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A148812-9B3D-4627-8ADD-8EF0DDF36E80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B865AF2-7796-4AB7-BE22-FD26C2B6FF22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1CEB85E-49D9-4F22-A9B2-91D63589A3E0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817E4A8-BA09-4985-9D60-F0C98ACA4A80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DFE2E25-3666-400D-A27F-37B54362B7FB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EDBCB58-ADB9-4B76-A8E6-34C4F33AD349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6EA0966-A55B-48B7-8694-97DABAE7E053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04950"/>
            <a:ext cx="8153400" cy="1695450"/>
          </a:xfrm>
        </p:spPr>
        <p:txBody>
          <a:bodyPr>
            <a:noAutofit/>
          </a:bodyPr>
          <a:lstStyle/>
          <a:p>
            <a:pPr algn="ctr" eaLnBrk="1" hangingPunct="1"/>
            <a:r>
              <a:rPr lang="th-TH" b="1" dirty="0" smtClean="0">
                <a:solidFill>
                  <a:srgbClr val="FF33CC"/>
                </a:solidFill>
                <a:latin typeface="Courier New" pitchFamily="49" charset="0"/>
                <a:ea typeface="Arial Unicode MS" pitchFamily="34" charset="-128"/>
                <a:cs typeface="JasmineUPC" pitchFamily="18" charset="-34"/>
              </a:rPr>
              <a:t>การบริหารราชการแบบมีส่วนร่วม</a:t>
            </a:r>
            <a:r>
              <a:rPr lang="th-TH" sz="4000" b="1" dirty="0" smtClean="0">
                <a:solidFill>
                  <a:srgbClr val="FF33CC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th-TH" sz="4000" b="1" dirty="0" smtClean="0">
                <a:solidFill>
                  <a:srgbClr val="FF33CC"/>
                </a:solidFill>
                <a:latin typeface="Courier New" pitchFamily="49" charset="0"/>
                <a:cs typeface="Courier New" pitchFamily="49" charset="0"/>
              </a:rPr>
            </a:br>
            <a:endParaRPr lang="th-TH" sz="4000" b="1" dirty="0" smtClean="0">
              <a:solidFill>
                <a:srgbClr val="FF33CC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77000" cy="144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h-TH" sz="3600" b="1" dirty="0" smtClean="0">
                <a:cs typeface="JasmineUPC" pitchFamily="18" charset="-34"/>
              </a:rPr>
              <a:t>รศ.ดร.พัชรี สิโรรส</a:t>
            </a:r>
            <a:endParaRPr lang="en-US" sz="3600" b="1" dirty="0" smtClean="0">
              <a:cs typeface="JasmineUPC" pitchFamily="18" charset="-34"/>
            </a:endParaRPr>
          </a:p>
          <a:p>
            <a:pPr eaLnBrk="1" hangingPunct="1">
              <a:lnSpc>
                <a:spcPct val="80000"/>
              </a:lnSpc>
            </a:pPr>
            <a:r>
              <a:rPr lang="th-TH" sz="3600" b="1" dirty="0" smtClean="0">
                <a:cs typeface="JasmineUPC" pitchFamily="18" charset="-34"/>
              </a:rPr>
              <a:t>คณะรัฐศาสตร์ มหาวิทยาลัยธรรมศาสตร์</a:t>
            </a:r>
            <a:endParaRPr lang="en-US" sz="3600" b="1" dirty="0" smtClean="0">
              <a:cs typeface="JasmineUPC" pitchFamily="18" charset="-34"/>
            </a:endParaRPr>
          </a:p>
        </p:txBody>
      </p:sp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DF0CE6-9F66-42C0-9064-8574F72824EB}" type="slidenum">
              <a:rPr lang="en-US" smtClean="0"/>
              <a:pPr/>
              <a:t>1</a:t>
            </a:fld>
            <a:endParaRPr lang="th-TH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534400" cy="4559491"/>
          </a:xfrm>
        </p:spPr>
        <p:txBody>
          <a:bodyPr/>
          <a:lstStyle/>
          <a:p>
            <a:r>
              <a:rPr lang="th-TH" sz="2400" b="1" dirty="0" smtClean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การให้ประชาชนเข้ามามีส่วนร่วมในระดับรับฟังความคิดเห็น</a:t>
            </a:r>
          </a:p>
          <a:p>
            <a:pPr>
              <a:buNone/>
            </a:pPr>
            <a:r>
              <a:rPr lang="th-TH" sz="2400" b="1" dirty="0" smtClean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</a:t>
            </a:r>
            <a:r>
              <a:rPr lang="th-TH" sz="2800" b="1" dirty="0" smtClean="0">
                <a:solidFill>
                  <a:srgbClr val="BC04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ระดับการมีส่วนร่วม  </a:t>
            </a:r>
            <a:r>
              <a:rPr lang="en-US" sz="2800" b="1" dirty="0" smtClean="0">
                <a:solidFill>
                  <a:srgbClr val="BC04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=  </a:t>
            </a:r>
            <a:r>
              <a:rPr lang="th-TH" sz="2800" b="1" dirty="0" smtClean="0">
                <a:solidFill>
                  <a:srgbClr val="BC04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ระดับที่ </a:t>
            </a:r>
            <a:r>
              <a:rPr lang="en-US" sz="2800" b="1" dirty="0" smtClean="0">
                <a:solidFill>
                  <a:srgbClr val="BC04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 </a:t>
            </a:r>
            <a:r>
              <a:rPr lang="th-TH" sz="2800" b="1" dirty="0" smtClean="0">
                <a:solidFill>
                  <a:srgbClr val="BC04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ปรึกษาหารือ</a:t>
            </a:r>
            <a:r>
              <a:rPr lang="en-US" sz="2800" b="1" dirty="0" smtClean="0">
                <a:solidFill>
                  <a:srgbClr val="BC04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</a:t>
            </a:r>
            <a:r>
              <a:rPr lang="th-TH" sz="2800" b="1" dirty="0" smtClean="0">
                <a:solidFill>
                  <a:srgbClr val="BC04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รับ					</a:t>
            </a:r>
            <a:r>
              <a:rPr lang="en-US" sz="2800" b="1" dirty="0" smtClean="0">
                <a:solidFill>
                  <a:srgbClr val="BC04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th-TH" sz="2800" b="1" dirty="0" smtClean="0">
                <a:solidFill>
                  <a:srgbClr val="BC04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ฟังความคิดเห็น </a:t>
            </a:r>
            <a:r>
              <a:rPr lang="en-US" sz="2800" b="1" dirty="0" smtClean="0">
                <a:solidFill>
                  <a:srgbClr val="BC04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(consult</a:t>
            </a:r>
            <a:r>
              <a:rPr lang="en-US" sz="2800" b="1" dirty="0" smtClean="0">
                <a:solidFill>
                  <a:srgbClr val="BC04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  <a:endParaRPr lang="th-TH" sz="2800" b="1" dirty="0" smtClean="0">
              <a:solidFill>
                <a:srgbClr val="BC0499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endParaRPr lang="th-TH" sz="2400" b="1" dirty="0" smtClean="0">
              <a:solidFill>
                <a:srgbClr val="BC0499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h-TH" sz="2400" b="1" dirty="0" smtClean="0">
                <a:solidFill>
                  <a:srgbClr val="BC04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การบริหารราชการแบบมีส่วนร่วม</a:t>
            </a:r>
          </a:p>
          <a:p>
            <a:pPr lvl="2">
              <a:buNone/>
            </a:pPr>
            <a:r>
              <a:rPr lang="th-TH" sz="2800" b="1" dirty="0" smtClean="0">
                <a:solidFill>
                  <a:srgbClr val="BC04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ระดับการมีส่วนร่วม   </a:t>
            </a:r>
            <a:r>
              <a:rPr lang="en-US" sz="2800" b="1" dirty="0" smtClean="0">
                <a:solidFill>
                  <a:srgbClr val="BC04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=  </a:t>
            </a:r>
            <a:r>
              <a:rPr lang="th-TH" sz="2800" b="1" dirty="0" smtClean="0">
                <a:solidFill>
                  <a:srgbClr val="BC04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ระดับที่ </a:t>
            </a:r>
            <a:r>
              <a:rPr lang="en-US" sz="2800" b="1" dirty="0" smtClean="0">
                <a:solidFill>
                  <a:srgbClr val="BC04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4</a:t>
            </a:r>
            <a:r>
              <a:rPr lang="th-TH" sz="2800" b="1" dirty="0" smtClean="0">
                <a:solidFill>
                  <a:srgbClr val="BC04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ร่วมคิดร่วมทำ</a:t>
            </a:r>
            <a:endParaRPr lang="en-US" sz="2800" b="1" dirty="0" smtClean="0">
              <a:solidFill>
                <a:srgbClr val="BC0499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2">
              <a:buNone/>
            </a:pPr>
            <a:r>
              <a:rPr lang="en-US" sz="2800" b="1" dirty="0" smtClean="0">
                <a:solidFill>
                  <a:srgbClr val="BC04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				(collaborate)</a:t>
            </a:r>
            <a:endParaRPr lang="en-US" sz="2800" dirty="0">
              <a:solidFill>
                <a:srgbClr val="BC0499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70F583-CF22-478B-81C1-9BE8DA35AEFF}" type="slidenum">
              <a:rPr lang="en-US" smtClean="0"/>
              <a:pPr>
                <a:defRPr/>
              </a:pPr>
              <a:t>10</a:t>
            </a:fld>
            <a:endParaRPr lang="th-TH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140EE6-9FF5-4D28-A097-443A4CD83ADC}" type="slidenum">
              <a:rPr lang="en-US" smtClean="0"/>
              <a:pPr/>
              <a:t>11</a:t>
            </a:fld>
            <a:endParaRPr lang="th-TH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h-TH" sz="3600" b="1" dirty="0" smtClean="0">
                <a:solidFill>
                  <a:srgbClr val="BC0499"/>
                </a:solidFill>
                <a:ea typeface="Arial Unicode MS" pitchFamily="34" charset="-128"/>
                <a:cs typeface="JasmineUPC" pitchFamily="18" charset="-34"/>
              </a:rPr>
              <a:t>เปรียบเทียบ</a:t>
            </a:r>
            <a:r>
              <a:rPr lang="th-TH" sz="3600" b="1" dirty="0" smtClean="0">
                <a:solidFill>
                  <a:srgbClr val="BC0499"/>
                </a:solidFill>
                <a:ea typeface="Arial Unicode MS" pitchFamily="34" charset="-128"/>
                <a:cs typeface="JasmineUPC" pitchFamily="18" charset="-34"/>
              </a:rPr>
              <a:t>การให้ประชาชนเข้ามามีส่วนร่วม กับ</a:t>
            </a:r>
            <a:r>
              <a:rPr lang="th-TH" sz="3600" b="1" dirty="0" smtClean="0">
                <a:solidFill>
                  <a:srgbClr val="BC0499"/>
                </a:solidFill>
                <a:ea typeface="Arial Unicode MS" pitchFamily="34" charset="-128"/>
                <a:cs typeface="JasmineUPC" pitchFamily="18" charset="-34"/>
              </a:rPr>
              <a:t/>
            </a:r>
            <a:br>
              <a:rPr lang="th-TH" sz="3600" b="1" dirty="0" smtClean="0">
                <a:solidFill>
                  <a:srgbClr val="BC0499"/>
                </a:solidFill>
                <a:ea typeface="Arial Unicode MS" pitchFamily="34" charset="-128"/>
                <a:cs typeface="JasmineUPC" pitchFamily="18" charset="-34"/>
              </a:rPr>
            </a:br>
            <a:r>
              <a:rPr lang="th-TH" sz="3600" b="1" dirty="0" smtClean="0">
                <a:solidFill>
                  <a:srgbClr val="BC0499"/>
                </a:solidFill>
                <a:ea typeface="Arial Unicode MS" pitchFamily="34" charset="-128"/>
                <a:cs typeface="JasmineUPC" pitchFamily="18" charset="-34"/>
              </a:rPr>
              <a:t>การบริหารราชการแบบมีส่วนร่วม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0" y="1481138"/>
            <a:ext cx="4038600" cy="4525962"/>
          </a:xfrm>
        </p:spPr>
        <p:txBody>
          <a:bodyPr>
            <a:normAutofit lnSpcReduction="10000"/>
          </a:bodyPr>
          <a:lstStyle/>
          <a:p>
            <a:pPr algn="ctr" eaLnBrk="1" hangingPunct="1">
              <a:buFontTx/>
              <a:buNone/>
            </a:pPr>
            <a:r>
              <a:rPr lang="th-TH" sz="2400" b="1" u="sng" dirty="0" smtClean="0"/>
              <a:t>การให้ประชาชนเข้ามาร่วม</a:t>
            </a:r>
            <a:endParaRPr lang="th-TH" sz="2400" b="1" u="sng" dirty="0" smtClean="0"/>
          </a:p>
          <a:p>
            <a:pPr eaLnBrk="1" hangingPunct="1"/>
            <a:r>
              <a:rPr lang="th-TH" sz="2400" b="1" dirty="0" smtClean="0"/>
              <a:t>เป็นการมีส่วนร่วมในลักษณะโครงการ </a:t>
            </a:r>
            <a:r>
              <a:rPr lang="en-US" sz="2400" b="1" dirty="0" smtClean="0"/>
              <a:t>(project</a:t>
            </a:r>
            <a:r>
              <a:rPr lang="th-TH" sz="2400" b="1" dirty="0" smtClean="0"/>
              <a:t>-</a:t>
            </a:r>
            <a:r>
              <a:rPr lang="en-US" sz="2400" b="1" dirty="0" smtClean="0"/>
              <a:t>based pp)</a:t>
            </a:r>
          </a:p>
          <a:p>
            <a:pPr eaLnBrk="1" hangingPunct="1"/>
            <a:r>
              <a:rPr lang="th-TH" sz="2400" b="1" dirty="0" smtClean="0"/>
              <a:t>ไม่มีการปรับเปลี่ยนกระบวนการ</a:t>
            </a:r>
            <a:r>
              <a:rPr lang="th-TH" sz="2400" b="1" dirty="0" smtClean="0"/>
              <a:t>ทำงานของหน่วยงาน</a:t>
            </a:r>
            <a:endParaRPr lang="th-TH" sz="2400" b="1" dirty="0" smtClean="0"/>
          </a:p>
          <a:p>
            <a:pPr eaLnBrk="1" hangingPunct="1"/>
            <a:r>
              <a:rPr lang="th-TH" sz="2400" b="1" dirty="0" smtClean="0"/>
              <a:t>ประชาชนมีบทบาทในการให้ </a:t>
            </a:r>
            <a:r>
              <a:rPr lang="en-US" sz="2400" b="1" dirty="0" smtClean="0"/>
              <a:t>public inputs</a:t>
            </a:r>
          </a:p>
          <a:p>
            <a:pPr eaLnBrk="1" hangingPunct="1"/>
            <a:r>
              <a:rPr lang="th-TH" sz="2400" b="1" dirty="0" smtClean="0"/>
              <a:t>อิทธิพลที่ประชาชนมีต่อภาครัฐต่ำ</a:t>
            </a:r>
          </a:p>
          <a:p>
            <a:pPr eaLnBrk="1" hangingPunct="1"/>
            <a:r>
              <a:rPr lang="th-TH" sz="2400" b="1" dirty="0" smtClean="0"/>
              <a:t>ความสัมพันธ์ขึ้นกับ </a:t>
            </a:r>
            <a:r>
              <a:rPr lang="en-US" sz="2400" b="1" dirty="0" smtClean="0"/>
              <a:t>project </a:t>
            </a:r>
            <a:r>
              <a:rPr lang="th-TH" sz="2400" b="1" dirty="0" smtClean="0"/>
              <a:t>และสิ้นสุดพร้อม</a:t>
            </a:r>
            <a:r>
              <a:rPr lang="en-US" sz="2400" b="1" dirty="0" smtClean="0"/>
              <a:t> project, contestation, politicization</a:t>
            </a:r>
          </a:p>
          <a:p>
            <a:pPr eaLnBrk="1" hangingPunct="1"/>
            <a:endParaRPr lang="th-TH" sz="2400" b="1" dirty="0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sz="half" idx="4294967295"/>
          </p:nvPr>
        </p:nvSpPr>
        <p:spPr>
          <a:xfrm>
            <a:off x="5105400" y="1481138"/>
            <a:ext cx="4038600" cy="4525962"/>
          </a:xfrm>
        </p:spPr>
        <p:txBody>
          <a:bodyPr>
            <a:normAutofit lnSpcReduction="10000"/>
          </a:bodyPr>
          <a:lstStyle/>
          <a:p>
            <a:pPr algn="ctr" eaLnBrk="1" hangingPunct="1">
              <a:buFontTx/>
              <a:buNone/>
            </a:pPr>
            <a:r>
              <a:rPr lang="th-TH" sz="2400" b="1" u="sng" dirty="0" smtClean="0"/>
              <a:t>การบริหารราชการแบบมีส่วนร่วม</a:t>
            </a:r>
            <a:endParaRPr lang="th-TH" sz="2400" dirty="0" smtClean="0"/>
          </a:p>
          <a:p>
            <a:pPr eaLnBrk="1" hangingPunct="1"/>
            <a:r>
              <a:rPr lang="th-TH" sz="2400" b="1" dirty="0" smtClean="0"/>
              <a:t>เป็นหุ้นส่วนครบวงจร</a:t>
            </a:r>
          </a:p>
          <a:p>
            <a:pPr eaLnBrk="1" hangingPunct="1"/>
            <a:r>
              <a:rPr lang="th-TH" sz="2400" b="1" dirty="0" smtClean="0"/>
              <a:t>หน่วยงานมีการปรับกระบวนการทำงาน/โครงสร้าง/วัฒนธรรมการทำงาน/กฎระเบียบ/บุคลากร</a:t>
            </a:r>
          </a:p>
          <a:p>
            <a:pPr eaLnBrk="1" hangingPunct="1"/>
            <a:r>
              <a:rPr lang="th-TH" sz="2400" b="1" dirty="0" smtClean="0"/>
              <a:t>ประชาชนมีสถานะเป็นหุ้นส่วน เข้ามาร่วมในการจัดทำงบประมาณ โครงการ กิจกรรมต่างๆ ตั้งแต่ขั้นตอนริเริ่ม ดำเนินงานและประเมินผล</a:t>
            </a:r>
          </a:p>
          <a:p>
            <a:pPr eaLnBrk="1" hangingPunct="1"/>
            <a:r>
              <a:rPr lang="th-TH" sz="2400" b="1" dirty="0" smtClean="0"/>
              <a:t>ประชาชนมีอิทธิพลสูง </a:t>
            </a:r>
          </a:p>
          <a:p>
            <a:pPr eaLnBrk="1" hangingPunct="1"/>
            <a:r>
              <a:rPr lang="th-TH" sz="2400" b="1" dirty="0" smtClean="0"/>
              <a:t>ความสัมพันธ์ใกล้ชิด มีการแลกเปลี่ยนข้อมูล สร้างศักยภาพให้ภาคประชาชน</a:t>
            </a:r>
          </a:p>
          <a:p>
            <a:pPr eaLnBrk="1" hangingPunct="1"/>
            <a:endParaRPr lang="th-TH" sz="2400" b="1" dirty="0" smtClean="0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4419600" y="1905000"/>
            <a:ext cx="0" cy="403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u="sng" dirty="0" smtClean="0">
                <a:solidFill>
                  <a:srgbClr val="FF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การบริหารราชการแบบมีส่วนร่วม </a:t>
            </a:r>
            <a:r>
              <a:rPr lang="th-TH" b="1" dirty="0" smtClean="0"/>
              <a:t>จึงเป็น การให้ประชาชนเข้ามามีส่วนร่วมในทุกขั้นตอน คือ เป็นการมีส่วนร่วมอย่างจริงใจ </a:t>
            </a:r>
            <a:r>
              <a:rPr lang="en-US" b="1" dirty="0" smtClean="0"/>
              <a:t>(deep participation) </a:t>
            </a:r>
            <a:r>
              <a:rPr lang="th-TH" b="1" dirty="0" smtClean="0"/>
              <a:t>เป็นการมีส่วนร่วมที่มีคุณภาพ</a:t>
            </a:r>
            <a:r>
              <a:rPr lang="en-US" b="1" dirty="0" smtClean="0"/>
              <a:t> (quality of participation)</a:t>
            </a:r>
            <a:r>
              <a:rPr lang="th-TH" b="1" dirty="0" smtClean="0"/>
              <a:t> และเป็นการมีส่วนร่วมจากระดับล่าง </a:t>
            </a:r>
            <a:r>
              <a:rPr lang="en-US" b="1" dirty="0" smtClean="0"/>
              <a:t>(bottom-up participation)</a:t>
            </a:r>
          </a:p>
          <a:p>
            <a:r>
              <a:rPr lang="th-TH" b="1" dirty="0" smtClean="0"/>
              <a:t>แตกต่างจาก</a:t>
            </a:r>
            <a:r>
              <a:rPr lang="th-TH" b="1" u="sng" dirty="0" smtClean="0">
                <a:solidFill>
                  <a:srgbClr val="66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การให้ประชาชนเข้ามามีส่วนร่วม </a:t>
            </a:r>
            <a:r>
              <a:rPr lang="th-TH" b="1" dirty="0" smtClean="0"/>
              <a:t>ที่มักพบปัญหาโครงสร้างแบบระบบราชการ ที่มีกฎระเบียบเคร่งครัด มีการดำเนินนโยบาย การวางแผนจากข้างบน </a:t>
            </a:r>
            <a:r>
              <a:rPr lang="en-US" b="1" dirty="0" smtClean="0"/>
              <a:t>(top-down planning)</a:t>
            </a:r>
            <a:r>
              <a:rPr lang="th-TH" b="1" dirty="0" smtClean="0"/>
              <a:t> นำไปสู่การดำเนินนโยบายที่ล้มเหลว ขัดแย้ง</a:t>
            </a:r>
            <a:endParaRPr lang="th-TH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70F583-CF22-478B-81C1-9BE8DA35AEFF}" type="slidenum">
              <a:rPr lang="en-US" smtClean="0"/>
              <a:pPr>
                <a:defRPr/>
              </a:pPr>
              <a:t>12</a:t>
            </a:fld>
            <a:endParaRPr lang="th-TH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solidFill>
                  <a:srgbClr val="FF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สรุปความแตกต่าง...</a:t>
            </a:r>
            <a:endParaRPr lang="th-TH" dirty="0">
              <a:solidFill>
                <a:srgbClr val="FF33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659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 smtClean="0"/>
              <a:t>ปัญหาเชิงนโยบายที่ยุ่งยาก ซับซ้อน ยากแก่การหาทางออก </a:t>
            </a:r>
            <a:r>
              <a:rPr lang="en-US" b="1" dirty="0" smtClean="0"/>
              <a:t>(‘wicked’  problems)</a:t>
            </a:r>
          </a:p>
          <a:p>
            <a:r>
              <a:rPr lang="th-TH" b="1" dirty="0" smtClean="0"/>
              <a:t>ความไว้วางใจของประชาชนต่อหน่วยงานของรัฐที่ลดลงอย่างมาก นำไปสู่ความขัดแย้งระหว่างภาครัฐกับประชาชนในการแก้ปัญหา</a:t>
            </a:r>
          </a:p>
          <a:p>
            <a:r>
              <a:rPr lang="th-TH" b="1" dirty="0" smtClean="0"/>
              <a:t>การเรียกร้องของภาคประชาชนที่เพิ่มขึ้นเรื่อยๆ เพราะต้องการเข้ามามีบทบาทโดยตรงในการแก้ปัญหาที่กระทบวิถีชีวิตของพวกเขา โดยร่วมกับภาครัฐ ไม่ใช่แค่คอยรับการช่วยเหลือจากรัฐ (การ</a:t>
            </a:r>
            <a:r>
              <a:rPr lang="th-TH" b="1" dirty="0" smtClean="0"/>
              <a:t>เรียกร้องนี้เกิดขึ้นทั่วโลก </a:t>
            </a:r>
            <a:r>
              <a:rPr lang="th-TH" b="1" dirty="0" smtClean="0"/>
              <a:t>ตามกระแสแนวคิด </a:t>
            </a:r>
            <a:r>
              <a:rPr lang="en-US" b="1" dirty="0" smtClean="0"/>
              <a:t>governance)</a:t>
            </a:r>
          </a:p>
          <a:p>
            <a:pPr marL="109728" indent="0">
              <a:buNone/>
            </a:pPr>
            <a:endParaRPr lang="th-TH" b="1" dirty="0" smtClean="0"/>
          </a:p>
        </p:txBody>
      </p:sp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7EC2F-CA92-44DD-87D2-FD75E5155F4C}" type="slidenum">
              <a:rPr lang="en-US" smtClean="0"/>
              <a:pPr/>
              <a:t>13</a:t>
            </a:fld>
            <a:endParaRPr lang="th-TH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200" dirty="0" smtClean="0">
                <a:solidFill>
                  <a:srgbClr val="FF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ทำไมต้องมีการบริหารราชการแบบมีส่วนร่วม</a:t>
            </a:r>
            <a:endParaRPr lang="th-TH" sz="3200" dirty="0" smtClean="0">
              <a:solidFill>
                <a:srgbClr val="FF33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u="sng" dirty="0" smtClean="0">
                <a:solidFill>
                  <a:srgbClr val="66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governmen</a:t>
            </a:r>
            <a:r>
              <a:rPr lang="en-US" b="1" dirty="0" smtClean="0">
                <a:solidFill>
                  <a:srgbClr val="66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b="1" dirty="0" smtClean="0"/>
              <a:t>การปกครองประเทศ รัฐบาล การกำหนดนโยบายที่ภาครัฐมีบทบาทโดดเด่น มีอำนาจในการตัดสินใจ และนำไปปฏิบัติเพื่อผลประโยชน์ของประเทศ โดยภาคประชาชนเป็นผู้รับประโยชน์ หรือเป็นลูกค้าขององค์การ </a:t>
            </a:r>
            <a:r>
              <a:rPr lang="en-US" b="1" dirty="0" smtClean="0"/>
              <a:t>(customers)</a:t>
            </a:r>
            <a:endParaRPr lang="th-TH" b="1" dirty="0" smtClean="0"/>
          </a:p>
          <a:p>
            <a:r>
              <a:rPr lang="en-US" sz="3600" b="1" u="sng" dirty="0" smtClean="0">
                <a:solidFill>
                  <a:srgbClr val="FF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governance</a:t>
            </a:r>
            <a:r>
              <a:rPr lang="th-TH" b="1" dirty="0" smtClean="0">
                <a:solidFill>
                  <a:srgbClr val="FF33CC"/>
                </a:solidFill>
              </a:rPr>
              <a:t> </a:t>
            </a:r>
            <a:r>
              <a:rPr lang="th-TH" b="1" dirty="0" smtClean="0"/>
              <a:t>การจัดการปกครอง หมายถึงการกำหนดนโยบายที่ภาครัฐไม่ใช่เป็นผู้เดียวที่กำหนดนโยบาย แต่ภาครัฐจะเชิญชวนภาคต่างๆ ที่ไม่ใช่รัฐ ได้แก่ ภาคประชาชน </a:t>
            </a:r>
            <a:r>
              <a:rPr lang="en-US" b="1" dirty="0" smtClean="0"/>
              <a:t>NGOs </a:t>
            </a:r>
            <a:r>
              <a:rPr lang="th-TH" b="1" dirty="0" smtClean="0"/>
              <a:t>ภาคธุรกิจ นักวิชาการ สื่อ เป็นต้น มาร่วมกำหนดนโยบาย แก้ปัญหาเชิงนโยบาย และร่วมดำเนินนโยบาย เป็นกระแสเกิดขึ้นทั่วโลก ตั้งแต่ทศวรรษ </a:t>
            </a:r>
            <a:r>
              <a:rPr lang="en-US" b="1" dirty="0" smtClean="0"/>
              <a:t>1990s </a:t>
            </a:r>
            <a:r>
              <a:rPr lang="th-TH" b="1" dirty="0" smtClean="0"/>
              <a:t>ที่ให้รัฐลดบทบาทลง และให้ภาคอื่นๆ เช่น ธุรกิจ มาร่วมในการลงทุนสร้างโครงสร้างพื้นฐานต่างๆ และภาคประชาชนมาร่วมในการแก้ปัญหาที่กระทบกับวิถีชีวิตของพวกเขา</a:t>
            </a:r>
            <a:endParaRPr lang="th-TH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70F583-CF22-478B-81C1-9BE8DA35AEFF}" type="slidenum">
              <a:rPr lang="en-US" smtClean="0"/>
              <a:pPr>
                <a:defRPr/>
              </a:pPr>
              <a:t>14</a:t>
            </a:fld>
            <a:endParaRPr lang="th-TH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6600FF"/>
                </a:solidFill>
              </a:rPr>
              <a:t>g</a:t>
            </a:r>
            <a:r>
              <a:rPr lang="en-US" dirty="0" smtClean="0">
                <a:solidFill>
                  <a:srgbClr val="6600FF"/>
                </a:solidFill>
              </a:rPr>
              <a:t>overnment</a:t>
            </a:r>
            <a:r>
              <a:rPr lang="en-US" dirty="0" smtClean="0">
                <a:solidFill>
                  <a:srgbClr val="BC0499"/>
                </a:solidFill>
              </a:rPr>
              <a:t> </a:t>
            </a:r>
            <a:r>
              <a:rPr lang="th-TH" dirty="0" smtClean="0">
                <a:solidFill>
                  <a:schemeClr val="tx1"/>
                </a:solidFill>
              </a:rPr>
              <a:t>และ</a:t>
            </a:r>
            <a:r>
              <a:rPr lang="en-US" dirty="0" smtClean="0">
                <a:solidFill>
                  <a:srgbClr val="BC0499"/>
                </a:solidFill>
              </a:rPr>
              <a:t> </a:t>
            </a:r>
            <a:r>
              <a:rPr lang="en-US" dirty="0" smtClean="0">
                <a:solidFill>
                  <a:srgbClr val="FF33CC"/>
                </a:solidFill>
              </a:rPr>
              <a:t>governance</a:t>
            </a:r>
            <a:endParaRPr lang="th-TH" dirty="0">
              <a:solidFill>
                <a:srgbClr val="FF33C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76600" y="2514600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5712536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/>
          </a:bodyPr>
          <a:lstStyle/>
          <a:p>
            <a:r>
              <a:rPr lang="th-TH" sz="2800" b="1" dirty="0" smtClean="0">
                <a:cs typeface="JasmineUPC" pitchFamily="18" charset="-34"/>
              </a:rPr>
              <a:t>หน่วยงานมีการปรับเปลี่ยนวิธีคิด และวิธีการทำงานกับภาคประชาชน</a:t>
            </a:r>
          </a:p>
          <a:p>
            <a:r>
              <a:rPr lang="th-TH" sz="2800" b="1" dirty="0" smtClean="0">
                <a:cs typeface="JasmineUPC" pitchFamily="18" charset="-34"/>
              </a:rPr>
              <a:t>มี</a:t>
            </a:r>
            <a:r>
              <a:rPr lang="th-TH" sz="2800" b="1" dirty="0" smtClean="0">
                <a:cs typeface="JasmineUPC" pitchFamily="18" charset="-34"/>
              </a:rPr>
              <a:t>กระบวนการสานเสวนา </a:t>
            </a:r>
            <a:r>
              <a:rPr lang="en-US" sz="2800" dirty="0" smtClean="0">
                <a:latin typeface="Comic Sans MS" pitchFamily="66" charset="0"/>
                <a:cs typeface="JasmineUPC" pitchFamily="18" charset="-34"/>
              </a:rPr>
              <a:t>(deliberative process)</a:t>
            </a:r>
            <a:r>
              <a:rPr lang="th-TH" sz="2800" dirty="0" smtClean="0">
                <a:latin typeface="Comic Sans MS" pitchFamily="66" charset="0"/>
                <a:cs typeface="JasmineUPC" pitchFamily="18" charset="-34"/>
              </a:rPr>
              <a:t> </a:t>
            </a:r>
            <a:r>
              <a:rPr lang="th-TH" sz="2800" b="1" dirty="0" smtClean="0">
                <a:latin typeface="Comic Sans MS" pitchFamily="66" charset="0"/>
                <a:cs typeface="JasmineUPC" pitchFamily="18" charset="-34"/>
              </a:rPr>
              <a:t>เพื่อให้ประชาชนเข้ามามีบทบาทโดยตรงผ่านกระบวนการสานเสวนาให้เหตุผลในประเด็นปัญหา</a:t>
            </a:r>
            <a:r>
              <a:rPr lang="th-TH" sz="2800" b="1" dirty="0" smtClean="0">
                <a:latin typeface="Comic Sans MS" pitchFamily="66" charset="0"/>
                <a:cs typeface="JasmineUPC" pitchFamily="18" charset="-34"/>
              </a:rPr>
              <a:t>ขณะนั้น</a:t>
            </a:r>
          </a:p>
          <a:p>
            <a:r>
              <a:rPr lang="th-TH" sz="2800" b="1" dirty="0" smtClean="0">
                <a:latin typeface="Comic Sans MS" pitchFamily="66" charset="0"/>
                <a:cs typeface="JasmineUPC" pitchFamily="18" charset="-34"/>
              </a:rPr>
              <a:t>มีการสร้างกลไกการติดต่อประสานงาน เพื่อแลกเปลี่ยนข้อมูลข่าวสารกับภาคประชาชน</a:t>
            </a:r>
            <a:endParaRPr lang="th-TH" sz="2800" b="1" dirty="0" smtClean="0">
              <a:latin typeface="Comic Sans MS" pitchFamily="66" charset="0"/>
              <a:cs typeface="JasmineUPC" pitchFamily="18" charset="-34"/>
            </a:endParaRPr>
          </a:p>
          <a:p>
            <a:r>
              <a:rPr lang="th-TH" sz="2800" b="1" dirty="0" smtClean="0">
                <a:latin typeface="Comic Sans MS" pitchFamily="66" charset="0"/>
                <a:cs typeface="JasmineUPC" pitchFamily="18" charset="-34"/>
              </a:rPr>
              <a:t>ต้องมีกระบวนการเสริมสร้างความเข้มแข็งให้ภาคประชาชน </a:t>
            </a:r>
            <a:r>
              <a:rPr lang="en-US" sz="2800" dirty="0" smtClean="0">
                <a:latin typeface="Comic Sans MS" pitchFamily="66" charset="0"/>
                <a:cs typeface="JasmineUPC" pitchFamily="18" charset="-34"/>
              </a:rPr>
              <a:t>(citizen empowerment) </a:t>
            </a:r>
            <a:r>
              <a:rPr lang="th-TH" sz="2800" b="1" dirty="0" smtClean="0">
                <a:latin typeface="Comic Sans MS" pitchFamily="66" charset="0"/>
                <a:cs typeface="JasmineUPC" pitchFamily="18" charset="-34"/>
              </a:rPr>
              <a:t>ได้แก่ เพิ่มความรู้/เพิ่ม</a:t>
            </a:r>
            <a:r>
              <a:rPr lang="th-TH" sz="2800" b="1" dirty="0" smtClean="0">
                <a:cs typeface="JasmineUPC" pitchFamily="18" charset="-34"/>
              </a:rPr>
              <a:t>ศักยภาพในการถกเถียง และการหาทางออกของปัญหา</a:t>
            </a:r>
            <a:endParaRPr lang="en-US" sz="2800" b="1" dirty="0">
              <a:cs typeface="JasmineUPC" pitchFamily="18" charset="-34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70F583-CF22-478B-81C1-9BE8DA35AEFF}" type="slidenum">
              <a:rPr lang="en-US" smtClean="0"/>
              <a:pPr>
                <a:defRPr/>
              </a:pPr>
              <a:t>15</a:t>
            </a:fld>
            <a:endParaRPr lang="th-TH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3600" dirty="0" smtClean="0">
                <a:solidFill>
                  <a:srgbClr val="FF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ลักษณะการ</a:t>
            </a:r>
            <a:r>
              <a:rPr lang="th-TH" sz="3600" dirty="0" smtClean="0">
                <a:solidFill>
                  <a:srgbClr val="FF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บริหาร</a:t>
            </a:r>
            <a:r>
              <a:rPr lang="th-TH" sz="3600" dirty="0" smtClean="0">
                <a:solidFill>
                  <a:srgbClr val="FF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ราชการ</a:t>
            </a:r>
            <a:br>
              <a:rPr lang="th-TH" sz="3600" dirty="0" smtClean="0">
                <a:solidFill>
                  <a:srgbClr val="FF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3600" dirty="0" smtClean="0">
                <a:solidFill>
                  <a:srgbClr val="FF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แบบ</a:t>
            </a:r>
            <a:r>
              <a:rPr lang="th-TH" sz="3600" dirty="0" smtClean="0">
                <a:solidFill>
                  <a:srgbClr val="FF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มีส่วนร่วม</a:t>
            </a:r>
            <a:endParaRPr lang="en-US" sz="3600" dirty="0">
              <a:solidFill>
                <a:srgbClr val="FF33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 smtClean="0"/>
              <a:t>ต้องมีการปรับเปลี่ยนเชิงสถาบัน </a:t>
            </a:r>
            <a:r>
              <a:rPr lang="en-US" b="1" dirty="0" smtClean="0"/>
              <a:t>(institutional change) </a:t>
            </a:r>
            <a:r>
              <a:rPr lang="th-TH" b="1" dirty="0" smtClean="0"/>
              <a:t>กล่าวคือ </a:t>
            </a:r>
          </a:p>
          <a:p>
            <a:pPr marL="109728" indent="0">
              <a:buNone/>
            </a:pPr>
            <a:r>
              <a:rPr lang="th-TH" b="1" dirty="0" smtClean="0"/>
              <a:t>	-สร้างกฎ กติกาการทำงานร่วมกันระหว่างภาคส่วนต่างๆ รัฐ เอกชน 	ประชาชน </a:t>
            </a:r>
          </a:p>
          <a:p>
            <a:pPr marL="914400" lvl="3" indent="0">
              <a:buNone/>
            </a:pPr>
            <a:r>
              <a:rPr lang="th-TH" sz="2800" b="1" dirty="0" smtClean="0"/>
              <a:t>-การสร้างกลไกการทำงานเพื่อประสานงาน แลกเปลี่ยนข้อมูล</a:t>
            </a:r>
          </a:p>
          <a:p>
            <a:pPr marL="914400" lvl="3" indent="0">
              <a:buNone/>
            </a:pPr>
            <a:r>
              <a:rPr lang="th-TH" sz="2800" b="1" dirty="0" smtClean="0"/>
              <a:t>-ข้อตกลงในการแบ่งงาน </a:t>
            </a:r>
          </a:p>
          <a:p>
            <a:pPr marL="914400" lvl="3" indent="0">
              <a:buNone/>
            </a:pPr>
            <a:r>
              <a:rPr lang="th-TH" sz="2800" b="1" dirty="0" smtClean="0"/>
              <a:t>-การลงโทษ</a:t>
            </a:r>
            <a:r>
              <a:rPr lang="en-US" sz="2800" b="1" dirty="0" smtClean="0"/>
              <a:t> (sanctions)</a:t>
            </a:r>
            <a:r>
              <a:rPr lang="th-TH" sz="2800" b="1" dirty="0" smtClean="0"/>
              <a:t> ถ้าไม่ทำตามกฎ กติกา เช่น ลดความช่วยเหลือ</a:t>
            </a:r>
          </a:p>
          <a:p>
            <a:pPr marL="914400" lvl="3" indent="0">
              <a:buNone/>
            </a:pPr>
            <a:r>
              <a:rPr lang="th-TH" sz="2800" b="1" dirty="0" smtClean="0"/>
              <a:t>-การขยายผลการเรียนรู้</a:t>
            </a:r>
            <a:endParaRPr lang="th-TH" sz="28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70F583-CF22-478B-81C1-9BE8DA35AEFF}" type="slidenum">
              <a:rPr lang="en-US" smtClean="0"/>
              <a:pPr>
                <a:defRPr/>
              </a:pPr>
              <a:t>16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798375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 smtClean="0"/>
              <a:t>ใน</a:t>
            </a:r>
            <a:r>
              <a:rPr lang="th-TH" b="1" dirty="0"/>
              <a:t>การบริหารราชการส่วนกลาง และภูมิภาค การบริหารราชการแบบมีส่วนร่วมอาจมีตัวแทนจากภาคที่เกี่ยวข้อง เช่น ภาคธุรกิจ ภาควิชาการ เข้ามาร่วมกับภาคประชาชน เพื่อร่วมกันแก้ปัญหา ในขณะที่ระดับท้องถิ่น มักเป็นการทำงานระหว่างภาครัฐและภาคประชาชนระดับล่าง</a:t>
            </a:r>
          </a:p>
          <a:p>
            <a:r>
              <a:rPr lang="th-TH" b="1" dirty="0"/>
              <a:t>การทำงานจะมีลักษณะการประสานงานระหว่างภาครัฐ </a:t>
            </a:r>
            <a:r>
              <a:rPr lang="th-TH" b="1" dirty="0" smtClean="0"/>
              <a:t>ภาคเอกชน และภาคประชาชน จะมีการ</a:t>
            </a:r>
            <a:r>
              <a:rPr lang="th-TH" b="1" dirty="0"/>
              <a:t>แบ่งงานตามความถนัด ความสามารถ และศักยภาพของแต่ละ</a:t>
            </a:r>
            <a:r>
              <a:rPr lang="th-TH" b="1" dirty="0" smtClean="0"/>
              <a:t>ภาค เป้าหมาย</a:t>
            </a:r>
            <a:r>
              <a:rPr lang="th-TH" b="1" dirty="0"/>
              <a:t>เพื่อร่วมกันในการแก้ไขปัญหาอย่าง</a:t>
            </a:r>
            <a:r>
              <a:rPr lang="th-TH" b="1" dirty="0" smtClean="0"/>
              <a:t>ยั่งยืน</a:t>
            </a:r>
          </a:p>
          <a:p>
            <a:pPr marL="109728" indent="0">
              <a:buNone/>
            </a:pPr>
            <a:endParaRPr lang="th-TH" b="1" dirty="0"/>
          </a:p>
          <a:p>
            <a:endParaRPr lang="th-TH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70F583-CF22-478B-81C1-9BE8DA35AEFF}" type="slidenum">
              <a:rPr lang="en-US" smtClean="0"/>
              <a:pPr>
                <a:defRPr/>
              </a:pPr>
              <a:t>17</a:t>
            </a:fld>
            <a:endParaRPr lang="th-TH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200" dirty="0" smtClean="0">
                <a:solidFill>
                  <a:srgbClr val="FF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การบริหารราชการแบบมีส่วนร่วมระดับต่างๆย่อมมีองค์ประกอบต่างกัน</a:t>
            </a:r>
            <a:endParaRPr lang="th-TH" sz="3200" dirty="0">
              <a:solidFill>
                <a:srgbClr val="FF33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0548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229600" cy="3949891"/>
          </a:xfrm>
        </p:spPr>
        <p:txBody>
          <a:bodyPr/>
          <a:lstStyle/>
          <a:p>
            <a:pPr marL="517525" indent="-349250" eaLnBrk="1" hangingPunct="1"/>
            <a:r>
              <a:rPr lang="th-TH" b="1" dirty="0" smtClean="0"/>
              <a:t>หน่วยงาน</a:t>
            </a:r>
            <a:r>
              <a:rPr lang="th-TH" b="1" dirty="0" smtClean="0"/>
              <a:t>มีการปรับเปลี่ยน</a:t>
            </a:r>
            <a:r>
              <a:rPr lang="th-TH" dirty="0" smtClean="0"/>
              <a:t>      </a:t>
            </a:r>
            <a:r>
              <a:rPr lang="en-US" dirty="0" smtClean="0"/>
              <a:t>	</a:t>
            </a:r>
            <a:endParaRPr lang="th-TH" sz="2000" b="1" dirty="0" smtClean="0"/>
          </a:p>
        </p:txBody>
      </p:sp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200432-EEBB-472C-9D94-64FEE84BD907}" type="slidenum">
              <a:rPr lang="en-US" smtClean="0"/>
              <a:pPr/>
              <a:t>18</a:t>
            </a:fld>
            <a:endParaRPr lang="th-TH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th-TH" sz="3200" dirty="0" smtClean="0">
                <a:solidFill>
                  <a:srgbClr val="FF33CC"/>
                </a:solidFill>
                <a:ea typeface="Arial Unicode MS" pitchFamily="34" charset="-128"/>
                <a:cs typeface="JasmineUPC" pitchFamily="18" charset="-34"/>
              </a:rPr>
              <a:t>ถ้าหน่วยงานต้องการปรับมาเป็นองค์การ</a:t>
            </a:r>
            <a:r>
              <a:rPr lang="th-TH" sz="3200" b="1" dirty="0" smtClean="0">
                <a:solidFill>
                  <a:srgbClr val="FF33CC"/>
                </a:solidFill>
                <a:ea typeface="Arial Unicode MS" pitchFamily="34" charset="-128"/>
                <a:cs typeface="JasmineUPC" pitchFamily="18" charset="-34"/>
              </a:rPr>
              <a:t>การบ</a:t>
            </a:r>
            <a:r>
              <a:rPr lang="th-TH" sz="3200" b="1" dirty="0" smtClean="0">
                <a:solidFill>
                  <a:srgbClr val="FF33CC"/>
                </a:solidFill>
                <a:ea typeface="Arial Unicode MS" pitchFamily="34" charset="-128"/>
                <a:cs typeface="JasmineUPC" pitchFamily="18" charset="-34"/>
              </a:rPr>
              <a:t>ริหารราชการแบบมีส่วนร่วม </a:t>
            </a:r>
            <a:r>
              <a:rPr lang="en-US" sz="3200" b="0" dirty="0" smtClean="0">
                <a:solidFill>
                  <a:srgbClr val="FF33CC"/>
                </a:solidFill>
                <a:latin typeface="Comic Sans MS" pitchFamily="66" charset="0"/>
                <a:ea typeface="Arial Unicode MS" pitchFamily="34" charset="-128"/>
                <a:cs typeface="JasmineUPC" pitchFamily="18" charset="-34"/>
              </a:rPr>
              <a:t>(participatory </a:t>
            </a:r>
            <a:r>
              <a:rPr lang="en-US" sz="3200" b="0" dirty="0" smtClean="0">
                <a:solidFill>
                  <a:srgbClr val="FF33CC"/>
                </a:solidFill>
                <a:latin typeface="Comic Sans MS" pitchFamily="66" charset="0"/>
                <a:ea typeface="Arial Unicode MS" pitchFamily="34" charset="-128"/>
                <a:cs typeface="JasmineUPC" pitchFamily="18" charset="-34"/>
              </a:rPr>
              <a:t>governance organization)</a:t>
            </a:r>
            <a:endParaRPr lang="th-TH" sz="3200" b="0" dirty="0" smtClean="0">
              <a:solidFill>
                <a:srgbClr val="FF33CC"/>
              </a:solidFill>
              <a:latin typeface="Comic Sans MS" pitchFamily="66" charset="0"/>
              <a:ea typeface="Arial Unicode MS" pitchFamily="34" charset="-128"/>
              <a:cs typeface="JasmineUPC" pitchFamily="18" charset="-34"/>
            </a:endParaRPr>
          </a:p>
        </p:txBody>
      </p:sp>
      <p:sp>
        <p:nvSpPr>
          <p:cNvPr id="3077" name="Line 4"/>
          <p:cNvSpPr>
            <a:spLocks noChangeShapeType="1"/>
          </p:cNvSpPr>
          <p:nvPr/>
        </p:nvSpPr>
        <p:spPr bwMode="auto">
          <a:xfrm flipV="1">
            <a:off x="4114800" y="2773363"/>
            <a:ext cx="762000" cy="46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8" name="Line 5"/>
          <p:cNvSpPr>
            <a:spLocks noChangeShapeType="1"/>
          </p:cNvSpPr>
          <p:nvPr/>
        </p:nvSpPr>
        <p:spPr bwMode="auto">
          <a:xfrm>
            <a:off x="4114800" y="2819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4632324" y="3028890"/>
            <a:ext cx="16922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sz="2000" b="1" dirty="0" smtClean="0"/>
              <a:t>วิธีการปฏิบัติงาน</a:t>
            </a:r>
            <a:endParaRPr lang="th-TH" sz="2000" b="1" dirty="0"/>
          </a:p>
        </p:txBody>
      </p:sp>
      <p:sp>
        <p:nvSpPr>
          <p:cNvPr id="3080" name="Line 7"/>
          <p:cNvSpPr>
            <a:spLocks noChangeShapeType="1"/>
          </p:cNvSpPr>
          <p:nvPr/>
        </p:nvSpPr>
        <p:spPr bwMode="auto">
          <a:xfrm>
            <a:off x="4114800" y="28194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1" name="Text Box 8"/>
          <p:cNvSpPr txBox="1">
            <a:spLocks noChangeArrowheads="1"/>
          </p:cNvSpPr>
          <p:nvPr/>
        </p:nvSpPr>
        <p:spPr bwMode="auto">
          <a:xfrm>
            <a:off x="4632325" y="3489325"/>
            <a:ext cx="1636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2000" b="1" dirty="0"/>
              <a:t>วัฒนธรรมการทำงาน</a:t>
            </a:r>
          </a:p>
        </p:txBody>
      </p:sp>
      <p:sp>
        <p:nvSpPr>
          <p:cNvPr id="3082" name="Line 9"/>
          <p:cNvSpPr>
            <a:spLocks noChangeShapeType="1"/>
          </p:cNvSpPr>
          <p:nvPr/>
        </p:nvSpPr>
        <p:spPr bwMode="auto">
          <a:xfrm>
            <a:off x="4114800" y="2895600"/>
            <a:ext cx="76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3" name="Text Box 10"/>
          <p:cNvSpPr txBox="1">
            <a:spLocks noChangeArrowheads="1"/>
          </p:cNvSpPr>
          <p:nvPr/>
        </p:nvSpPr>
        <p:spPr bwMode="auto">
          <a:xfrm>
            <a:off x="4479925" y="3932238"/>
            <a:ext cx="18240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2000" b="1"/>
              <a:t>ออกกฎระเบียบ/นโยบาย</a:t>
            </a:r>
          </a:p>
        </p:txBody>
      </p:sp>
      <p:sp>
        <p:nvSpPr>
          <p:cNvPr id="3084" name="Line 11"/>
          <p:cNvSpPr>
            <a:spLocks noChangeShapeType="1"/>
          </p:cNvSpPr>
          <p:nvPr/>
        </p:nvSpPr>
        <p:spPr bwMode="auto">
          <a:xfrm flipH="1">
            <a:off x="3962400" y="2819400"/>
            <a:ext cx="1524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5" name="Text Box 12"/>
          <p:cNvSpPr txBox="1">
            <a:spLocks noChangeArrowheads="1"/>
          </p:cNvSpPr>
          <p:nvPr/>
        </p:nvSpPr>
        <p:spPr bwMode="auto">
          <a:xfrm>
            <a:off x="4251325" y="4313238"/>
            <a:ext cx="2373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2000" b="1"/>
              <a:t>สร้างบุคลากรด้านการมีส่วนร่วม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029200" y="2590800"/>
            <a:ext cx="1444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b="1" dirty="0" smtClean="0"/>
              <a:t>โครงสร้างองค์การ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1588576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186FC7-9202-4DDD-BA63-A70253FE93FB}" type="slidenum">
              <a:rPr lang="en-US">
                <a:latin typeface="Arial" charset="0"/>
              </a:rPr>
              <a:pPr/>
              <a:t>19</a:t>
            </a:fld>
            <a:endParaRPr lang="th-TH">
              <a:latin typeface="Arial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th-TH" sz="3200" b="1" dirty="0" smtClean="0">
                <a:solidFill>
                  <a:srgbClr val="BC0499"/>
                </a:solidFill>
                <a:latin typeface="Arial Unicode MS" pitchFamily="34" charset="-128"/>
                <a:ea typeface="Arial Unicode MS" pitchFamily="34" charset="-128"/>
                <a:cs typeface="JasmineUPC" pitchFamily="18" charset="-34"/>
              </a:rPr>
              <a:t>กรณีศึกษาของ</a:t>
            </a:r>
            <a:r>
              <a:rPr lang="en-US" sz="3200" b="1" dirty="0" smtClean="0">
                <a:solidFill>
                  <a:srgbClr val="BC0499"/>
                </a:solidFill>
                <a:latin typeface="Arial Unicode MS" pitchFamily="34" charset="-128"/>
                <a:ea typeface="Arial Unicode MS" pitchFamily="34" charset="-128"/>
                <a:cs typeface="JasmineUPC" pitchFamily="18" charset="-34"/>
              </a:rPr>
              <a:t> (US)EPA</a:t>
            </a:r>
            <a:r>
              <a:rPr lang="th-TH" sz="3200" b="1" dirty="0" smtClean="0">
                <a:solidFill>
                  <a:srgbClr val="BC0499"/>
                </a:solidFill>
                <a:latin typeface="Arial Unicode MS" pitchFamily="34" charset="-128"/>
                <a:ea typeface="Arial Unicode MS" pitchFamily="34" charset="-128"/>
                <a:cs typeface="JasmineUPC" pitchFamily="18" charset="-34"/>
              </a:rPr>
              <a:t> ในการปรับตัวเพื่อการเป็น</a:t>
            </a:r>
            <a:r>
              <a:rPr lang="en-US" sz="3200" b="1" dirty="0" smtClean="0">
                <a:solidFill>
                  <a:srgbClr val="BC0499"/>
                </a:solidFill>
                <a:latin typeface="Arial Unicode MS" pitchFamily="34" charset="-128"/>
                <a:ea typeface="Arial Unicode MS" pitchFamily="34" charset="-128"/>
                <a:cs typeface="JasmineUPC" pitchFamily="18" charset="-34"/>
              </a:rPr>
              <a:t> </a:t>
            </a:r>
            <a:r>
              <a:rPr lang="th-TH" sz="3200" dirty="0" smtClean="0">
                <a:solidFill>
                  <a:srgbClr val="BC0499"/>
                </a:solidFill>
                <a:latin typeface="Comic Sans MS" pitchFamily="66" charset="0"/>
                <a:ea typeface="Arial Unicode MS" pitchFamily="34" charset="-128"/>
                <a:cs typeface="JasmineUPC" pitchFamily="18" charset="-34"/>
              </a:rPr>
              <a:t>หน่วยงานที่มีการบริหารราชการแบบมีส่วนร่วม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h-TH" sz="2800" b="1" dirty="0" smtClean="0">
                <a:solidFill>
                  <a:srgbClr val="0000FF"/>
                </a:solidFill>
                <a:latin typeface="Comic Sans MS" pitchFamily="66" charset="0"/>
                <a:cs typeface="JasmineUPC" pitchFamily="18" charset="-34"/>
              </a:rPr>
              <a:t>ลักษณะของหน่วยงาน- 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  <a:cs typeface="JasmineUPC" pitchFamily="18" charset="-34"/>
              </a:rPr>
              <a:t>regulatory agency</a:t>
            </a:r>
          </a:p>
          <a:p>
            <a:pPr eaLnBrk="1" hangingPunct="1"/>
            <a:r>
              <a:rPr lang="th-TH" sz="2800" b="1" dirty="0" smtClean="0">
                <a:solidFill>
                  <a:srgbClr val="0000FF"/>
                </a:solidFill>
                <a:latin typeface="Comic Sans MS" pitchFamily="66" charset="0"/>
                <a:cs typeface="JasmineUPC" pitchFamily="18" charset="-34"/>
              </a:rPr>
              <a:t>พบแรงกดดันให้ต้องยอมให้ประชาชนเข้ามามีส่วนร่วม</a:t>
            </a:r>
          </a:p>
          <a:p>
            <a:pPr eaLnBrk="1" hangingPunct="1"/>
            <a:r>
              <a:rPr lang="th-TH" sz="2800" b="1" dirty="0" smtClean="0">
                <a:solidFill>
                  <a:srgbClr val="0000FF"/>
                </a:solidFill>
                <a:latin typeface="Comic Sans MS" pitchFamily="66" charset="0"/>
                <a:cs typeface="JasmineUPC" pitchFamily="18" charset="-34"/>
              </a:rPr>
              <a:t>การปรับเปลี่ยนเพื่อไปสู่การเป็น 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  <a:cs typeface="JasmineUPC" pitchFamily="18" charset="-34"/>
              </a:rPr>
              <a:t>participatory governance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  <a:cs typeface="JasmineUPC" pitchFamily="18" charset="-34"/>
              </a:rPr>
              <a:t>	-</a:t>
            </a:r>
            <a:r>
              <a:rPr lang="th-TH" sz="2800" b="1" dirty="0" smtClean="0">
                <a:solidFill>
                  <a:srgbClr val="0000FF"/>
                </a:solidFill>
                <a:latin typeface="Comic Sans MS" pitchFamily="66" charset="0"/>
                <a:cs typeface="JasmineUPC" pitchFamily="18" charset="-34"/>
              </a:rPr>
              <a:t>จัดโครงสร้างองค์การใหม่ ช่วง 1970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  <a:cs typeface="JasmineUPC" pitchFamily="18" charset="-34"/>
              </a:rPr>
              <a:t>s-1980s </a:t>
            </a:r>
            <a:r>
              <a:rPr lang="th-TH" sz="2800" b="1" dirty="0" smtClean="0">
                <a:solidFill>
                  <a:srgbClr val="0000FF"/>
                </a:solidFill>
                <a:latin typeface="Comic Sans MS" pitchFamily="66" charset="0"/>
                <a:cs typeface="JasmineUPC" pitchFamily="18" charset="-34"/>
              </a:rPr>
              <a:t>จากการเป็น 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  <a:cs typeface="JasmineUPC" pitchFamily="18" charset="-34"/>
              </a:rPr>
              <a:t>public office</a:t>
            </a:r>
            <a:r>
              <a:rPr lang="th-TH" sz="2800" b="1" dirty="0" smtClean="0">
                <a:solidFill>
                  <a:srgbClr val="0000FF"/>
                </a:solidFill>
                <a:latin typeface="Comic Sans MS" pitchFamily="66" charset="0"/>
                <a:cs typeface="JasmineUPC" pitchFamily="18" charset="-34"/>
              </a:rPr>
              <a:t> มาเป็น 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  <a:cs typeface="JasmineUPC" pitchFamily="18" charset="-34"/>
              </a:rPr>
              <a:t>liaison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  <a:cs typeface="JasmineUPC" pitchFamily="18" charset="-34"/>
              </a:rPr>
              <a:t>	-</a:t>
            </a:r>
            <a:r>
              <a:rPr lang="th-TH" sz="2800" b="1" dirty="0" smtClean="0">
                <a:solidFill>
                  <a:srgbClr val="0000FF"/>
                </a:solidFill>
                <a:latin typeface="Comic Sans MS" pitchFamily="66" charset="0"/>
                <a:cs typeface="JasmineUPC" pitchFamily="18" charset="-34"/>
              </a:rPr>
              <a:t>ตั้งหน่วยงาน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  <a:cs typeface="JasmineUPC" pitchFamily="18" charset="-34"/>
              </a:rPr>
              <a:t> Citizen Information Division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  <a:cs typeface="JasmineUPC" pitchFamily="18" charset="-34"/>
              </a:rPr>
              <a:t>	-</a:t>
            </a:r>
            <a:r>
              <a:rPr lang="th-TH" sz="2800" b="1" dirty="0" smtClean="0">
                <a:solidFill>
                  <a:srgbClr val="0000FF"/>
                </a:solidFill>
                <a:latin typeface="Comic Sans MS" pitchFamily="66" charset="0"/>
                <a:cs typeface="JasmineUPC" pitchFamily="18" charset="-34"/>
              </a:rPr>
              <a:t>ตั้ง 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  <a:cs typeface="JasmineUPC" pitchFamily="18" charset="-34"/>
              </a:rPr>
              <a:t>Office of Public Awareness</a:t>
            </a:r>
            <a:endParaRPr lang="th-TH" sz="2800" b="1" dirty="0" smtClean="0">
              <a:solidFill>
                <a:srgbClr val="0000FF"/>
              </a:solidFill>
              <a:latin typeface="Comic Sans MS" pitchFamily="66" charset="0"/>
              <a:cs typeface="JasmineUPC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49001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2800" b="1" dirty="0" smtClean="0"/>
              <a:t>การบริหารราชการแบบมีส่วนร่วม</a:t>
            </a:r>
            <a:r>
              <a:rPr lang="en-US" sz="2800" b="1" dirty="0" smtClean="0"/>
              <a:t> (participatory governance</a:t>
            </a:r>
            <a:r>
              <a:rPr lang="en-US" sz="2800" b="1" dirty="0" smtClean="0"/>
              <a:t>)</a:t>
            </a:r>
            <a:r>
              <a:rPr lang="th-TH" sz="2800" b="1" dirty="0" smtClean="0"/>
              <a:t> คือ</a:t>
            </a:r>
            <a:r>
              <a:rPr lang="th-TH" sz="2800" b="1" dirty="0" smtClean="0"/>
              <a:t>อะไร แตกต่างจากการที่หน่วยงานภาครัฐเปิดให้ประชาชนเข้ามามีส่วน</a:t>
            </a:r>
            <a:r>
              <a:rPr lang="th-TH" sz="2800" b="1" dirty="0" smtClean="0"/>
              <a:t>ร่วม </a:t>
            </a:r>
            <a:r>
              <a:rPr lang="en-US" sz="2800" b="1" dirty="0" smtClean="0"/>
              <a:t>(</a:t>
            </a:r>
            <a:r>
              <a:rPr lang="en-US" sz="2800" b="1" dirty="0" smtClean="0"/>
              <a:t>public </a:t>
            </a:r>
            <a:r>
              <a:rPr lang="en-US" sz="2800" b="1" dirty="0" smtClean="0"/>
              <a:t>participation)</a:t>
            </a:r>
            <a:r>
              <a:rPr lang="th-TH" sz="2800" b="1" dirty="0" smtClean="0"/>
              <a:t> อย่างไร</a:t>
            </a:r>
          </a:p>
          <a:p>
            <a:r>
              <a:rPr lang="th-TH" sz="2800" b="1" dirty="0" smtClean="0"/>
              <a:t>ลักษณะสำคัญของ</a:t>
            </a:r>
            <a:r>
              <a:rPr lang="th-TH" sz="2800" b="1" dirty="0" smtClean="0"/>
              <a:t>การ</a:t>
            </a:r>
            <a:r>
              <a:rPr lang="th-TH" sz="2800" b="1" dirty="0" smtClean="0"/>
              <a:t>บริหารราชการแบบมีส่วน</a:t>
            </a:r>
            <a:r>
              <a:rPr lang="th-TH" sz="2800" b="1" dirty="0" smtClean="0"/>
              <a:t>ร่วม</a:t>
            </a:r>
            <a:endParaRPr lang="th-TH" sz="2800" b="1" dirty="0" smtClean="0"/>
          </a:p>
          <a:p>
            <a:r>
              <a:rPr lang="th-TH" sz="2800" b="1" dirty="0" smtClean="0"/>
              <a:t>ระดับของการบริหารราชการแบบ</a:t>
            </a:r>
            <a:r>
              <a:rPr lang="th-TH" sz="2800" b="1" dirty="0" smtClean="0"/>
              <a:t>มีส่วนร่วม</a:t>
            </a:r>
            <a:endParaRPr lang="th-TH" sz="2800" b="1" dirty="0" smtClean="0"/>
          </a:p>
          <a:p>
            <a:r>
              <a:rPr lang="th-TH" sz="2800" b="1" dirty="0" smtClean="0"/>
              <a:t>จะทำอย่างไร เมื่อหน่วยงานต้องการพัฒนาจากการบริหารราชการแบบมีส่วนร่วมระดับโครงการมาเป็นการบริหารราชการแบบมีส่วนร่วมทั้งองค์การ</a:t>
            </a:r>
          </a:p>
          <a:p>
            <a:endParaRPr lang="th-TH" b="1" dirty="0" smtClean="0"/>
          </a:p>
          <a:p>
            <a:endParaRPr lang="th-TH" b="1" dirty="0" smtClean="0"/>
          </a:p>
          <a:p>
            <a:endParaRPr lang="th-TH" b="1" dirty="0" smtClean="0"/>
          </a:p>
          <a:p>
            <a:endParaRPr lang="th-TH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70F583-CF22-478B-81C1-9BE8DA35AEFF}" type="slidenum">
              <a:rPr lang="en-US" smtClean="0"/>
              <a:pPr>
                <a:defRPr/>
              </a:pPr>
              <a:t>2</a:t>
            </a:fld>
            <a:endParaRPr lang="th-TH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solidFill>
                  <a:srgbClr val="FF33CC"/>
                </a:solidFill>
              </a:rPr>
              <a:t>หัวข้อการบรรยาย</a:t>
            </a:r>
            <a:endParaRPr lang="th-TH" dirty="0">
              <a:solidFill>
                <a:srgbClr val="FF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4713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A6688D-7980-471F-8DEB-16EE76DE387C}" type="slidenum">
              <a:rPr lang="en-US">
                <a:latin typeface="Arial" charset="0"/>
              </a:rPr>
              <a:pPr/>
              <a:t>20</a:t>
            </a:fld>
            <a:endParaRPr lang="th-TH">
              <a:latin typeface="Arial" charset="0"/>
            </a:endParaRP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458200" cy="5486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  <a:cs typeface="JasmineUPC" pitchFamily="18" charset="-34"/>
              </a:rPr>
              <a:t>	-</a:t>
            </a:r>
            <a:r>
              <a:rPr lang="th-TH" b="1" dirty="0" smtClean="0">
                <a:solidFill>
                  <a:srgbClr val="0000FF"/>
                </a:solidFill>
                <a:latin typeface="Comic Sans MS" pitchFamily="66" charset="0"/>
                <a:cs typeface="JasmineUPC" pitchFamily="18" charset="-34"/>
              </a:rPr>
              <a:t>ตั้ง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  <a:cs typeface="JasmineUPC" pitchFamily="18" charset="-34"/>
              </a:rPr>
              <a:t>External Offices</a:t>
            </a:r>
            <a:endParaRPr lang="th-TH" b="1" dirty="0" smtClean="0">
              <a:solidFill>
                <a:srgbClr val="0000FF"/>
              </a:solidFill>
              <a:latin typeface="Comic Sans MS" pitchFamily="66" charset="0"/>
              <a:cs typeface="JasmineUPC" pitchFamily="18" charset="-34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th-TH" b="1" dirty="0" smtClean="0">
                <a:solidFill>
                  <a:srgbClr val="0000FF"/>
                </a:solidFill>
                <a:latin typeface="Comic Sans MS" pitchFamily="66" charset="0"/>
                <a:cs typeface="JasmineUPC" pitchFamily="18" charset="-34"/>
              </a:rPr>
              <a:t>	-ตั้ง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  <a:cs typeface="JasmineUPC" pitchFamily="18" charset="-34"/>
              </a:rPr>
              <a:t>Intergovernmental Liaison</a:t>
            </a:r>
            <a:endParaRPr lang="th-TH" b="1" dirty="0" smtClean="0">
              <a:solidFill>
                <a:srgbClr val="0000FF"/>
              </a:solidFill>
              <a:latin typeface="Comic Sans MS" pitchFamily="66" charset="0"/>
              <a:cs typeface="JasmineUPC" pitchFamily="18" charset="-34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th-TH" b="1" dirty="0" smtClean="0">
                <a:solidFill>
                  <a:srgbClr val="0000FF"/>
                </a:solidFill>
                <a:latin typeface="Comic Sans MS" pitchFamily="66" charset="0"/>
                <a:cs typeface="JasmineUPC" pitchFamily="18" charset="-34"/>
              </a:rPr>
              <a:t>	-ตั้งหน่วยชาวเขา  หน่วยป้องกันสุขภาพเด็ก</a:t>
            </a:r>
          </a:p>
          <a:p>
            <a:pPr eaLnBrk="1" hangingPunct="1">
              <a:buFont typeface="Wingdings" pitchFamily="2" charset="2"/>
              <a:buNone/>
            </a:pPr>
            <a:r>
              <a:rPr lang="th-TH" b="1" dirty="0" smtClean="0">
                <a:solidFill>
                  <a:srgbClr val="0000FF"/>
                </a:solidFill>
                <a:latin typeface="Comic Sans MS" pitchFamily="66" charset="0"/>
                <a:cs typeface="JasmineUPC" pitchFamily="18" charset="-34"/>
              </a:rPr>
              <a:t>	-ออกกฎหมายรับรองการให้ประชาชนเข้ามามีส่วนร่วม</a:t>
            </a:r>
          </a:p>
          <a:p>
            <a:pPr eaLnBrk="1" hangingPunct="1">
              <a:buFont typeface="Wingdings" pitchFamily="2" charset="2"/>
              <a:buNone/>
            </a:pPr>
            <a:r>
              <a:rPr lang="th-TH" b="1" dirty="0" smtClean="0">
                <a:solidFill>
                  <a:srgbClr val="0000FF"/>
                </a:solidFill>
                <a:latin typeface="Comic Sans MS" pitchFamily="66" charset="0"/>
                <a:cs typeface="JasmineUPC" pitchFamily="18" charset="-34"/>
              </a:rPr>
              <a:t>	-</a:t>
            </a:r>
            <a:r>
              <a:rPr lang="th-TH" b="1" dirty="0" err="1" smtClean="0">
                <a:solidFill>
                  <a:srgbClr val="0000FF"/>
                </a:solidFill>
                <a:latin typeface="Comic Sans MS" pitchFamily="66" charset="0"/>
                <a:cs typeface="JasmineUPC" pitchFamily="18" charset="-34"/>
              </a:rPr>
              <a:t>พรบ.</a:t>
            </a:r>
            <a:r>
              <a:rPr lang="th-TH" b="1" dirty="0" smtClean="0">
                <a:solidFill>
                  <a:srgbClr val="0000FF"/>
                </a:solidFill>
                <a:latin typeface="Comic Sans MS" pitchFamily="66" charset="0"/>
                <a:cs typeface="JasmineUPC" pitchFamily="18" charset="-34"/>
              </a:rPr>
              <a:t>รักษาทรัพยากรและฟื้นฟู ปี 1986 มีการตั้งอนุญาโตตุลาการด้านการจัดการกับของเสีย (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  <a:cs typeface="JasmineUPC" pitchFamily="18" charset="-34"/>
              </a:rPr>
              <a:t>waste)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  <a:cs typeface="JasmineUPC" pitchFamily="18" charset="-34"/>
              </a:rPr>
              <a:t>	-</a:t>
            </a:r>
            <a:r>
              <a:rPr lang="th-TH" b="1" dirty="0" smtClean="0">
                <a:solidFill>
                  <a:srgbClr val="0000FF"/>
                </a:solidFill>
                <a:latin typeface="Comic Sans MS" pitchFamily="66" charset="0"/>
                <a:cs typeface="JasmineUPC" pitchFamily="18" charset="-34"/>
              </a:rPr>
              <a:t>โครงการ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  <a:cs typeface="JasmineUPC" pitchFamily="18" charset="-34"/>
              </a:rPr>
              <a:t>Superfund </a:t>
            </a:r>
            <a:r>
              <a:rPr lang="th-TH" b="1" dirty="0" smtClean="0">
                <a:solidFill>
                  <a:srgbClr val="0000FF"/>
                </a:solidFill>
                <a:latin typeface="Comic Sans MS" pitchFamily="66" charset="0"/>
                <a:cs typeface="JasmineUPC" pitchFamily="18" charset="-34"/>
              </a:rPr>
              <a:t>ให้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  <a:cs typeface="JasmineUPC" pitchFamily="18" charset="-34"/>
              </a:rPr>
              <a:t>grants </a:t>
            </a:r>
            <a:r>
              <a:rPr lang="th-TH" b="1" dirty="0" smtClean="0">
                <a:solidFill>
                  <a:srgbClr val="0000FF"/>
                </a:solidFill>
                <a:latin typeface="Comic Sans MS" pitchFamily="66" charset="0"/>
                <a:cs typeface="JasmineUPC" pitchFamily="18" charset="-34"/>
              </a:rPr>
              <a:t>แก่ชุมชนเพื่อใช้จ่ายด้านการให้ความรู้แก่ชุมชนด้านกำจัด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  <a:cs typeface="JasmineUPC" pitchFamily="18" charset="-34"/>
              </a:rPr>
              <a:t>waste (empower </a:t>
            </a:r>
            <a:r>
              <a:rPr lang="th-TH" b="1" dirty="0" smtClean="0">
                <a:solidFill>
                  <a:srgbClr val="0000FF"/>
                </a:solidFill>
                <a:latin typeface="Comic Sans MS" pitchFamily="66" charset="0"/>
                <a:cs typeface="JasmineUPC" pitchFamily="18" charset="-34"/>
              </a:rPr>
              <a:t>ชุมชน</a:t>
            </a:r>
            <a:r>
              <a:rPr lang="th-TH" b="1" dirty="0" smtClean="0"/>
              <a:t>)</a:t>
            </a:r>
          </a:p>
          <a:p>
            <a:pPr>
              <a:buNone/>
            </a:pPr>
            <a:r>
              <a:rPr lang="th-TH" b="1" dirty="0" smtClean="0"/>
              <a:t>	</a:t>
            </a:r>
            <a:r>
              <a:rPr lang="th-TH" b="1" dirty="0" smtClean="0">
                <a:solidFill>
                  <a:srgbClr val="0000FF"/>
                </a:solidFill>
                <a:latin typeface="Comic Sans MS" pitchFamily="66" charset="0"/>
                <a:cs typeface="JasmineUPC" pitchFamily="18" charset="-34"/>
              </a:rPr>
              <a:t>-สร้างนโยบาย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  <a:cs typeface="JasmineUPC" pitchFamily="18" charset="-34"/>
              </a:rPr>
              <a:t>Public Participation Policy (1981)</a:t>
            </a:r>
          </a:p>
          <a:p>
            <a:pPr>
              <a:buNone/>
            </a:pP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  <a:cs typeface="JasmineUPC" pitchFamily="18" charset="-34"/>
              </a:rPr>
              <a:t>	-</a:t>
            </a:r>
            <a:r>
              <a:rPr lang="th-TH" b="1" dirty="0" smtClean="0">
                <a:solidFill>
                  <a:srgbClr val="0000FF"/>
                </a:solidFill>
                <a:latin typeface="Comic Sans MS" pitchFamily="66" charset="0"/>
                <a:cs typeface="JasmineUPC" pitchFamily="18" charset="-34"/>
              </a:rPr>
              <a:t>สร้างนโยบาย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  <a:cs typeface="JasmineUPC" pitchFamily="18" charset="-34"/>
              </a:rPr>
              <a:t>Public Involvement Policy- 2001</a:t>
            </a:r>
            <a:endParaRPr lang="th-TH" b="1" dirty="0" smtClean="0">
              <a:solidFill>
                <a:srgbClr val="0000FF"/>
              </a:solidFill>
              <a:latin typeface="Comic Sans MS" pitchFamily="66" charset="0"/>
              <a:cs typeface="JasmineUPC" pitchFamily="18" charset="-34"/>
            </a:endParaRPr>
          </a:p>
          <a:p>
            <a:pPr eaLnBrk="1" hangingPunct="1">
              <a:buFont typeface="Wingdings" pitchFamily="2" charset="2"/>
              <a:buNone/>
            </a:pPr>
            <a:endParaRPr lang="th-TH" b="1" dirty="0" smtClean="0"/>
          </a:p>
        </p:txBody>
      </p:sp>
    </p:spTree>
    <p:extLst>
      <p:ext uri="{BB962C8B-B14F-4D97-AF65-F5344CB8AC3E}">
        <p14:creationId xmlns:p14="http://schemas.microsoft.com/office/powerpoint/2010/main" val="13057150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sz="3200" b="1" dirty="0" smtClean="0">
                <a:cs typeface="JasmineUPC" pitchFamily="18" charset="-34"/>
              </a:rPr>
              <a:t>การมีผู้นำที่เข้มแข็ง </a:t>
            </a:r>
            <a:r>
              <a:rPr lang="en-US" sz="3200" dirty="0" smtClean="0">
                <a:latin typeface="Comic Sans MS" pitchFamily="66" charset="0"/>
                <a:cs typeface="JasmineUPC" pitchFamily="18" charset="-34"/>
              </a:rPr>
              <a:t>(strong leadership</a:t>
            </a:r>
            <a:r>
              <a:rPr lang="en-US" sz="3200" dirty="0" smtClean="0">
                <a:latin typeface="Comic Sans MS" pitchFamily="66" charset="0"/>
                <a:cs typeface="JasmineUPC" pitchFamily="18" charset="-34"/>
              </a:rPr>
              <a:t>) </a:t>
            </a:r>
            <a:r>
              <a:rPr lang="th-TH" sz="3200" b="1" dirty="0" smtClean="0">
                <a:latin typeface="Comic Sans MS" pitchFamily="66" charset="0"/>
                <a:cs typeface="JasmineUPC" pitchFamily="18" charset="-34"/>
              </a:rPr>
              <a:t>มีความมุ่งมั่นที่จะร่วมงานกับภาคประชาชน </a:t>
            </a:r>
          </a:p>
          <a:p>
            <a:r>
              <a:rPr lang="th-TH" sz="3200" b="1" dirty="0" smtClean="0">
                <a:cs typeface="JasmineUPC" pitchFamily="18" charset="-34"/>
              </a:rPr>
              <a:t>หน่วยงาน</a:t>
            </a:r>
            <a:r>
              <a:rPr lang="th-TH" sz="3200" b="1" dirty="0" smtClean="0">
                <a:cs typeface="JasmineUPC" pitchFamily="18" charset="-34"/>
              </a:rPr>
              <a:t>รัฐพร้อมจะแบ่งปันอำนาจให้ภาค</a:t>
            </a:r>
            <a:r>
              <a:rPr lang="th-TH" sz="3200" b="1" dirty="0" smtClean="0">
                <a:cs typeface="JasmineUPC" pitchFamily="18" charset="-34"/>
              </a:rPr>
              <a:t>ประช</a:t>
            </a:r>
            <a:r>
              <a:rPr lang="th-TH" sz="3200" b="1" dirty="0" smtClean="0"/>
              <a:t>า</a:t>
            </a:r>
            <a:r>
              <a:rPr lang="th-TH" sz="3200" b="1" dirty="0" smtClean="0">
                <a:cs typeface="JasmineUPC" pitchFamily="18" charset="-34"/>
              </a:rPr>
              <a:t>ชน</a:t>
            </a:r>
          </a:p>
          <a:p>
            <a:r>
              <a:rPr lang="th-TH" sz="3200" b="1" dirty="0" smtClean="0">
                <a:cs typeface="JasmineUPC" pitchFamily="18" charset="-34"/>
              </a:rPr>
              <a:t>สามารถสร้างวัฒนธรรมการบริหารราชการแบบมีส่วนร่วมให้</a:t>
            </a:r>
            <a:r>
              <a:rPr lang="th-TH" sz="3200" b="1" u="sng" dirty="0" smtClean="0">
                <a:solidFill>
                  <a:srgbClr val="FF33CC"/>
                </a:solidFill>
                <a:cs typeface="JasmineUPC" pitchFamily="18" charset="-34"/>
              </a:rPr>
              <a:t>ฝังลึก</a:t>
            </a:r>
            <a:r>
              <a:rPr lang="th-TH" sz="3200" b="1" dirty="0" smtClean="0">
                <a:cs typeface="JasmineUPC" pitchFamily="18" charset="-34"/>
              </a:rPr>
              <a:t>ลงในวัฒนธรรมการทำงานของหน่วยงาน (ไม่เปลี่ยนตามผู้นำ) </a:t>
            </a:r>
          </a:p>
          <a:p>
            <a:r>
              <a:rPr lang="th-TH" sz="3200" b="1" dirty="0" smtClean="0">
                <a:cs typeface="JasmineUPC" pitchFamily="18" charset="-34"/>
              </a:rPr>
              <a:t>พร้อมจะสร้างภาระผูกพัน </a:t>
            </a:r>
            <a:r>
              <a:rPr lang="en-US" sz="3200" b="1" dirty="0" smtClean="0">
                <a:cs typeface="JasmineUPC" pitchFamily="18" charset="-34"/>
              </a:rPr>
              <a:t>(commitment) </a:t>
            </a:r>
            <a:r>
              <a:rPr lang="th-TH" sz="3200" b="1" dirty="0" smtClean="0">
                <a:cs typeface="JasmineUPC" pitchFamily="18" charset="-34"/>
              </a:rPr>
              <a:t>กับการบริหารราชการแบบมีส่วนร่วม (วิสัยทัศน์และ</a:t>
            </a:r>
            <a:r>
              <a:rPr lang="th-TH" sz="3200" b="1" dirty="0" err="1" smtClean="0">
                <a:cs typeface="JasmineUPC" pitchFamily="18" charset="-34"/>
              </a:rPr>
              <a:t>พันธ</a:t>
            </a:r>
            <a:r>
              <a:rPr lang="th-TH" sz="3200" b="1" dirty="0" smtClean="0">
                <a:cs typeface="JasmineUPC" pitchFamily="18" charset="-34"/>
              </a:rPr>
              <a:t>กิจของหน่วยงานเพื่อสร้างความยั่งยืน</a:t>
            </a:r>
          </a:p>
          <a:p>
            <a:pPr marL="109728" indent="0">
              <a:buNone/>
            </a:pPr>
            <a:endParaRPr lang="en-US" sz="3200" b="1" dirty="0" smtClean="0">
              <a:cs typeface="JasmineUPC" pitchFamily="18" charset="-34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70F583-CF22-478B-81C1-9BE8DA35AEFF}" type="slidenum">
              <a:rPr lang="en-US" smtClean="0"/>
              <a:pPr>
                <a:defRPr/>
              </a:pPr>
              <a:t>21</a:t>
            </a:fld>
            <a:endParaRPr lang="th-TH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>
                <a:solidFill>
                  <a:srgbClr val="FF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ปัจจัยความสำเร็จ</a:t>
            </a:r>
            <a:r>
              <a:rPr lang="th-TH" dirty="0" smtClean="0">
                <a:solidFill>
                  <a:srgbClr val="FF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ของ</a:t>
            </a:r>
            <a:br>
              <a:rPr lang="th-TH" dirty="0" smtClean="0">
                <a:solidFill>
                  <a:srgbClr val="FF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dirty="0" smtClean="0">
                <a:solidFill>
                  <a:srgbClr val="FF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</a:t>
            </a:r>
            <a:r>
              <a:rPr lang="th-TH" dirty="0" smtClean="0">
                <a:solidFill>
                  <a:srgbClr val="FF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บริหารราชการแบบมีส่วนร่วม</a:t>
            </a:r>
            <a:endParaRPr lang="en-US" dirty="0">
              <a:solidFill>
                <a:srgbClr val="FF33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h-TH" b="1" dirty="0" smtClean="0">
                <a:ea typeface="Arial Unicode MS" pitchFamily="34" charset="-128"/>
                <a:cs typeface="Arial Unicode MS" pitchFamily="34" charset="-128"/>
              </a:rPr>
              <a:t>มีการเปลี่ยนวิธีปฏิบัติแต่ไม่เปลี่ยนหลักการและวิธีคิด</a:t>
            </a:r>
          </a:p>
          <a:p>
            <a:pPr eaLnBrk="1" hangingPunct="1">
              <a:lnSpc>
                <a:spcPct val="90000"/>
              </a:lnSpc>
            </a:pPr>
            <a:r>
              <a:rPr lang="th-TH" b="1" dirty="0" smtClean="0">
                <a:ea typeface="Arial Unicode MS" pitchFamily="34" charset="-128"/>
                <a:cs typeface="Arial Unicode MS" pitchFamily="34" charset="-128"/>
              </a:rPr>
              <a:t>เน้นที่โครงสร้างมากเกินไป</a:t>
            </a:r>
          </a:p>
          <a:p>
            <a:pPr eaLnBrk="1" hangingPunct="1">
              <a:lnSpc>
                <a:spcPct val="90000"/>
              </a:lnSpc>
            </a:pPr>
            <a:r>
              <a:rPr lang="th-TH" b="1" dirty="0" smtClean="0">
                <a:ea typeface="Arial Unicode MS" pitchFamily="34" charset="-128"/>
                <a:cs typeface="Arial Unicode MS" pitchFamily="34" charset="-128"/>
              </a:rPr>
              <a:t>ภาพลวง</a:t>
            </a:r>
            <a:r>
              <a:rPr lang="th-TH" b="1" dirty="0" smtClean="0">
                <a:ea typeface="Arial Unicode MS" pitchFamily="34" charset="-128"/>
                <a:cs typeface="Arial Unicode MS" pitchFamily="34" charset="-128"/>
              </a:rPr>
              <a:t>ตา</a:t>
            </a:r>
          </a:p>
          <a:p>
            <a:pPr eaLnBrk="1" hangingPunct="1">
              <a:lnSpc>
                <a:spcPct val="90000"/>
              </a:lnSpc>
            </a:pPr>
            <a:r>
              <a:rPr lang="th-TH" b="1" dirty="0" smtClean="0">
                <a:ea typeface="Arial Unicode MS" pitchFamily="34" charset="-128"/>
                <a:cs typeface="Arial Unicode MS" pitchFamily="34" charset="-128"/>
              </a:rPr>
              <a:t>การครอบงำของภาครัฐ</a:t>
            </a:r>
          </a:p>
          <a:p>
            <a:pPr eaLnBrk="1" hangingPunct="1">
              <a:lnSpc>
                <a:spcPct val="90000"/>
              </a:lnSpc>
            </a:pPr>
            <a:r>
              <a:rPr lang="th-TH" b="1" dirty="0" smtClean="0">
                <a:ea typeface="Arial Unicode MS" pitchFamily="34" charset="-128"/>
                <a:cs typeface="Arial Unicode MS" pitchFamily="34" charset="-128"/>
              </a:rPr>
              <a:t>ความขัดแย้งในพื้นที่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US" b="1" dirty="0" smtClean="0">
                <a:ea typeface="Arial Unicode MS" pitchFamily="34" charset="-128"/>
                <a:cs typeface="Arial Unicode MS" pitchFamily="34" charset="-128"/>
              </a:rPr>
              <a:t>pathy and ignorance</a:t>
            </a:r>
            <a:endParaRPr lang="th-TH" b="1" dirty="0" smtClean="0"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h-TH" b="1" dirty="0" smtClean="0"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90000"/>
              </a:lnSpc>
            </a:pPr>
            <a:endParaRPr lang="th-TH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 smtClean="0"/>
              <a:t>***</a:t>
            </a:r>
            <a:r>
              <a:rPr lang="th-TH" b="1" dirty="0" smtClean="0"/>
              <a:t>ไม่มีหนทางหรือวิธีการที่ดีที่สุดที่ใช้ได้กับทุกสังคม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h-TH" b="1" dirty="0" smtClean="0"/>
              <a:t>	(ไม่มีสูตรสำเร็จ)</a:t>
            </a:r>
            <a:r>
              <a:rPr lang="en-US" b="1" dirty="0" smtClean="0"/>
              <a:t>***</a:t>
            </a:r>
            <a:endParaRPr lang="th-TH" b="1" dirty="0" smtClean="0"/>
          </a:p>
        </p:txBody>
      </p:sp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7599D5-402B-4524-8AFC-6B76E14FBF27}" type="slidenum">
              <a:rPr lang="en-US" smtClean="0"/>
              <a:pPr/>
              <a:t>22</a:t>
            </a:fld>
            <a:endParaRPr lang="th-TH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h-TH" sz="4800" b="1" dirty="0" smtClean="0">
                <a:solidFill>
                  <a:srgbClr val="FF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ข้อควร</a:t>
            </a:r>
            <a:r>
              <a:rPr lang="th-TH" sz="4800" b="1" dirty="0" smtClean="0">
                <a:solidFill>
                  <a:srgbClr val="FF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ระวัง</a:t>
            </a:r>
            <a:r>
              <a:rPr lang="en-US" sz="4800" b="1" dirty="0" smtClean="0">
                <a:solidFill>
                  <a:srgbClr val="FF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!</a:t>
            </a:r>
            <a:endParaRPr lang="th-TH" sz="4800" b="1" dirty="0" smtClean="0">
              <a:solidFill>
                <a:srgbClr val="FF33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 smtClean="0"/>
              <a:t>การตัดสินใจของโครงการที่จัดทำมีกระบวนการสานเสวนาในระดับการตัดสินใจโดยแท้จริงหรือไม่ </a:t>
            </a:r>
            <a:r>
              <a:rPr lang="en-US" b="1" dirty="0" smtClean="0"/>
              <a:t>(deliberative decision-making processes)</a:t>
            </a:r>
          </a:p>
          <a:p>
            <a:r>
              <a:rPr lang="th-TH" b="1" dirty="0" smtClean="0"/>
              <a:t>การตัดสินใจดังกล่าว สามารถนำไปปฏิบัติจริง</a:t>
            </a:r>
            <a:r>
              <a:rPr lang="th-TH" b="1" dirty="0" err="1" smtClean="0"/>
              <a:t>ได้มาก</a:t>
            </a:r>
            <a:r>
              <a:rPr lang="th-TH" b="1" dirty="0" smtClean="0"/>
              <a:t>น้อยเพียงไร</a:t>
            </a:r>
          </a:p>
          <a:p>
            <a:r>
              <a:rPr lang="th-TH" b="1" dirty="0" smtClean="0"/>
              <a:t>คุณภาพของกระบวนการสานเสวนา </a:t>
            </a:r>
            <a:r>
              <a:rPr lang="en-US" b="1" dirty="0" smtClean="0"/>
              <a:t>(</a:t>
            </a:r>
            <a:r>
              <a:rPr lang="en-US" b="1" smtClean="0"/>
              <a:t>domination vs. </a:t>
            </a:r>
            <a:r>
              <a:rPr lang="en-US" b="1" dirty="0" smtClean="0"/>
              <a:t>deliberation)</a:t>
            </a:r>
          </a:p>
          <a:p>
            <a:endParaRPr lang="th-TH" b="1" dirty="0" smtClean="0"/>
          </a:p>
          <a:p>
            <a:endParaRPr lang="en-US" b="1" dirty="0"/>
          </a:p>
          <a:p>
            <a:pPr marL="109728" indent="0">
              <a:buNone/>
            </a:pPr>
            <a:endParaRPr lang="th-TH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70F583-CF22-478B-81C1-9BE8DA35AEFF}" type="slidenum">
              <a:rPr lang="en-US" smtClean="0"/>
              <a:pPr>
                <a:defRPr/>
              </a:pPr>
              <a:t>23</a:t>
            </a:fld>
            <a:endParaRPr lang="th-TH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>
                <a:solidFill>
                  <a:srgbClr val="FF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ตรวจเช็คคุณภาพของการบริหารราชการแบบมีส่วนร่วม</a:t>
            </a:r>
            <a:endParaRPr lang="th-TH" dirty="0">
              <a:solidFill>
                <a:srgbClr val="FF33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279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b="1" dirty="0" smtClean="0"/>
              <a:t>ปัจจัยความสำเร็จและปัญหาอุปสรรคของการบริหารราชการแบบมีส่วนร่วม</a:t>
            </a:r>
          </a:p>
          <a:p>
            <a:r>
              <a:rPr lang="th-TH" sz="3200" b="1" dirty="0" smtClean="0"/>
              <a:t>ตัวอย่า</a:t>
            </a:r>
            <a:r>
              <a:rPr lang="th-TH" sz="3200" b="1" dirty="0" smtClean="0"/>
              <a:t>งการปรับเปลี่ยนมาสูหน่วยงานการบ</a:t>
            </a:r>
            <a:r>
              <a:rPr lang="th-TH" sz="3200" b="1" dirty="0" smtClean="0"/>
              <a:t>ริหารราชการแบบมีส่วน</a:t>
            </a:r>
            <a:r>
              <a:rPr lang="th-TH" sz="3200" b="1" dirty="0" smtClean="0"/>
              <a:t>ร่วม</a:t>
            </a:r>
            <a:endParaRPr lang="th-TH" sz="32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70F583-CF22-478B-81C1-9BE8DA35AEFF}" type="slidenum">
              <a:rPr lang="en-US" smtClean="0"/>
              <a:pPr>
                <a:defRPr/>
              </a:pPr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28459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h-TH" b="1" dirty="0" smtClean="0"/>
              <a:t>การบริหารราชการแบบมีส่วนร่วมหมายถึงการที่หน่วยงานภาครัฐมีเป้าหมายต้องการให้ประชาชนโดยเฉพาะอย่างยิ่ง ชุมชน หรือกลุ่มของชาวบ้าน ให้เข้ามาร่วมในการบริหารจัดการโครงการตั้งแต่เริ่มคิด ร่วมตัดสินใจ และร่วมดำเนินนโยบายหรือโครงการ โดยหน่วยงานรัฐจะพยายามทุกวิถีทางในการพัฒนากลไกและสร้างความเข้มแข็งแก่ประชาชนกลุ่มดังกล่าว โดยทั่วไปแล้วประชาชนเหล่านี้ในช่องทางปกติจะถูกมองว่า จะถูกมองว่าเป็นคนยากจน เป็นคนตัวเล็กตัวน้อย ไร้อำนาจ ไม่มีหนทางจะได้เข้ามาร่วมในกระบวนการกำหนดนโยบายหรือดำเนินนโยบายหรือโครงการใดๆ ของภาครัฐได้ แต่ในการบริหารราชการแบบมีส่วนร่วม ภาคประชาชนจะถูกมองว่า มีศักยภาพ มีภูมิปัญญาชาวบ้าน และสามารถนำความรู้ของพวกเขามาช่วยแก้ปัญหาร่วมกับภาครัฐ โดยภาครัฐจะต้องมีส่วนช่วยสร้างความเข้มแข็งแก่ภาคประชาชน</a:t>
            </a:r>
            <a:endParaRPr lang="th-TH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70F583-CF22-478B-81C1-9BE8DA35AEFF}" type="slidenum">
              <a:rPr lang="en-US" smtClean="0"/>
              <a:pPr>
                <a:defRPr/>
              </a:pPr>
              <a:t>4</a:t>
            </a:fld>
            <a:endParaRPr lang="th-TH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h-TH" sz="4000" dirty="0" smtClean="0">
                <a:solidFill>
                  <a:srgbClr val="FF33CC"/>
                </a:solidFill>
              </a:rPr>
              <a:t>การบริหารราชการแบบมีส่วนร่วม </a:t>
            </a:r>
            <a:r>
              <a:rPr lang="en-US" sz="4000" dirty="0" smtClean="0">
                <a:solidFill>
                  <a:srgbClr val="FF33CC"/>
                </a:solidFill>
              </a:rPr>
              <a:t/>
            </a:r>
            <a:br>
              <a:rPr lang="en-US" sz="4000" dirty="0" smtClean="0">
                <a:solidFill>
                  <a:srgbClr val="FF33CC"/>
                </a:solidFill>
              </a:rPr>
            </a:br>
            <a:r>
              <a:rPr lang="en-US" sz="2800" dirty="0" smtClean="0">
                <a:solidFill>
                  <a:srgbClr val="FF33CC"/>
                </a:solidFill>
              </a:rPr>
              <a:t>(participatory governance) </a:t>
            </a:r>
            <a:r>
              <a:rPr lang="th-TH" sz="4000" dirty="0" smtClean="0">
                <a:solidFill>
                  <a:srgbClr val="FF33CC"/>
                </a:solidFill>
              </a:rPr>
              <a:t>คืออะไร</a:t>
            </a:r>
            <a:endParaRPr lang="th-TH" sz="4000" dirty="0">
              <a:solidFill>
                <a:srgbClr val="FF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933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 smtClean="0"/>
              <a:t>ในบางสถานการณ์ เพื่อให้สามารถแก้ไขปัญหาได้ดีและยั่งยืน ภาครัฐอาจต้องเชื้อเชิญให้ภาคอื่นๆ เช่น ธุรกิจที่เกี่ยวข้อง เข้ามาร่วมในการบริหารราชการแบบมีส่วนร่วม แต่เป้าหมายสำคัญยังคงอยู่ที่ภาคประชาชน</a:t>
            </a:r>
            <a:endParaRPr lang="th-TH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70F583-CF22-478B-81C1-9BE8DA35AEFF}" type="slidenum">
              <a:rPr lang="en-US" smtClean="0"/>
              <a:pPr>
                <a:defRPr/>
              </a:pPr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57040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70F583-CF22-478B-81C1-9BE8DA35AEFF}" type="slidenum">
              <a:rPr lang="en-US" smtClean="0"/>
              <a:pPr>
                <a:defRPr/>
              </a:pPr>
              <a:t>6</a:t>
            </a:fld>
            <a:endParaRPr lang="th-TH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3962400"/>
          </a:xfrm>
        </p:spPr>
        <p:txBody>
          <a:bodyPr>
            <a:normAutofit fontScale="90000"/>
          </a:bodyPr>
          <a:lstStyle/>
          <a:p>
            <a:pPr algn="ctr"/>
            <a:r>
              <a:rPr lang="th-TH" dirty="0" smtClean="0"/>
              <a:t/>
            </a:r>
            <a:br>
              <a:rPr lang="th-TH" dirty="0" smtClean="0"/>
            </a:br>
            <a:r>
              <a:rPr lang="th-TH" dirty="0"/>
              <a:t/>
            </a:r>
            <a:br>
              <a:rPr lang="th-TH" dirty="0"/>
            </a:br>
            <a:r>
              <a:rPr lang="th-TH" dirty="0" smtClean="0"/>
              <a:t/>
            </a:r>
            <a:br>
              <a:rPr lang="th-TH" dirty="0" smtClean="0"/>
            </a:br>
            <a:r>
              <a:rPr lang="th-TH" sz="3100" dirty="0">
                <a:solidFill>
                  <a:srgbClr val="FF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การบริหารราชการแบบมีส่วน</a:t>
            </a:r>
            <a:r>
              <a:rPr lang="th-TH" sz="3100" dirty="0" smtClean="0">
                <a:solidFill>
                  <a:srgbClr val="FF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ร่วม</a:t>
            </a:r>
            <a:br>
              <a:rPr lang="th-TH" sz="3100" dirty="0" smtClean="0">
                <a:solidFill>
                  <a:srgbClr val="FF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3100" dirty="0" smtClean="0">
                <a:solidFill>
                  <a:srgbClr val="FF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100" dirty="0">
                <a:solidFill>
                  <a:srgbClr val="FF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(participatory governance</a:t>
            </a:r>
            <a:r>
              <a:rPr lang="en-US" sz="3100" dirty="0" smtClean="0">
                <a:solidFill>
                  <a:srgbClr val="FF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th-TH" sz="3100" dirty="0" smtClean="0">
                <a:solidFill>
                  <a:srgbClr val="FF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th-TH" sz="3100" dirty="0" smtClean="0">
                <a:solidFill>
                  <a:srgbClr val="FF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3100" dirty="0" smtClean="0">
                <a:solidFill>
                  <a:srgbClr val="FF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3100" dirty="0">
                <a:solidFill>
                  <a:srgbClr val="FF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แตกต่าง</a:t>
            </a:r>
            <a:r>
              <a:rPr lang="th-TH" sz="3100" dirty="0" smtClean="0">
                <a:solidFill>
                  <a:srgbClr val="FF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จาก</a:t>
            </a:r>
            <a:br>
              <a:rPr lang="th-TH" sz="3100" dirty="0" smtClean="0">
                <a:solidFill>
                  <a:srgbClr val="FF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700" dirty="0" smtClean="0">
                <a:solidFill>
                  <a:srgbClr val="66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</a:t>
            </a:r>
            <a:r>
              <a:rPr lang="th-TH" sz="2700" dirty="0">
                <a:solidFill>
                  <a:srgbClr val="66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ให้ประชาชนเข้ามามีส่วนร่วมในการบริหารงานของ</a:t>
            </a:r>
            <a:r>
              <a:rPr lang="th-TH" sz="2700" dirty="0" smtClean="0">
                <a:solidFill>
                  <a:srgbClr val="66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รัฐ</a:t>
            </a:r>
            <a:br>
              <a:rPr lang="th-TH" sz="2700" dirty="0" smtClean="0">
                <a:solidFill>
                  <a:srgbClr val="66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3100" dirty="0" smtClean="0">
                <a:solidFill>
                  <a:srgbClr val="66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100" dirty="0">
                <a:solidFill>
                  <a:srgbClr val="66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(public </a:t>
            </a:r>
            <a:r>
              <a:rPr lang="en-US" sz="3100" dirty="0" smtClean="0">
                <a:solidFill>
                  <a:srgbClr val="66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participation) </a:t>
            </a:r>
            <a:r>
              <a:rPr lang="th-TH" sz="3100" dirty="0">
                <a:solidFill>
                  <a:srgbClr val="66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อย่างไร</a:t>
            </a:r>
            <a:br>
              <a:rPr lang="th-TH" sz="3100" dirty="0">
                <a:solidFill>
                  <a:srgbClr val="66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dirty="0" smtClean="0">
                <a:solidFill>
                  <a:srgbClr val="6600FF"/>
                </a:solidFill>
              </a:rPr>
              <a:t/>
            </a:r>
            <a:br>
              <a:rPr lang="th-TH" dirty="0" smtClean="0">
                <a:solidFill>
                  <a:srgbClr val="6600FF"/>
                </a:solidFill>
              </a:rPr>
            </a:br>
            <a:r>
              <a:rPr lang="th-TH" dirty="0"/>
              <a:t/>
            </a:r>
            <a:br>
              <a:rPr lang="th-TH" dirty="0"/>
            </a:br>
            <a:r>
              <a:rPr lang="th-TH" dirty="0" smtClean="0"/>
              <a:t/>
            </a:r>
            <a:br>
              <a:rPr lang="th-TH" dirty="0" smtClean="0"/>
            </a:br>
            <a:endParaRPr lang="th-TH" sz="2000" dirty="0"/>
          </a:p>
        </p:txBody>
      </p:sp>
    </p:spTree>
    <p:extLst>
      <p:ext uri="{BB962C8B-B14F-4D97-AF65-F5344CB8AC3E}">
        <p14:creationId xmlns:p14="http://schemas.microsoft.com/office/powerpoint/2010/main" val="3941168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b="1" dirty="0" smtClean="0"/>
              <a:t>ภาครัฐมักเปิดให้ประชาชนเข้ามามีส่วนร่วม</a:t>
            </a:r>
            <a:r>
              <a:rPr lang="en-US" sz="3200" b="1" dirty="0" smtClean="0"/>
              <a:t> (public participation) </a:t>
            </a:r>
            <a:r>
              <a:rPr lang="th-TH" sz="3200" b="1" dirty="0" smtClean="0"/>
              <a:t>ในระดับรับฟังความคิดเห็น </a:t>
            </a:r>
            <a:r>
              <a:rPr lang="en-US" sz="3200" b="1" dirty="0" smtClean="0"/>
              <a:t>(public consultation)</a:t>
            </a:r>
            <a:endParaRPr lang="th-TH" sz="32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70F583-CF22-478B-81C1-9BE8DA35AEFF}" type="slidenum">
              <a:rPr lang="en-US" smtClean="0"/>
              <a:pPr>
                <a:defRPr/>
              </a:pPr>
              <a:t>7</a:t>
            </a:fld>
            <a:endParaRPr lang="th-TH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>
                <a:solidFill>
                  <a:srgbClr val="FF33CC"/>
                </a:solidFill>
              </a:rPr>
              <a:t>การมีส่วนร่วมของประชาชนและการรับฟังความคิดเห็น</a:t>
            </a:r>
            <a:endParaRPr lang="th-TH" dirty="0">
              <a:solidFill>
                <a:srgbClr val="FF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449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>
            <a:normAutofit/>
          </a:bodyPr>
          <a:lstStyle/>
          <a:p>
            <a:r>
              <a:rPr lang="th-TH" sz="3200" b="1" dirty="0" smtClean="0">
                <a:solidFill>
                  <a:srgbClr val="0000FF"/>
                </a:solidFill>
                <a:latin typeface="Comic Sans MS" pitchFamily="66" charset="0"/>
              </a:rPr>
              <a:t>ระดับการให้ข้อมูล </a:t>
            </a:r>
            <a:r>
              <a:rPr lang="en-US" sz="3200" dirty="0" smtClean="0">
                <a:solidFill>
                  <a:srgbClr val="0000FF"/>
                </a:solidFill>
                <a:latin typeface="Comic Sans MS" pitchFamily="66" charset="0"/>
              </a:rPr>
              <a:t>(inform)</a:t>
            </a:r>
          </a:p>
          <a:p>
            <a:r>
              <a:rPr lang="th-TH" sz="3200" b="1" dirty="0" smtClean="0">
                <a:solidFill>
                  <a:srgbClr val="0000FF"/>
                </a:solidFill>
                <a:latin typeface="Comic Sans MS" pitchFamily="66" charset="0"/>
              </a:rPr>
              <a:t>ระดับการปรึกษาหารือและรับฟังความคิดเห็น </a:t>
            </a:r>
            <a:r>
              <a:rPr lang="en-US" sz="3200" dirty="0" smtClean="0">
                <a:solidFill>
                  <a:srgbClr val="0000FF"/>
                </a:solidFill>
                <a:latin typeface="Comic Sans MS" pitchFamily="66" charset="0"/>
              </a:rPr>
              <a:t>(consult)</a:t>
            </a:r>
          </a:p>
          <a:p>
            <a:r>
              <a:rPr lang="th-TH" sz="3200" b="1" dirty="0" smtClean="0">
                <a:solidFill>
                  <a:srgbClr val="0000FF"/>
                </a:solidFill>
                <a:latin typeface="Comic Sans MS" pitchFamily="66" charset="0"/>
              </a:rPr>
              <a:t>ระดับการเข้าไปเกี่ยวข้อง </a:t>
            </a:r>
            <a:r>
              <a:rPr lang="en-US" sz="3200" dirty="0" smtClean="0">
                <a:solidFill>
                  <a:srgbClr val="0000FF"/>
                </a:solidFill>
                <a:latin typeface="Comic Sans MS" pitchFamily="66" charset="0"/>
              </a:rPr>
              <a:t>(involve)</a:t>
            </a:r>
          </a:p>
          <a:p>
            <a:r>
              <a:rPr lang="th-TH" sz="3200" b="1" dirty="0" smtClean="0">
                <a:solidFill>
                  <a:srgbClr val="0000FF"/>
                </a:solidFill>
                <a:latin typeface="Comic Sans MS" pitchFamily="66" charset="0"/>
              </a:rPr>
              <a:t>ระดับการร่วมคิดร่วมทำ </a:t>
            </a:r>
            <a:r>
              <a:rPr lang="en-US" sz="3200" dirty="0" smtClean="0">
                <a:solidFill>
                  <a:srgbClr val="0000FF"/>
                </a:solidFill>
                <a:latin typeface="Comic Sans MS" pitchFamily="66" charset="0"/>
              </a:rPr>
              <a:t>(collaborate)</a:t>
            </a:r>
          </a:p>
          <a:p>
            <a:r>
              <a:rPr lang="th-TH" sz="3200" b="1" dirty="0" smtClean="0">
                <a:solidFill>
                  <a:srgbClr val="0000FF"/>
                </a:solidFill>
                <a:latin typeface="Comic Sans MS" pitchFamily="66" charset="0"/>
              </a:rPr>
              <a:t>ระดับการเสริมอำนาจให้ประชาชน </a:t>
            </a:r>
            <a:r>
              <a:rPr lang="en-US" sz="3200" dirty="0" smtClean="0">
                <a:solidFill>
                  <a:srgbClr val="0000FF"/>
                </a:solidFill>
                <a:latin typeface="Comic Sans MS" pitchFamily="66" charset="0"/>
              </a:rPr>
              <a:t>(empower)</a:t>
            </a:r>
            <a:endParaRPr lang="en-US" sz="3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70F583-CF22-478B-81C1-9BE8DA35AEFF}" type="slidenum">
              <a:rPr lang="en-US" smtClean="0"/>
              <a:pPr>
                <a:defRPr/>
              </a:pPr>
              <a:t>8</a:t>
            </a:fld>
            <a:endParaRPr lang="th-TH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sz="4400" dirty="0" smtClean="0">
                <a:solidFill>
                  <a:srgbClr val="FF33CC"/>
                </a:solidFill>
                <a:cs typeface="JasmineUPC" pitchFamily="18" charset="-34"/>
              </a:rPr>
              <a:t>ระดับการมีส่วนร่วมของ</a:t>
            </a:r>
            <a:r>
              <a:rPr lang="th-TH" sz="4400" dirty="0" smtClean="0">
                <a:solidFill>
                  <a:srgbClr val="FF33CC"/>
                </a:solidFill>
                <a:cs typeface="JasmineUPC" pitchFamily="18" charset="-34"/>
              </a:rPr>
              <a:t>ประชาชนในการบริหารงานภาครัฐ</a:t>
            </a:r>
            <a:endParaRPr lang="en-US" sz="4400" dirty="0">
              <a:solidFill>
                <a:srgbClr val="FF33CC"/>
              </a:solidFill>
              <a:cs typeface="JasmineUPC" pitchFamily="18" charset="-34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9ACAC6-9669-4C35-8656-9DD2AA287F9C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76200" y="5029200"/>
            <a:ext cx="1752600" cy="1752600"/>
          </a:xfrm>
          <a:solidFill>
            <a:srgbClr val="99CCFF"/>
          </a:solidFill>
          <a:ln>
            <a:solidFill>
              <a:schemeClr val="accent1"/>
            </a:solidFill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h-TH" altLang="zh-CN" sz="3600" b="1" dirty="0" smtClean="0">
                <a:solidFill>
                  <a:srgbClr val="F6EC2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ให้ข้อมูลข่าวสาร</a:t>
            </a:r>
            <a:endParaRPr lang="en-US" altLang="zh-CN" sz="3600" dirty="0" smtClean="0">
              <a:solidFill>
                <a:srgbClr val="F6EC24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  <a:cs typeface="Angsana New" pitchFamily="18" charset="-34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zh-CN" sz="3200" b="1" dirty="0" smtClean="0">
                <a:solidFill>
                  <a:srgbClr val="F6EC2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inform</a:t>
            </a:r>
            <a:endParaRPr lang="en-US" sz="3200" dirty="0" smtClean="0">
              <a:solidFill>
                <a:srgbClr val="F6EC24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1447800" y="3429000"/>
            <a:ext cx="1828800" cy="1752600"/>
          </a:xfrm>
          <a:prstGeom prst="rect">
            <a:avLst/>
          </a:prstGeom>
          <a:solidFill>
            <a:srgbClr val="808080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th-TH" altLang="zh-CN" sz="4000" b="1" dirty="0">
                <a:solidFill>
                  <a:srgbClr val="F6EC2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รับฟังความคิดเห็น</a:t>
            </a:r>
            <a:endParaRPr lang="en-US" altLang="zh-CN" sz="4000" dirty="0">
              <a:solidFill>
                <a:srgbClr val="F6EC2C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  <a:cs typeface="Angsana New" pitchFamily="18" charset="-34"/>
            </a:endParaRPr>
          </a:p>
          <a:p>
            <a:pPr algn="ctr">
              <a:lnSpc>
                <a:spcPct val="40000"/>
              </a:lnSpc>
              <a:spcBef>
                <a:spcPct val="20000"/>
              </a:spcBef>
              <a:defRPr/>
            </a:pPr>
            <a:r>
              <a:rPr lang="en-US" altLang="zh-CN" sz="2800" b="1" dirty="0">
                <a:solidFill>
                  <a:srgbClr val="F6EC2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consult</a:t>
            </a:r>
            <a:endParaRPr lang="en-US" sz="2800" dirty="0">
              <a:solidFill>
                <a:srgbClr val="F6EC2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3200400" y="2819400"/>
            <a:ext cx="2133600" cy="1447800"/>
          </a:xfrm>
          <a:prstGeom prst="rect">
            <a:avLst/>
          </a:prstGeom>
          <a:solidFill>
            <a:srgbClr val="969696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lnSpc>
                <a:spcPct val="110000"/>
              </a:lnSpc>
              <a:spcBef>
                <a:spcPct val="20000"/>
              </a:spcBef>
              <a:defRPr/>
            </a:pPr>
            <a:r>
              <a:rPr lang="en-US" altLang="zh-CN" sz="3600" b="1" dirty="0" err="1" smtClean="0">
                <a:solidFill>
                  <a:srgbClr val="EC7B3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เกี่ยวข้อง</a:t>
            </a:r>
            <a:endParaRPr lang="en-US" altLang="zh-CN" sz="3600" b="1" dirty="0" smtClean="0">
              <a:solidFill>
                <a:srgbClr val="EC7B36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  <a:p>
            <a:pPr algn="ctr">
              <a:lnSpc>
                <a:spcPct val="110000"/>
              </a:lnSpc>
              <a:spcBef>
                <a:spcPct val="20000"/>
              </a:spcBef>
              <a:defRPr/>
            </a:pPr>
            <a:r>
              <a:rPr lang="en-US" altLang="zh-CN" sz="3600" b="1" dirty="0" smtClean="0">
                <a:solidFill>
                  <a:srgbClr val="EC7B3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involve</a:t>
            </a:r>
            <a:endParaRPr lang="en-US" sz="3200" dirty="0">
              <a:solidFill>
                <a:srgbClr val="EC7B3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4724400" y="1752600"/>
            <a:ext cx="3048000" cy="1295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th-TH" altLang="zh-CN" sz="4800" b="1" dirty="0">
                <a:solidFill>
                  <a:srgbClr val="F5B8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ngsana New" pitchFamily="18" charset="-34"/>
              </a:rPr>
              <a:t>ร่วมมือ</a:t>
            </a:r>
            <a:endParaRPr lang="en-US" altLang="zh-CN" sz="4800" dirty="0">
              <a:solidFill>
                <a:srgbClr val="F5B893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  <a:cs typeface="Angsana New" pitchFamily="18" charset="-34"/>
            </a:endParaRPr>
          </a:p>
          <a:p>
            <a:pPr algn="ctr">
              <a:lnSpc>
                <a:spcPct val="70000"/>
              </a:lnSpc>
              <a:spcBef>
                <a:spcPct val="20000"/>
              </a:spcBef>
              <a:defRPr/>
            </a:pPr>
            <a:r>
              <a:rPr lang="en-US" altLang="zh-CN" sz="3200" b="1" dirty="0" smtClean="0">
                <a:solidFill>
                  <a:srgbClr val="F5B8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collaborate</a:t>
            </a:r>
            <a:endParaRPr lang="en-US" sz="3200" b="1" dirty="0">
              <a:solidFill>
                <a:srgbClr val="F5B89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6705600" y="76200"/>
            <a:ext cx="2362200" cy="1828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th-TH" altLang="zh-CN" sz="44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ngsana New" pitchFamily="18" charset="-34"/>
              </a:rPr>
              <a:t>เสริมอำนาจประชาชน</a:t>
            </a:r>
            <a:endParaRPr lang="en-US" altLang="zh-CN" sz="4400" dirty="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宋体" pitchFamily="2" charset="-122"/>
              <a:cs typeface="Angsana New" pitchFamily="18" charset="-34"/>
            </a:endParaRPr>
          </a:p>
          <a:p>
            <a:pPr algn="ctr">
              <a:lnSpc>
                <a:spcPct val="40000"/>
              </a:lnSpc>
              <a:spcBef>
                <a:spcPct val="20000"/>
              </a:spcBef>
              <a:defRPr/>
            </a:pPr>
            <a:r>
              <a:rPr lang="en-US" altLang="zh-CN" sz="32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宋体" pitchFamily="2" charset="-122"/>
              </a:rPr>
              <a:t>empower</a:t>
            </a:r>
            <a:r>
              <a:rPr lang="th-TH" altLang="zh-CN" sz="3200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sz="2800" dirty="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609600" y="228600"/>
            <a:ext cx="8229600" cy="6477000"/>
            <a:chOff x="384" y="144"/>
            <a:chExt cx="5184" cy="4080"/>
          </a:xfrm>
        </p:grpSpPr>
        <p:sp>
          <p:nvSpPr>
            <p:cNvPr id="7177" name="Freeform 25"/>
            <p:cNvSpPr>
              <a:spLocks/>
            </p:cNvSpPr>
            <p:nvPr/>
          </p:nvSpPr>
          <p:spPr bwMode="auto">
            <a:xfrm>
              <a:off x="384" y="144"/>
              <a:ext cx="5184" cy="4080"/>
            </a:xfrm>
            <a:custGeom>
              <a:avLst/>
              <a:gdLst>
                <a:gd name="T0" fmla="*/ 0 w 5568"/>
                <a:gd name="T1" fmla="*/ 3984 h 4368"/>
                <a:gd name="T2" fmla="*/ 3456 w 5568"/>
                <a:gd name="T3" fmla="*/ 288 h 4368"/>
                <a:gd name="T4" fmla="*/ 3072 w 5568"/>
                <a:gd name="T5" fmla="*/ 0 h 4368"/>
                <a:gd name="T6" fmla="*/ 5136 w 5568"/>
                <a:gd name="T7" fmla="*/ 192 h 4368"/>
                <a:gd name="T8" fmla="*/ 5568 w 5568"/>
                <a:gd name="T9" fmla="*/ 1968 h 4368"/>
                <a:gd name="T10" fmla="*/ 5184 w 5568"/>
                <a:gd name="T11" fmla="*/ 1584 h 4368"/>
                <a:gd name="T12" fmla="*/ 336 w 5568"/>
                <a:gd name="T13" fmla="*/ 4368 h 4368"/>
                <a:gd name="T14" fmla="*/ 0 w 5568"/>
                <a:gd name="T15" fmla="*/ 3984 h 436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568"/>
                <a:gd name="T25" fmla="*/ 0 h 4368"/>
                <a:gd name="T26" fmla="*/ 5568 w 5568"/>
                <a:gd name="T27" fmla="*/ 4368 h 436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568" h="4368">
                  <a:moveTo>
                    <a:pt x="0" y="3984"/>
                  </a:moveTo>
                  <a:lnTo>
                    <a:pt x="3456" y="288"/>
                  </a:lnTo>
                  <a:lnTo>
                    <a:pt x="3072" y="0"/>
                  </a:lnTo>
                  <a:lnTo>
                    <a:pt x="5136" y="192"/>
                  </a:lnTo>
                  <a:lnTo>
                    <a:pt x="5568" y="1968"/>
                  </a:lnTo>
                  <a:lnTo>
                    <a:pt x="5184" y="1584"/>
                  </a:lnTo>
                  <a:lnTo>
                    <a:pt x="336" y="4368"/>
                  </a:lnTo>
                  <a:lnTo>
                    <a:pt x="0" y="3984"/>
                  </a:lnTo>
                  <a:close/>
                </a:path>
              </a:pathLst>
            </a:custGeom>
            <a:noFill/>
            <a:ln w="76200">
              <a:solidFill>
                <a:srgbClr val="F11A03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8" name="Text Box 28"/>
            <p:cNvSpPr txBox="1">
              <a:spLocks noChangeArrowheads="1"/>
            </p:cNvSpPr>
            <p:nvPr/>
          </p:nvSpPr>
          <p:spPr bwMode="auto">
            <a:xfrm rot="-1868980">
              <a:off x="1702" y="2836"/>
              <a:ext cx="3711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th-TH" sz="5400" b="1">
                  <a:solidFill>
                    <a:schemeClr val="accent2"/>
                  </a:solidFill>
                  <a:cs typeface="Angsana New" pitchFamily="18" charset="-34"/>
                </a:rPr>
                <a:t>รัฐเปิดให้การมีส่วนร่วมสูงขึ้น</a:t>
              </a:r>
              <a:endParaRPr lang="en-US" sz="5400" b="1">
                <a:solidFill>
                  <a:schemeClr val="accent2"/>
                </a:solidFill>
                <a:cs typeface="Angsana New" pitchFamily="18" charset="-34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build="p" animBg="1"/>
      <p:bldP spid="8198" grpId="0" animBg="1"/>
      <p:bldP spid="8199" grpId="0" animBg="1"/>
      <p:bldP spid="8200" grpId="0" animBg="1"/>
      <p:bldP spid="820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1639</TotalTime>
  <Words>1405</Words>
  <Application>Microsoft Office PowerPoint</Application>
  <PresentationFormat>On-screen Show (4:3)</PresentationFormat>
  <Paragraphs>144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9" baseType="lpstr">
      <vt:lpstr>Arial Unicode MS</vt:lpstr>
      <vt:lpstr>宋体</vt:lpstr>
      <vt:lpstr>Angsana New</vt:lpstr>
      <vt:lpstr>Arial</vt:lpstr>
      <vt:lpstr>Comic Sans MS</vt:lpstr>
      <vt:lpstr>Cordia New</vt:lpstr>
      <vt:lpstr>Courier New</vt:lpstr>
      <vt:lpstr>JasmineUPC</vt:lpstr>
      <vt:lpstr>Lucida Sans Unicode</vt:lpstr>
      <vt:lpstr>黑体</vt:lpstr>
      <vt:lpstr>Tahoma</vt:lpstr>
      <vt:lpstr>Verdana</vt:lpstr>
      <vt:lpstr>Wingdings</vt:lpstr>
      <vt:lpstr>Wingdings 2</vt:lpstr>
      <vt:lpstr>Wingdings 3</vt:lpstr>
      <vt:lpstr>Concourse</vt:lpstr>
      <vt:lpstr>การบริหารราชการแบบมีส่วนร่วม </vt:lpstr>
      <vt:lpstr>หัวข้อการบรรยาย</vt:lpstr>
      <vt:lpstr>PowerPoint Presentation</vt:lpstr>
      <vt:lpstr>การบริหารราชการแบบมีส่วนร่วม  (participatory governance) คืออะไร</vt:lpstr>
      <vt:lpstr>PowerPoint Presentation</vt:lpstr>
      <vt:lpstr>   การบริหารราชการแบบมีส่วนร่วม  (participatory governance)  แตกต่างจาก การให้ประชาชนเข้ามามีส่วนร่วมในการบริหารงานของรัฐ  (public participation) อย่างไร    </vt:lpstr>
      <vt:lpstr>การมีส่วนร่วมของประชาชนและการรับฟังความคิดเห็น</vt:lpstr>
      <vt:lpstr>ระดับการมีส่วนร่วมของประชาชนในการบริหารงานภาครัฐ</vt:lpstr>
      <vt:lpstr>PowerPoint Presentation</vt:lpstr>
      <vt:lpstr>PowerPoint Presentation</vt:lpstr>
      <vt:lpstr>เปรียบเทียบการให้ประชาชนเข้ามามีส่วนร่วม กับ การบริหารราชการแบบมีส่วนร่วม</vt:lpstr>
      <vt:lpstr>สรุปความแตกต่าง...</vt:lpstr>
      <vt:lpstr>ทำไมต้องมีการบริหารราชการแบบมีส่วนร่วม</vt:lpstr>
      <vt:lpstr>government และ governance</vt:lpstr>
      <vt:lpstr>ลักษณะการบริหารราชการ แบบมีส่วนร่วม</vt:lpstr>
      <vt:lpstr>PowerPoint Presentation</vt:lpstr>
      <vt:lpstr>การบริหารราชการแบบมีส่วนร่วมระดับต่างๆย่อมมีองค์ประกอบต่างกัน</vt:lpstr>
      <vt:lpstr>ถ้าหน่วยงานต้องการปรับมาเป็นองค์การการบริหารราชการแบบมีส่วนร่วม (participatory governance organization)</vt:lpstr>
      <vt:lpstr>กรณีศึกษาของ (US)EPA ในการปรับตัวเพื่อการเป็น หน่วยงานที่มีการบริหารราชการแบบมีส่วนร่วม</vt:lpstr>
      <vt:lpstr>PowerPoint Presentation</vt:lpstr>
      <vt:lpstr>ปัจจัยความสำเร็จของ การบริหารราชการแบบมีส่วนร่วม</vt:lpstr>
      <vt:lpstr>ข้อควรระวัง!</vt:lpstr>
      <vt:lpstr>ตรวจเช็คคุณภาพของการบริหารราชการแบบมีส่วนร่วม</vt:lpstr>
    </vt:vector>
  </TitlesOfParts>
  <Company>Code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การบริหารราชการแบบมีส่วนร่วม (participatory government)</dc:title>
  <dc:creator>PAT</dc:creator>
  <cp:lastModifiedBy>Patcharee Siroros</cp:lastModifiedBy>
  <cp:revision>119</cp:revision>
  <cp:lastPrinted>2016-02-11T03:19:18Z</cp:lastPrinted>
  <dcterms:created xsi:type="dcterms:W3CDTF">2007-08-10T05:41:42Z</dcterms:created>
  <dcterms:modified xsi:type="dcterms:W3CDTF">2016-02-11T05:37:07Z</dcterms:modified>
</cp:coreProperties>
</file>