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  <p:sldMasterId id="2147483720" r:id="rId5"/>
  </p:sldMasterIdLst>
  <p:notesMasterIdLst>
    <p:notesMasterId r:id="rId23"/>
  </p:notesMasterIdLst>
  <p:sldIdLst>
    <p:sldId id="280" r:id="rId6"/>
    <p:sldId id="297" r:id="rId7"/>
    <p:sldId id="298" r:id="rId8"/>
    <p:sldId id="299" r:id="rId9"/>
    <p:sldId id="300" r:id="rId10"/>
    <p:sldId id="301" r:id="rId11"/>
    <p:sldId id="302" r:id="rId12"/>
    <p:sldId id="306" r:id="rId13"/>
    <p:sldId id="303" r:id="rId14"/>
    <p:sldId id="304" r:id="rId15"/>
    <p:sldId id="305" r:id="rId16"/>
    <p:sldId id="307" r:id="rId17"/>
    <p:sldId id="310" r:id="rId18"/>
    <p:sldId id="308" r:id="rId19"/>
    <p:sldId id="309" r:id="rId20"/>
    <p:sldId id="291" r:id="rId21"/>
    <p:sldId id="294" r:id="rId22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AD47"/>
    <a:srgbClr val="0000CC"/>
    <a:srgbClr val="FF6600"/>
    <a:srgbClr val="21F711"/>
    <a:srgbClr val="5AE721"/>
    <a:srgbClr val="FF3300"/>
    <a:srgbClr val="0099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8" cy="498056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8" cy="498056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r">
              <a:defRPr sz="1200"/>
            </a:lvl1pPr>
          </a:lstStyle>
          <a:p>
            <a:fld id="{89B3FE29-7ED5-489A-A98F-03A3072594B9}" type="datetimeFigureOut">
              <a:rPr lang="th-TH" smtClean="0"/>
              <a:pPr/>
              <a:t>19/03/57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8" tIns="45944" rIns="91888" bIns="45944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888" tIns="45944" rIns="91888" bIns="459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8" cy="498055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8" cy="498055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r">
              <a:defRPr sz="1200"/>
            </a:lvl1pPr>
          </a:lstStyle>
          <a:p>
            <a:fld id="{2964C197-F2EC-4792-88B0-A8B72B839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450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64B6F-F4AB-40C1-9B5F-4D3D6399D8D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08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6846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93270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3685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4498-E549-4427-81FF-FD904545BCD0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1882787"/>
            <a:ext cx="9139533" cy="18940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3776870"/>
            <a:ext cx="91440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1846777"/>
            <a:ext cx="91440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711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17-D976-4EE3-9768-93CCE6EDAE52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5867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EAC-16F2-4CCC-93A3-6138FDBD894C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66554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AAF-C56C-4617-91EF-5AE6685BEB97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7107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8FDD-EB6A-4091-9663-65F32D7911FD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184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0102-7F18-45F4-B535-21913A9E6F23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05134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3BB7-32C2-4C42-8966-B3B8FDF9230B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7710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254A-5AF2-41F7-BB95-693DBAE227E8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4086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89035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9B2-6481-4745-8F89-4FE6B3790002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92310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28BD-1B4F-4253-8589-20C0D726F86E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79813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DA88-4179-4975-B710-E91B5F6F3D4C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5961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46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035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86629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978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423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74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30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286629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7128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47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270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85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46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035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86629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9783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4231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7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4969783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30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7128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47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270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85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46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035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86629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9783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42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774231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748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30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7128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47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270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85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007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9030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5571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5647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4467" y="680521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4467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43848" y="26680"/>
            <a:ext cx="693520" cy="64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34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0ECD-60B6-41DF-B883-0BCEE6ABB8D6}" type="datetime1">
              <a:rPr lang="th-TH" smtClean="0"/>
              <a:pPr/>
              <a:t>19/03/57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3794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4467" y="680521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4467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43848" y="26680"/>
            <a:ext cx="693520" cy="64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34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4467" y="680521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4467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43848" y="26680"/>
            <a:ext cx="693520" cy="64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34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19/03/57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4467" y="680521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4467" y="7938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43848" y="26680"/>
            <a:ext cx="693520" cy="64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34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9481"/>
            <a:ext cx="9577754" cy="1829081"/>
          </a:xfrm>
          <a:noFill/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ประเด็นคำถามในการประชุมชี้แจงกรอบการประเมินผลส่วนราชการ </a:t>
            </a:r>
            <a:b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ประจำปีงบประมาณ พ.ศ.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2557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วันที่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มกราคม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2557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ณ โรงแรมมิรา</a:t>
            </a:r>
            <a:r>
              <a:rPr lang="th-TH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เคิล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233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67383" y="6397339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/>
              <a:pPr/>
              <a:t>10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127768" y="1281728"/>
            <a:ext cx="4092542" cy="885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 eaLnBrk="1" hangingPunct="1">
              <a:lnSpc>
                <a:spcPct val="150000"/>
              </a:lnSpc>
              <a:tabLst>
                <a:tab pos="446088" algn="l"/>
              </a:tabLst>
              <a:defRPr/>
            </a:pPr>
            <a:r>
              <a:rPr lang="th-TH" sz="12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กรณีที่ 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th-TH" sz="12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200" b="1" spc="1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ส่วน</a:t>
            </a:r>
            <a:r>
              <a:rPr lang="th-TH" sz="1200" b="1" spc="1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ราชการที่ทำข้อตกลงระดับการ</a:t>
            </a:r>
            <a:r>
              <a:rPr lang="th-TH" sz="1200" b="1" spc="1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ให้บริการ</a:t>
            </a:r>
            <a:endParaRPr lang="en-US" sz="1200" b="1" spc="10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1258888" indent="-1258888" eaLnBrk="1" hangingPunct="1">
              <a:lnSpc>
                <a:spcPct val="150000"/>
              </a:lnSpc>
              <a:tabLst>
                <a:tab pos="446088" algn="l"/>
              </a:tabLst>
              <a:defRPr/>
            </a:pPr>
            <a:r>
              <a:rPr lang="th-TH" sz="1200" b="1" spc="1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200" b="1" spc="1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            (</a:t>
            </a:r>
            <a:r>
              <a:rPr lang="en-US" sz="1200" b="1" spc="1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Service Level Agreement : SLA) (40 </a:t>
            </a:r>
            <a:r>
              <a:rPr lang="th-TH" sz="1200" b="1" spc="10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กรม</a:t>
            </a:r>
            <a:r>
              <a:rPr lang="th-TH" sz="1200" b="1" spc="1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1200" b="1" spc="10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1258888" indent="-1258888" eaLnBrk="1" hangingPunct="1">
              <a:lnSpc>
                <a:spcPct val="150000"/>
              </a:lnSpc>
              <a:tabLst>
                <a:tab pos="1260475" algn="l"/>
              </a:tabLst>
              <a:defRPr/>
            </a:pPr>
            <a:r>
              <a:rPr lang="en-US" sz="1200" b="1" spc="1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             </a:t>
            </a:r>
            <a:r>
              <a:rPr lang="th-TH" sz="1200" b="1" spc="1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ประกอบด้วย </a:t>
            </a:r>
            <a:r>
              <a:rPr lang="en-US" sz="1200" b="1" spc="1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1 </a:t>
            </a:r>
            <a:r>
              <a:rPr lang="th-TH" sz="1200" b="1" spc="1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ตัวชี้วัด ได้แก่</a:t>
            </a:r>
            <a:r>
              <a:rPr lang="en-US" sz="1200" b="1" spc="1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605" y="2238578"/>
            <a:ext cx="40794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7.1 </a:t>
            </a: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ผล</a:t>
            </a:r>
            <a:r>
              <a:rPr lang="th-TH" sz="1200" b="1" dirty="0">
                <a:latin typeface="Tahoma" pitchFamily="34" charset="0"/>
                <a:cs typeface="Tahoma" pitchFamily="34" charset="0"/>
              </a:rPr>
              <a:t>การสำรวจความ</a:t>
            </a:r>
            <a:r>
              <a:rPr lang="th-TH" sz="1200" b="1" spc="10" dirty="0">
                <a:latin typeface="Tahoma" pitchFamily="34" charset="0"/>
                <a:cs typeface="Tahoma" pitchFamily="34" charset="0"/>
              </a:rPr>
              <a:t>โปร่งใสในการปฏิบัติ</a:t>
            </a:r>
            <a:r>
              <a:rPr lang="th-TH" sz="1200" b="1" spc="10" dirty="0" smtClean="0">
                <a:latin typeface="Tahoma" pitchFamily="34" charset="0"/>
                <a:cs typeface="Tahoma" pitchFamily="34" charset="0"/>
              </a:rPr>
              <a:t>ราชการ</a:t>
            </a:r>
            <a:endParaRPr lang="en-US" sz="1200" b="1" spc="1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th-TH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60378" y="2515481"/>
            <a:ext cx="23774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r>
              <a:rPr lang="th-TH" altLang="th-TH" sz="120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(สำรวจโดยสำนักงาน </a:t>
            </a:r>
            <a:r>
              <a:rPr lang="th-TH" altLang="th-TH" sz="1200" dirty="0" err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ก.พ.ร.</a:t>
            </a:r>
            <a:r>
              <a:rPr lang="th-TH" altLang="th-TH" sz="120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2032" y="3014095"/>
          <a:ext cx="3458307" cy="26745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9864"/>
                <a:gridCol w="2768443"/>
              </a:tblGrid>
              <a:tr h="436436"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ระดับคะแนน</a:t>
                      </a:r>
                      <a:endParaRPr lang="th-TH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anose="020B0604030504040204" pitchFamily="34" charset="0"/>
                        <a:cs typeface="Tahoma" pitchFamily="34" charset="0"/>
                      </a:endParaRPr>
                    </a:p>
                  </a:txBody>
                  <a:tcPr marL="91441" marR="91441" marT="45731" marB="45731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เกณฑ์การให้คะแนน</a:t>
                      </a:r>
                      <a:endParaRPr lang="th-TH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anose="020B0604030504040204" pitchFamily="34" charset="0"/>
                        <a:cs typeface="Tahoma" pitchFamily="34" charset="0"/>
                      </a:endParaRPr>
                    </a:p>
                  </a:txBody>
                  <a:tcPr marL="91441" marR="91441" marT="45731" marB="45731" anchor="ctr">
                    <a:solidFill>
                      <a:srgbClr val="70AD47"/>
                    </a:solidFill>
                  </a:tcPr>
                </a:tc>
              </a:tr>
              <a:tr h="47051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1</a:t>
                      </a:r>
                      <a:endParaRPr lang="th-TH" sz="1100" b="1" dirty="0" smtClean="0">
                        <a:latin typeface="Tahoma" pitchFamily="34" charset="0"/>
                        <a:ea typeface="Tahoma" panose="020B0604030504040204" pitchFamily="34" charset="0"/>
                        <a:cs typeface="Tahoma" pitchFamily="34" charset="0"/>
                      </a:endParaRPr>
                    </a:p>
                  </a:txBody>
                  <a:tcPr marL="91441" marR="91441" marT="45731" marB="4573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ความโปร่งใสในการปฏิบัติราชการ </a:t>
                      </a:r>
                      <a:endParaRPr lang="en-US" sz="11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ไม่น้อยกว่า</a:t>
                      </a:r>
                      <a:r>
                        <a:rPr lang="th-TH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ร้อยละ </a:t>
                      </a:r>
                      <a:r>
                        <a:rPr lang="en-US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65</a:t>
                      </a:r>
                      <a:endParaRPr lang="th-TH" sz="1100" b="1" dirty="0" smtClean="0">
                        <a:latin typeface="Tahoma" pitchFamily="34" charset="0"/>
                        <a:ea typeface="Tahoma" panose="020B0604030504040204" pitchFamily="34" charset="0"/>
                        <a:cs typeface="Tahoma" pitchFamily="34" charset="0"/>
                      </a:endParaRPr>
                    </a:p>
                  </a:txBody>
                  <a:tcPr marL="91441" marR="91441" marT="45731" marB="45731" anchor="ctr"/>
                </a:tc>
              </a:tr>
              <a:tr h="380890">
                <a:tc>
                  <a:txBody>
                    <a:bodyPr/>
                    <a:lstStyle/>
                    <a:p>
                      <a:pPr marL="236538" marR="0" indent="-2365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2</a:t>
                      </a:r>
                      <a:endParaRPr lang="th-TH" sz="1100" b="1" dirty="0" smtClean="0">
                        <a:latin typeface="Tahoma" pitchFamily="34" charset="0"/>
                        <a:ea typeface="Tahoma" panose="020B0604030504040204" pitchFamily="34" charset="0"/>
                        <a:cs typeface="Tahoma" pitchFamily="34" charset="0"/>
                      </a:endParaRPr>
                    </a:p>
                  </a:txBody>
                  <a:tcPr marL="91441" marR="91441" marT="45731" marB="45731" anchor="ctr"/>
                </a:tc>
                <a:tc>
                  <a:txBody>
                    <a:bodyPr/>
                    <a:lstStyle/>
                    <a:p>
                      <a:pPr marL="236538" marR="0" indent="-236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ความโปร่งใสในการปฏิบัติราชการ </a:t>
                      </a:r>
                      <a:endParaRPr lang="en-US" sz="11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236538" marR="0" indent="-236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ไม่น้อยกว่า</a:t>
                      </a:r>
                      <a:r>
                        <a:rPr lang="th-TH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ร้อยละ </a:t>
                      </a:r>
                      <a:r>
                        <a:rPr lang="en-US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70</a:t>
                      </a:r>
                    </a:p>
                  </a:txBody>
                  <a:tcPr marL="91441" marR="91441" marT="45731" marB="45731" anchor="ctr"/>
                </a:tc>
              </a:tr>
              <a:tr h="470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3</a:t>
                      </a:r>
                      <a:endParaRPr lang="th-TH" sz="1100" b="1" dirty="0" smtClean="0">
                        <a:latin typeface="Tahoma" pitchFamily="34" charset="0"/>
                        <a:ea typeface="Tahoma" panose="020B0604030504040204" pitchFamily="34" charset="0"/>
                        <a:cs typeface="Tahoma" pitchFamily="34" charset="0"/>
                      </a:endParaRPr>
                    </a:p>
                  </a:txBody>
                  <a:tcPr marL="91441" marR="91441" marT="45731" marB="4573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ความโปร่งใสในการปฏิบัติราชการ </a:t>
                      </a:r>
                      <a:endParaRPr lang="en-US" sz="11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ไม่น้อยกว่า</a:t>
                      </a:r>
                      <a:r>
                        <a:rPr lang="th-TH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ร้อยละ </a:t>
                      </a:r>
                      <a:r>
                        <a:rPr lang="en-US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75</a:t>
                      </a:r>
                      <a:endParaRPr lang="th-TH" sz="1100" b="1" dirty="0" smtClean="0">
                        <a:latin typeface="Tahoma" pitchFamily="34" charset="0"/>
                        <a:ea typeface="Tahoma" panose="020B0604030504040204" pitchFamily="34" charset="0"/>
                        <a:cs typeface="Tahoma" pitchFamily="34" charset="0"/>
                      </a:endParaRPr>
                    </a:p>
                  </a:txBody>
                  <a:tcPr marL="91441" marR="91441" marT="45731" marB="45731" anchor="ctr"/>
                </a:tc>
              </a:tr>
              <a:tr h="3808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4</a:t>
                      </a:r>
                      <a:endParaRPr lang="th-TH" sz="1100" b="1" dirty="0" smtClean="0">
                        <a:latin typeface="Tahoma" pitchFamily="34" charset="0"/>
                        <a:ea typeface="Tahoma" panose="020B0604030504040204" pitchFamily="34" charset="0"/>
                        <a:cs typeface="Tahoma" pitchFamily="34" charset="0"/>
                      </a:endParaRPr>
                    </a:p>
                  </a:txBody>
                  <a:tcPr marL="91441" marR="91441" marT="45731" marB="4573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ความโปร่งใสในการปฏิบัติราชการ </a:t>
                      </a:r>
                      <a:endParaRPr lang="en-US" sz="11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ไม่น้อยกว่า</a:t>
                      </a:r>
                      <a:r>
                        <a:rPr lang="th-TH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ร้อยละ </a:t>
                      </a:r>
                      <a:r>
                        <a:rPr lang="en-US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80</a:t>
                      </a:r>
                      <a:endParaRPr lang="th-TH" sz="1100" b="1" dirty="0" smtClean="0">
                        <a:latin typeface="Tahoma" pitchFamily="34" charset="0"/>
                        <a:ea typeface="Tahoma" panose="020B0604030504040204" pitchFamily="34" charset="0"/>
                        <a:cs typeface="Tahoma" pitchFamily="34" charset="0"/>
                      </a:endParaRPr>
                    </a:p>
                  </a:txBody>
                  <a:tcPr marL="91441" marR="91441" marT="45731" marB="45731" anchor="ctr"/>
                </a:tc>
              </a:tr>
              <a:tr h="4436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5</a:t>
                      </a:r>
                      <a:endParaRPr lang="th-TH" sz="11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anose="020B0604030504040204" pitchFamily="34" charset="0"/>
                        <a:cs typeface="Tahoma" pitchFamily="34" charset="0"/>
                      </a:endParaRPr>
                    </a:p>
                  </a:txBody>
                  <a:tcPr marL="91441" marR="91441" marT="45731" marB="4573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ความโปร่งใสในการปฏิบัติราชการ </a:t>
                      </a:r>
                      <a:endParaRPr lang="en-US" sz="11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ไม่น้อยกว่า</a:t>
                      </a:r>
                      <a:r>
                        <a:rPr lang="th-TH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ร้อยละ </a:t>
                      </a:r>
                      <a:r>
                        <a:rPr lang="en-US" sz="11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85</a:t>
                      </a:r>
                      <a:endParaRPr lang="th-TH" sz="1100" b="1" dirty="0" smtClean="0">
                        <a:latin typeface="Tahoma" pitchFamily="34" charset="0"/>
                        <a:ea typeface="Tahoma" panose="020B0604030504040204" pitchFamily="34" charset="0"/>
                        <a:cs typeface="Tahoma" pitchFamily="34" charset="0"/>
                      </a:endParaRPr>
                    </a:p>
                  </a:txBody>
                  <a:tcPr marL="91441" marR="91441" marT="45731" marB="45731"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852112"/>
            <a:ext cx="8993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     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เกณฑ์การวัดสำหรับตัวชี้วัดการสร้างความโปร่งใสในการปฏิบัติราชการ </a:t>
            </a:r>
            <a:r>
              <a:rPr lang="th-TH" sz="1600" b="1" spc="10" dirty="0" smtClean="0">
                <a:latin typeface="Tahoma" pitchFamily="34" charset="0"/>
                <a:cs typeface="Tahoma" pitchFamily="34" charset="0"/>
              </a:rPr>
              <a:t>น้ำหนักร้อยละ </a:t>
            </a:r>
            <a:r>
              <a:rPr lang="en-US" sz="1600" b="1" spc="10" dirty="0" smtClean="0">
                <a:latin typeface="Tahoma" pitchFamily="34" charset="0"/>
                <a:cs typeface="Tahoma" pitchFamily="34" charset="0"/>
              </a:rPr>
              <a:t>5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มีดังนี้ 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698" y="5990493"/>
            <a:ext cx="37001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h-TH" sz="12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หมายเหตุ สำหรับการวัดแผนและผลการดำเนินการ จะถูกวัดในตัวชี้วัดที่ </a:t>
            </a:r>
            <a:r>
              <a:rPr lang="en-US" sz="12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th-TH" sz="12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คุณภาพการให้บริการ (ตัวชี้วัดย่อยที่ </a:t>
            </a:r>
            <a:r>
              <a:rPr lang="en-US" sz="12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 </a:t>
            </a:r>
            <a:r>
              <a:rPr lang="th-TH" sz="12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และ </a:t>
            </a:r>
            <a:r>
              <a:rPr lang="en-US" sz="12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2)</a:t>
            </a:r>
            <a:endParaRPr lang="th-TH" sz="1100" i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ประเด็นคำถามที่เกี่ยวกับตัวชี้วัดโปร่งใส (ต่อ)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54416" y="1275742"/>
            <a:ext cx="419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1" indent="-714375" eaLnBrk="1" hangingPunct="1">
              <a:lnSpc>
                <a:spcPct val="150000"/>
              </a:lnSpc>
              <a:defRPr/>
            </a:pP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กรณีที่ </a:t>
            </a:r>
            <a:r>
              <a:rPr lang="en-US" sz="12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en-US" sz="1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ส่</a:t>
            </a:r>
            <a:r>
              <a:rPr lang="th-TH" sz="1200" b="1" spc="1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วน</a:t>
            </a:r>
            <a:r>
              <a:rPr lang="th-TH" sz="1200" b="1" spc="1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ราชการที่ไม่ต้องทำข้อตกลงระดับการให้บริการ (</a:t>
            </a:r>
            <a:r>
              <a:rPr lang="en-US" sz="1200" b="1" spc="1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Service Level Agreement : SLA)</a:t>
            </a:r>
            <a:r>
              <a:rPr lang="th-TH" sz="1200" b="1" spc="1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200" b="1" spc="1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(104 </a:t>
            </a:r>
            <a:r>
              <a:rPr lang="th-TH" sz="1200" b="1" spc="1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กรม)</a:t>
            </a:r>
            <a:r>
              <a:rPr lang="en-US" sz="1200" b="1" spc="1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</a:t>
            </a:r>
            <a:endParaRPr lang="en-US" sz="12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41981" y="5852261"/>
            <a:ext cx="4020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i="1" spc="3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(สำหรับรายละเอียดหลักเกณฑ์การพิจารณาแผนอยู่ระหว่างดำเนินการ </a:t>
            </a:r>
          </a:p>
          <a:p>
            <a:pPr algn="ctr"/>
            <a:r>
              <a:rPr lang="th-TH" sz="1200" i="1" spc="3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และจะจัดชี้แจง</a:t>
            </a:r>
            <a:r>
              <a:rPr lang="th-TH" sz="12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ให้ส่วนราชการทราบต่อไป)</a:t>
            </a:r>
            <a:endParaRPr lang="en-US" sz="1200" i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431323" y="1629507"/>
            <a:ext cx="0" cy="4630616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736123" y="3049954"/>
          <a:ext cx="3962400" cy="2448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ประกอบด้วย </a:t>
                      </a:r>
                      <a:r>
                        <a:rPr lang="en-US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lang="th-TH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527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7.1 </a:t>
                      </a:r>
                      <a:r>
                        <a:rPr kumimoji="0" lang="th-TH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ระดับความสำเร็จในการจัดทำแผนการสร้างความ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/>
                      </a:r>
                      <a:b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</a:b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    </a:t>
                      </a:r>
                      <a:r>
                        <a:rPr kumimoji="0" lang="th-TH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โปร่งใสในการปฏิบัติราชการ (น้ำหนักร้อยละ 1.5)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7.2 </a:t>
                      </a:r>
                      <a:r>
                        <a:rPr kumimoji="0" lang="th-TH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ระดับความสำเร็จในการดำเนินการตามแผนการสร้าง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/>
                      </a:r>
                      <a:b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</a:b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    </a:t>
                      </a:r>
                      <a:r>
                        <a:rPr kumimoji="0" lang="th-TH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ความโปร่งใสในการปฏิบัติราชการ 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    </a:t>
                      </a:r>
                      <a:r>
                        <a:rPr kumimoji="0" lang="th-TH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(น้ำหนักร้อยละ 1.5)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7.3 </a:t>
                      </a:r>
                      <a:r>
                        <a:rPr kumimoji="0" lang="th-TH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ผลการสำรวจความโปร่งใสในการปฏิบัติราชการ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/>
                      </a:r>
                      <a:b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</a:b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    </a:t>
                      </a:r>
                      <a:r>
                        <a:rPr kumimoji="0" lang="th-TH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(น้ำหนักร้อยละ 2)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07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260" y="971978"/>
            <a:ext cx="8728270" cy="78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lnSpc>
                <a:spcPct val="150000"/>
              </a:lnSpc>
            </a:pP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9.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เครื่องมือในการตรวจตัวชี้วัดโปร่งใสในการปฏิบัติราชการ เป็นอย่างไร มีวิธีการตรวจอย่างไรและหลักเกณฑ์การตรวจวัดและวิธีการจะออกมาทีหลังใช่หรือไม่  </a:t>
            </a:r>
            <a:endParaRPr lang="en-US" sz="16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625" y="1857787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ประเด็นคำถามที่เกี่ยวกับตัวชี้วัดโปร่งใส (ต่อ)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6091" y="2342917"/>
            <a:ext cx="8036787" cy="4154984"/>
          </a:xfrm>
          <a:prstGeom prst="rect">
            <a:avLst/>
          </a:prstGeom>
          <a:noFill/>
          <a:ln w="28575">
            <a:solidFill>
              <a:srgbClr val="70AD47"/>
            </a:solidFill>
            <a:prstDash val="dash"/>
          </a:ln>
        </p:spPr>
        <p:txBody>
          <a:bodyPr wrap="square" rtlCol="0">
            <a:spAutoFit/>
          </a:bodyPr>
          <a:lstStyle/>
          <a:p>
            <a:pPr indent="395288" algn="thaiDist">
              <a:lnSpc>
                <a:spcPct val="150000"/>
              </a:lnSpc>
            </a:pPr>
            <a:r>
              <a:rPr lang="th-TH" sz="1600" spc="-90" dirty="0" smtClean="0">
                <a:latin typeface="Tahoma" pitchFamily="34" charset="0"/>
                <a:cs typeface="Tahoma" pitchFamily="34" charset="0"/>
              </a:rPr>
              <a:t>ตามยุทธศาสตร์และแผนงานเชิงรุกของรัฐบาลในการต่อต้านการทุจริตคอร์รัปชั่น ด้านการพัฒนาองค์การ สำนักงาน </a:t>
            </a:r>
            <a:r>
              <a:rPr lang="th-TH" sz="1600" spc="-90" dirty="0" err="1" smtClean="0"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600" spc="-90" dirty="0" smtClean="0">
                <a:latin typeface="Tahoma" pitchFamily="34" charset="0"/>
                <a:cs typeface="Tahoma" pitchFamily="34" charset="0"/>
              </a:rPr>
              <a:t> ได้รับมอบหมายให้ดำเนินโครงการสร้างความโปร่งใสในการปฏิบัติราชการ ซึ่งต่อมาตามมติคณะกรรมการกลั่นกรองข้อเสนอการเปลี่ยนแปลงเพื่อสร้างความโปร่งใสในการปฏิบัติราชการ เห็นควรให้ส่งเสริมส่วนราชการและกำหนดเป็นตัวชี้วัดตามคำรับรองการปฏิบัติราชการ ประจำปี พ.ศ. </a:t>
            </a:r>
            <a:r>
              <a:rPr lang="en-US" sz="1600" spc="-90" dirty="0" smtClean="0">
                <a:latin typeface="Tahoma" pitchFamily="34" charset="0"/>
                <a:cs typeface="Tahoma" pitchFamily="34" charset="0"/>
              </a:rPr>
              <a:t>2556 </a:t>
            </a:r>
            <a:r>
              <a:rPr lang="th-TH" sz="1600" spc="-90" dirty="0" smtClean="0">
                <a:latin typeface="Tahoma" pitchFamily="34" charset="0"/>
                <a:cs typeface="Tahoma" pitchFamily="34" charset="0"/>
              </a:rPr>
              <a:t>ในตัวชี้วัดความสำเร็จการดำเนินโครงการสร้างความโปร่งใสในการปฏิบัติราชการ จึงทำให้มีการกำหนดเกณฑ์และการจัดกลุ่มข้อเสนอฯ ในเชิงคุณภาพ (</a:t>
            </a:r>
            <a:r>
              <a:rPr lang="en-US" sz="1600" spc="-90" dirty="0" smtClean="0">
                <a:latin typeface="Tahoma" pitchFamily="34" charset="0"/>
                <a:cs typeface="Tahoma" pitchFamily="34" charset="0"/>
              </a:rPr>
              <a:t>P1-P4) </a:t>
            </a:r>
            <a:r>
              <a:rPr lang="th-TH" sz="1600" spc="-90" dirty="0" smtClean="0">
                <a:latin typeface="Tahoma" pitchFamily="34" charset="0"/>
                <a:cs typeface="Tahoma" pitchFamily="34" charset="0"/>
              </a:rPr>
              <a:t>ภายหลังจากที่มีการส่งเสริมให้ส่วนราชการจัดทำข้อเสนอฯ ไปแล้ว</a:t>
            </a:r>
            <a:endParaRPr lang="th-TH" sz="1600" dirty="0" smtClean="0">
              <a:latin typeface="Tahoma" pitchFamily="34" charset="0"/>
              <a:cs typeface="Tahoma" pitchFamily="34" charset="0"/>
            </a:endParaRPr>
          </a:p>
          <a:p>
            <a:pPr indent="395288" algn="thaiDist">
              <a:lnSpc>
                <a:spcPct val="150000"/>
              </a:lnSpc>
            </a:pPr>
            <a:r>
              <a:rPr lang="th-TH" sz="1600" spc="-80" dirty="0" smtClean="0">
                <a:latin typeface="Tahoma" pitchFamily="34" charset="0"/>
                <a:cs typeface="Tahoma" pitchFamily="34" charset="0"/>
              </a:rPr>
              <a:t>อย่างไรก็ตาม การดำเนินการต่อเนื่องในปีงบประมาณ พ.ศ. </a:t>
            </a:r>
            <a:r>
              <a:rPr lang="en-US" sz="1600" spc="-80" dirty="0" smtClean="0">
                <a:latin typeface="Tahoma" pitchFamily="34" charset="0"/>
                <a:cs typeface="Tahoma" pitchFamily="34" charset="0"/>
              </a:rPr>
              <a:t>2557 </a:t>
            </a:r>
            <a:r>
              <a:rPr lang="th-TH" sz="1600" spc="-80" dirty="0" smtClean="0">
                <a:latin typeface="Tahoma" pitchFamily="34" charset="0"/>
                <a:cs typeface="Tahoma" pitchFamily="34" charset="0"/>
              </a:rPr>
              <a:t>นี้มีการกำหนดหลักเกณฑ์ และแนวทางดำเนินการ เครื่องมือการสนับสนุนส่วนราชการที่ชัดเจนมากขึ้น ตามที่ได้มีการชี้แจงกรอบแนวทางตัวชี้วัดความโปร่งใสในการปฏิบัติราชการไปแล้ว และเตรียมจัดชี้แจงหลักเกณฑ์และปฏิทินการดำเนินงานเพื่อให้ส่วนราชการสามารถนำไปกำหนดทิศทางได้ในระยะเวลาที่เหมาะสม</a:t>
            </a:r>
            <a:endParaRPr lang="en-US" sz="16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986" y="1000060"/>
            <a:ext cx="84645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 algn="thaiDist">
              <a:lnSpc>
                <a:spcPct val="150000"/>
              </a:lnSpc>
            </a:pP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10.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การสำรวจความโปร่งใสในการปฏิบัติราชการสำหรับส่วนราชการที่ไม่มี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SLA 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มีเครื่องมือและวิธีการวัดอย่างไร เพราะส่วนราชการที่มีภารกิจด้านสังคม เช่น ก.สาธารณสุขมีงาน    บริการผู้ป่วย ซึ่งจะแตกต่างกับส่วนราชการที่มีการวัดความโปร่งใสในการให้ใบอนุญาต</a:t>
            </a:r>
            <a:r>
              <a:rPr lang="th-TH" sz="1600" b="1" spc="-7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ประกอบธุรกิจ จึงมีข้อสังเกตว่าเครื่องมือที่ใช้วัดควรจะต้องสอดคล้องกับบริบทของส่วนราชการ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ที่มีความแตกต่างกันในเชิงเศรษฐกิจและสังคม</a:t>
            </a:r>
          </a:p>
          <a:p>
            <a:pPr algn="thaiDist">
              <a:lnSpc>
                <a:spcPct val="150000"/>
              </a:lnSpc>
            </a:pP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    </a:t>
            </a:r>
            <a:endParaRPr lang="en-US" sz="16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4" y="3294323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895" y="3867847"/>
            <a:ext cx="8036787" cy="2308324"/>
          </a:xfrm>
          <a:prstGeom prst="rect">
            <a:avLst/>
          </a:prstGeom>
          <a:noFill/>
          <a:ln w="28575">
            <a:solidFill>
              <a:srgbClr val="70AD47"/>
            </a:solidFill>
            <a:prstDash val="dash"/>
          </a:ln>
        </p:spPr>
        <p:txBody>
          <a:bodyPr wrap="square" rtlCol="0">
            <a:spAutoFit/>
          </a:bodyPr>
          <a:lstStyle/>
          <a:p>
            <a:pPr indent="395288" algn="thaiDist">
              <a:lnSpc>
                <a:spcPct val="150000"/>
              </a:lnSpc>
            </a:pPr>
            <a:r>
              <a:rPr lang="th-TH" sz="1600" spc="-4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แบบสำรวจความโปร่งใสในการปฏิบัติราชการได้คำนึงถึงบริบทของกระบวนงานตามภารกิจของส่วนราชการที่แตกต่างกัน โดยประกอบด้วยข้อคำถามไม่เกิน </a:t>
            </a:r>
            <a:r>
              <a:rPr lang="en-US" sz="1600" spc="-4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10</a:t>
            </a:r>
            <a:r>
              <a:rPr lang="th-TH" sz="1600" spc="-4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คำถาม ครอบคลุมในด้านความโปร่งใส ด้านความเชื่อถือ ไว้วางใจ และด้านการคอร์รัปชั่น ซึ่งสามารถวัดได้ทั้งกลุ่มกระทรวงด้านความมั่นคง ด้านเศรษฐกิจ และด้านสังคม</a:t>
            </a:r>
          </a:p>
          <a:p>
            <a:pPr indent="395288" algn="thaiDist">
              <a:lnSpc>
                <a:spcPct val="150000"/>
              </a:lnSpc>
            </a:pPr>
            <a:r>
              <a:rPr lang="th-TH" sz="1600" spc="-4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ั้งนี้คำถามมีการสำรวจและวัดความเห็นจากประชาชนผู้รับบริการในกระบวนงานที่ส่วนราชการดำเนินการสร้างความโปร่งใสโดยตรง </a:t>
            </a:r>
            <a:endParaRPr lang="en-US" sz="16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ประเด็นคำถามที่เกี่ยวกับตัวชี้วัดโปร่งใส (ต่อ)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13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425479" y="1262300"/>
            <a:ext cx="85427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11. </a:t>
            </a:r>
            <a:r>
              <a:rPr lang="th-TH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เรื่องตัวชี้วัด</a:t>
            </a:r>
            <a:r>
              <a:rPr lang="en-US" sz="1600" b="1" spc="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SLA</a:t>
            </a:r>
            <a:r>
              <a:rPr lang="th-TH" sz="1600" b="1" spc="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บอกให้ส่วนราชการทำแผนลดขั้นตอนของกรมที่มีงานบริการ กรมลด</a:t>
            </a:r>
          </a:p>
          <a:p>
            <a:r>
              <a:rPr lang="th-TH" sz="1600" b="1" spc="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   ขั้นตอนมานานแล้ว จนไม่สามารถลดได้อีก และยังกำหนดให้ทำแผนให้ปรับปรุงให้ลดอีก</a:t>
            </a:r>
          </a:p>
          <a:p>
            <a:r>
              <a:rPr lang="th-TH" sz="1600" b="1" spc="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   ลดสุดๆ ได้แค่นี้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ความโปร่งใสในข้อที่สอง คือถ้ามันมีแผน มีกระบวนการดำเนินงาน ลด</a:t>
            </a:r>
          </a:p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  จนสุดๆ จน</a:t>
            </a:r>
            <a:r>
              <a:rPr lang="th-TH" sz="1600" b="1" spc="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เกิดเป้าไปแล้ว </a:t>
            </a:r>
            <a:r>
              <a:rPr lang="th-TH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3385" y="2719750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ประเด็นคำถามที่เกี่ยวกับตัวชี้วัด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SLA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726831" y="3224402"/>
            <a:ext cx="7643446" cy="230832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th-TH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การลดขั้นตอน เป็นแนวทางหนึ่งของการปรับปรุงบริการ</a:t>
            </a:r>
            <a:r>
              <a:rPr kumimoji="0" lang="th-TH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ที่สำนักงาน ก.พ.ร. ยกเป็นตัวอย่างในการปรับปรุงกระบวนงานบริการตาม</a:t>
            </a:r>
            <a:r>
              <a:rPr kumimoji="0" lang="th-TH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ตัวชี้วัด</a:t>
            </a:r>
            <a:r>
              <a:rPr kumimoji="0" lang="th-TH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SLA </a:t>
            </a:r>
            <a:r>
              <a:rPr lang="th-TH" sz="16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นั่นหมายความว่า ยังมีแนวทางอีกมากในการปรับปรุงบริการ เช่น นำระบบเทคโนโลยีมาช่วย การออกแบบระบบงานใหม่ การพัฒนาบุคลากรผู้ให้บริการ เป็นต้น ดังนั้น หากหน่วยงานไม่สามารถลดขั้นตอนการให้บริการได้แล้ว หน่วยงานสามารถเลือกแนวทางอื่นๆ เพื่อนำมาดำเนินการปรับปรุงบริการได้ตามความเหมาะสมและสอดคล้องกับบริบทขององค์กร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14</a:t>
            </a:fld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707012" y="2488330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664" y="3219741"/>
            <a:ext cx="8036787" cy="3046988"/>
          </a:xfrm>
          <a:prstGeom prst="rect">
            <a:avLst/>
          </a:prstGeom>
          <a:noFill/>
          <a:ln w="28575">
            <a:solidFill>
              <a:srgbClr val="70AD47"/>
            </a:solidFill>
            <a:prstDash val="dash"/>
          </a:ln>
        </p:spPr>
        <p:txBody>
          <a:bodyPr wrap="square" rtlCol="0">
            <a:spAutoFit/>
          </a:bodyPr>
          <a:lstStyle/>
          <a:p>
            <a:pPr lvl="0" indent="463550" algn="thaiDi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สำหรับตัวชี้วัดความโปร่งใสในการปฏิบัติราชการ 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เกณฑ์การวัดประเมินผลจะมีการปรับจากเกณฑ์ของปีที่แล้ว ซึ่งวัดผลสำเร็จของการดำเนินงานตามตัวชี้วัดหลักที่ส่วนราชการกำหนดตาม</a:t>
            </a:r>
            <a:r>
              <a:rPr lang="th-TH" sz="1600" spc="-30" dirty="0" smtClean="0">
                <a:latin typeface="Tahoma" pitchFamily="34" charset="0"/>
                <a:cs typeface="Tahoma" pitchFamily="34" charset="0"/>
              </a:rPr>
              <a:t>ข้อเสนอการเปลี่ยนแปลงเพื่อสร้างความโปร่งใสในการปฏิบัติราชการ เทียบกับค่าเป้าหมาย (ต่ำกว่า 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เท่ากับ หรือมากกว่า) </a:t>
            </a:r>
          </a:p>
          <a:p>
            <a:pPr lvl="0" indent="463550" algn="thaiDi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1600" spc="-70" dirty="0" smtClean="0">
                <a:latin typeface="Tahoma" pitchFamily="34" charset="0"/>
                <a:cs typeface="Tahoma" pitchFamily="34" charset="0"/>
              </a:rPr>
              <a:t>โดยในปีงบประมาณ พ.ศ. </a:t>
            </a:r>
            <a:r>
              <a:rPr lang="en-US" sz="1600" spc="-70" dirty="0" smtClean="0">
                <a:latin typeface="Tahoma" pitchFamily="34" charset="0"/>
                <a:cs typeface="Tahoma" pitchFamily="34" charset="0"/>
              </a:rPr>
              <a:t>2557 </a:t>
            </a:r>
            <a:r>
              <a:rPr lang="th-TH" sz="1600" spc="-70" dirty="0" smtClean="0">
                <a:latin typeface="Tahoma" pitchFamily="34" charset="0"/>
                <a:cs typeface="Tahoma" pitchFamily="34" charset="0"/>
              </a:rPr>
              <a:t>การวัดผลการดำเนินงานตามแผนสร้างความโปร่งใสในการปฏิบัติ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ราชการนั้น จะพิจารณาเกณฑ์ที่สามารถวัดผลความสำเร็จและสะท้อนความโปร่งใสในกระบวนงาน</a:t>
            </a:r>
            <a:r>
              <a:rPr lang="th-TH" sz="1600" spc="-80" dirty="0" smtClean="0">
                <a:latin typeface="Tahoma" pitchFamily="34" charset="0"/>
                <a:cs typeface="Tahoma" pitchFamily="34" charset="0"/>
              </a:rPr>
              <a:t>ได้อย่างแท้จริง สอดคล้องตามแผนฯ ที่ส่วนราชการกำหนด ซึ่งอยู่ระหว่างกำหนดหลักเกณฑ์การพิจารณา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และชี้แจงให้ส่วนราชการทราบต่อไป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ประเด็นคำถามที่เกี่ยวกับตัวชี้วัด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SLA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(ต่อ)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585" y="1100935"/>
            <a:ext cx="84734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11. </a:t>
            </a:r>
            <a:r>
              <a:rPr lang="th-TH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เรื่องตัวชี้วัด</a:t>
            </a:r>
            <a:r>
              <a:rPr lang="en-US" sz="1600" b="1" spc="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SLA</a:t>
            </a:r>
            <a:r>
              <a:rPr lang="th-TH" sz="1600" b="1" spc="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บอกให้ส่วนราชการทำแผนลดขั้นตอนของกรมที่มีงานบริการ กรมลด</a:t>
            </a:r>
          </a:p>
          <a:p>
            <a:r>
              <a:rPr lang="th-TH" sz="1600" b="1" spc="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   ขั้นตอนมานานแล้ว จนไม่สามารถลดได้อีก และยังกำหนดให้ทำแผนให้ปรับปรุงให้ลดอีก</a:t>
            </a:r>
          </a:p>
          <a:p>
            <a:r>
              <a:rPr lang="th-TH" sz="1600" b="1" spc="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   ลดสุดๆ ได้แค่นี้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ความโปร่งใสในข้อที่สอง คือถ้ามันมีแผน มีกระบวนการดำเนินงาน ลด</a:t>
            </a:r>
          </a:p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 จนสุดๆ </a:t>
            </a:r>
            <a:r>
              <a:rPr lang="th-TH" sz="1600" b="1" spc="1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มันเกิดเป้าไปแล้ว </a:t>
            </a:r>
            <a:r>
              <a:rPr lang="th-TH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009" y="987841"/>
            <a:ext cx="869180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12.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เรื่องการวัด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SLA 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ตามเกณฑ์วัดใน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ตัวชี้วัดย่อย ซึ่งหนึ่งในตัวชี้วัดนั้น คือเรื่องการประเมิน</a:t>
            </a:r>
          </a:p>
          <a:p>
            <a:pPr>
              <a:lnSpc>
                <a:spcPct val="150000"/>
              </a:lnSpc>
            </a:pP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  ความพึงพอใจงานบริการที่บังคับให้ทุกส่วนราชการดำเนินการวัดทุกปีอยู่แล้ว มีน้ำหนัก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10</a:t>
            </a:r>
            <a:endParaRPr lang="th-TH" sz="16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  คะแนน ตามที่บอกว่า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104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กรมไม่ต้องวัด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SLA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          ตั้งข้อสังเกตว่า ทั้ง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104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กรมไม่มีงานบริการใช่หรือไม่ ไม่ต้องทำ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PMQA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ใช่หรือไม่ และ</a:t>
            </a:r>
          </a:p>
          <a:p>
            <a:pPr>
              <a:lnSpc>
                <a:spcPct val="150000"/>
              </a:lnSpc>
            </a:pP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  ไม่ต้องประเมินความพึงพอใจใช่หรือไม่ ทำไมไม่ยกน้ำหนัก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10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% 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ของ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SLA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ไปอยู่ในมิติด้าน</a:t>
            </a:r>
            <a:endParaRPr lang="en-US" sz="16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ประสิทธิผล</a:t>
            </a:r>
          </a:p>
          <a:p>
            <a:pPr>
              <a:lnSpc>
                <a:spcPct val="150000"/>
              </a:lnSpc>
            </a:pP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</a:t>
            </a:r>
            <a:endParaRPr lang="en-US" sz="16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250" y="3352848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ประเด็นคำถามที่เกี่ยวกับตัวชี้วัด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SLA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(ต่อ)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372" y="3814141"/>
            <a:ext cx="7949612" cy="2677656"/>
          </a:xfrm>
          <a:prstGeom prst="rect">
            <a:avLst/>
          </a:prstGeom>
          <a:noFill/>
          <a:ln w="19050">
            <a:solidFill>
              <a:srgbClr val="70AD47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ตามประเด็นข้อสังเกต ขอเรียนชี้แจงดังนี้</a:t>
            </a:r>
          </a:p>
          <a:p>
            <a:pPr algn="thaiDist">
              <a:lnSpc>
                <a:spcPct val="150000"/>
              </a:lnSpc>
              <a:buFontTx/>
              <a:buChar char="-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 104 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กรมมีงานบริการ แต่เป็นงานบริการที่ไม่อยู่ในเงื่อนไขการคัดเลือกมาดำเนินการ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SLA</a:t>
            </a:r>
          </a:p>
          <a:p>
            <a:pPr algn="thaiDist">
              <a:lnSpc>
                <a:spcPct val="150000"/>
              </a:lnSpc>
              <a:buFontTx/>
              <a:buChar char="-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การทำ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PMQA 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เป็นการพัฒนาระบบการบริหารจัดการภายในองค์การ เพื่อให้องค์กร</a:t>
            </a:r>
          </a:p>
          <a:p>
            <a:pPr algn="thaiDist"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  เป็นองค์กรที่มีประสิทธิภาพสูง ดังนั้น จึงเป็นเรื่องที่ทุกส่วนราชการควรดำเนินการอย่างต่อเนื่อง</a:t>
            </a:r>
          </a:p>
          <a:p>
            <a:pPr algn="thaiDist">
              <a:lnSpc>
                <a:spcPct val="150000"/>
              </a:lnSpc>
              <a:buFontTx/>
              <a:buChar char="-"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104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 กรมยังคงต้องประเมินความพึงพอใจ แม้ไม่ได้ถูกนำมาใช้ในการประเมินผลตามตัวชี้วัด </a:t>
            </a:r>
          </a:p>
          <a:p>
            <a:pPr algn="thaiDist"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  แต่ส่วนราชการสามารถนำมาใช้ในการปรับปรุงองค์กรได้ </a:t>
            </a:r>
          </a:p>
          <a:p>
            <a:pPr algn="thaiDist">
              <a:lnSpc>
                <a:spcPct val="150000"/>
              </a:lnSpc>
              <a:buFontTx/>
              <a:buChar char="-"/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 ส่วนราชการที่ไม่มีตัวชี้วัด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SLA 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จะยกน้ำหนัก ร้อยละ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10 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ไปอยู่ในมิติด้านประสิทธิผลอยู่แล้ว</a:t>
            </a:r>
            <a:endParaRPr lang="en-US" sz="1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16</a:t>
            </a:fld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07569" y="983360"/>
            <a:ext cx="8721967" cy="4249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13.</a:t>
            </a: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 เกณฑ์การวัดตัวชี้วัดเรื่อง 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SLA </a:t>
            </a: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ขอร้องว่าอย่าทำเหมือนเกณฑ์ตัวชี้วัดเรื่องความโปร่งใส   ที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่</a:t>
            </a: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ให้ส่วนราชการ จัดทำแผนก่อนแล้วเกณฑ์ค่อยออก แล้วมาบอกว่าแผนของส่วนราชการ ไม่ดี แบบนี้ไม่ยุติธรรมสำหรับส่วนราชการ เรียนทุกครั้งในทุกเวที ก.พ.ร ยังนิ่งเหมือนเดิม  ปีนี้ยังดีมีการชี้แจงหลักเกณฑ์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 SLA </a:t>
            </a: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ตั้งแต่ต้น ยอมรับได้ การมีคลินิกให้คำปรึกษาดำเนินการมาหลายปี แต่ไม่ได้อะไรเท่าไร </a:t>
            </a:r>
            <a:r>
              <a:rPr lang="th-TH" sz="14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จริงๆ ก.พ.ร.ใหญ่ ต้องลงดูรายละเอียดลึกกว่านั้น   </a:t>
            </a:r>
          </a:p>
          <a:p>
            <a:pPr algn="thaiDist">
              <a:lnSpc>
                <a:spcPct val="150000"/>
              </a:lnSpc>
            </a:pPr>
            <a:r>
              <a:rPr lang="th-TH" sz="14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หาก ก.พ.ร.ใหญ่ อยากให้ หน่วยงาน 40 หน่วยงาน ทำงานได้ดีที่สุด อยากให้ทาง ก.พ.ร.ใหญ่ </a:t>
            </a:r>
            <a:r>
              <a:rPr lang="th-TH" sz="1400" b="1" dirty="0">
                <a:latin typeface="Tahoma" pitchFamily="34" charset="0"/>
                <a:ea typeface="Calibri" pitchFamily="34" charset="0"/>
                <a:cs typeface="Tahoma" pitchFamily="34" charset="0"/>
              </a:rPr>
              <a:t>เหนื่อย</a:t>
            </a:r>
            <a:r>
              <a:rPr lang="th-TH" sz="14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นิดหนึ่ง ลงมาดูกับหน่วยงานลึกๆ เลย ดีไหม หน่วยงานจะได้รู้วิธีทำกันว่า ก.พ.ร.ใหญ่ </a:t>
            </a:r>
            <a:r>
              <a:rPr lang="th-TH" sz="1400" b="1" dirty="0">
                <a:latin typeface="Tahoma" pitchFamily="34" charset="0"/>
                <a:ea typeface="Calibri" pitchFamily="34" charset="0"/>
                <a:cs typeface="Tahoma" pitchFamily="34" charset="0"/>
              </a:rPr>
              <a:t>อยาก</a:t>
            </a:r>
            <a:r>
              <a:rPr lang="th-TH" sz="14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ได้อะไร ก.พ.ร.น้อยก็อยากเป็นส่วนที่ดีเหมือนกัน แต่การทำงานที่ผ่านมาดูเหมือนว่า ก.พ.ร.น้อยคิดเองทำเอง แล้ว ก.พ.ร.ใหญ่  เป็นคนตัดสินใจ </a:t>
            </a:r>
            <a:r>
              <a:rPr lang="th-TH" sz="1400" b="1" dirty="0">
                <a:latin typeface="Tahoma" pitchFamily="34" charset="0"/>
                <a:ea typeface="Calibri" pitchFamily="34" charset="0"/>
                <a:cs typeface="Tahoma" pitchFamily="34" charset="0"/>
              </a:rPr>
              <a:t>ก.พ.ร.</a:t>
            </a:r>
            <a:r>
              <a:rPr lang="th-TH" sz="14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น้อยคิดเองอาจจะไม่ชัดเจน ก็ขอว่าเริ่มต้นแผนจะทำอย่างไรที่จะทำให้แผนดีและก็ถูกใจ </a:t>
            </a:r>
            <a:r>
              <a:rPr lang="th-TH" sz="1400" b="1" dirty="0">
                <a:latin typeface="Tahoma" pitchFamily="34" charset="0"/>
                <a:ea typeface="Calibri" pitchFamily="34" charset="0"/>
                <a:cs typeface="Tahoma" pitchFamily="34" charset="0"/>
              </a:rPr>
              <a:t>ก.พ.ร.ใหญ่ </a:t>
            </a:r>
            <a:r>
              <a:rPr lang="th-TH" sz="14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</a:p>
          <a:p>
            <a:pPr algn="thaiDist">
              <a:lnSpc>
                <a:spcPct val="150000"/>
              </a:lnSpc>
            </a:pPr>
            <a:r>
              <a:rPr lang="th-TH" sz="14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เข้าใจว่า </a:t>
            </a:r>
            <a:r>
              <a:rPr lang="th-TH" sz="1400" b="1" dirty="0">
                <a:latin typeface="Tahoma" pitchFamily="34" charset="0"/>
                <a:ea typeface="Calibri" pitchFamily="34" charset="0"/>
                <a:cs typeface="Tahoma" pitchFamily="34" charset="0"/>
              </a:rPr>
              <a:t>ก.พ.ร.ใหญ่ </a:t>
            </a:r>
            <a:r>
              <a:rPr lang="th-TH" sz="1400" b="1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วางแผนมอบมรดกคงเป็นแผนยุทธศาสตร์ของสำนักงาน ก.พ.ร. ให้มีการถ่ายโอนภารกิจ เพราะ ก.พ.ร.ใหญ่ก็คงพยายามสปริท งานออกเพื่อให้น้อยที่สุด ก็ทราบว่าอัตรากำลัง ก.พ.ร. เองก็มีไม่มากพอ แต่อย่าลืมว่า ก.พ.ร.น้อย ทารุณกว่า คนน้อยมาก</a:t>
            </a:r>
            <a:endParaRPr lang="en-US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ประเด็นคำถามที่เกี่ยวกับตัวชี้วัด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SLA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(ต่อ)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5432" y="5964287"/>
            <a:ext cx="7378943" cy="58477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cs typeface="Tahoma" pitchFamily="34" charset="0"/>
              </a:rPr>
              <a:t>สำนักงาน ก.พ.ร. จะนำความเห็นไปปรับปรุงกระบวนการทำงานให้มีประสิทธิภาพมากขึ้น </a:t>
            </a:r>
          </a:p>
          <a:p>
            <a:r>
              <a:rPr lang="th-TH" sz="1600" dirty="0" smtClean="0">
                <a:latin typeface="Tahoma" pitchFamily="34" charset="0"/>
                <a:cs typeface="Tahoma" pitchFamily="34" charset="0"/>
              </a:rPr>
              <a:t>ตามที่ได้เสนอแนะ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60" y="5344340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17</a:t>
            </a:fld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375137" y="1084043"/>
            <a:ext cx="8522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14.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สำนักงาน </a:t>
            </a:r>
            <a:r>
              <a:rPr lang="th-TH" sz="1600" b="1" dirty="0" err="1" smtClean="0"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ได้ช่วยผลักดันให้ ก.พ.ร. กรม เป็นระดับ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9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อยากให้สำนักงาน </a:t>
            </a:r>
            <a:r>
              <a:rPr lang="th-TH" sz="1600" b="1" dirty="0" err="1" smtClean="0"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  หารือกับสำนักงาน ก.พ. เรื่องการกำหนดกรอบอัตรากำลัง ว่า ก.พ.ร. กรม ควรมีกรอบ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  อัตรากำลังว่าควรเป็นเท่าไร ขณะนี้ </a:t>
            </a:r>
            <a:r>
              <a:rPr lang="th-TH" sz="1600" b="1" dirty="0" err="1" smtClean="0">
                <a:latin typeface="Tahoma" pitchFamily="34" charset="0"/>
                <a:cs typeface="Tahoma" pitchFamily="34" charset="0"/>
              </a:rPr>
              <a:t>ก.พ.ร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กรม มีประมาณ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คน หากอัตรากำลัง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  น้อยจะรับงานที่ ก.พ.ร. มอบมาให้ดำเนินการได้อย่างไร ภาระงานมีมากขึ้น อยากให้ 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  </a:t>
            </a:r>
            <a:r>
              <a:rPr lang="th-TH" sz="1600" b="1" dirty="0" err="1" smtClean="0"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สำรวจอัตรากำลัง ก.พ.ร. กรมของทุกส่วนราชการ 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1" y="2677401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ประเด็นคำถามที่เกี่ยวกับอัตรากำลัง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7847" y="3402107"/>
            <a:ext cx="7677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สำนักงาน </a:t>
            </a:r>
            <a:r>
              <a:rPr lang="th-TH" sz="1600" dirty="0" err="1" smtClean="0"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 อยู่ระหว่างดำเนินการสำรวจกรอบอัตรากำลังของ </a:t>
            </a:r>
            <a:r>
              <a:rPr lang="th-TH" sz="1600" dirty="0" err="1" smtClean="0"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 ในแต่ละกระทรวง</a:t>
            </a:r>
          </a:p>
          <a:p>
            <a:pPr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และจะได้หารือกับสำนักงาน ก.พ. ต่อไป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199293" y="1351256"/>
            <a:ext cx="8993168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1. 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ตัวชี้วัดในระดับกระทรวง เมื่อถ่ายทอดตัวชี้วัดลงสู่ระดับกรมที่เกี่ยวข้อง มีข้อสังเกตว่าควร</a:t>
            </a:r>
          </a:p>
          <a:p>
            <a:pPr marL="342900" indent="-342900">
              <a:lnSpc>
                <a:spcPct val="150000"/>
              </a:lnSpc>
            </a:pP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ใช้ระบบเดิมเช่นเดียวกันกับในปี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2555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คือ ทุกกรมในกระทรวงเดียวกันควรรับผลการประเมิน</a:t>
            </a:r>
          </a:p>
          <a:p>
            <a:pPr marL="342900" indent="-342900">
              <a:lnSpc>
                <a:spcPct val="150000"/>
              </a:lnSpc>
            </a:pP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 ร่วมกัน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เพราะว่าเป็นการทำงานร่วมกันของกระทรวง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814" y="2872154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811" y="3813602"/>
            <a:ext cx="7899920" cy="830997"/>
          </a:xfrm>
          <a:prstGeom prst="rect">
            <a:avLst/>
          </a:prstGeom>
          <a:noFill/>
          <a:ln w="28575">
            <a:solidFill>
              <a:srgbClr val="70AD47"/>
            </a:solidFill>
            <a:prstDash val="dash"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หลักการในการจัดทำตัวชี้วัดได้เปลี่ยนให้มีการถ่ายทอดตัวชี้วัดของระดับกระทรวงไปสู่ระดับกรม</a:t>
            </a:r>
          </a:p>
          <a:p>
            <a:pPr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เฉพาะกรมที่เกี่ยวข้องแล้วตั้งแต่ปีงบประมาณ พ.ศ.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2556</a:t>
            </a:r>
            <a:endParaRPr lang="en-US" sz="1600" strike="sngStrik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7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3</a:t>
            </a:fld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276661" y="1176101"/>
            <a:ext cx="83749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thaiDist">
              <a:lnSpc>
                <a:spcPct val="150000"/>
              </a:lnSpc>
            </a:pP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2.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การกำหนดน้ำหนักของตัวชี้วัดในระดับกรม ที่ถ่ายทอดมาจากกระทรวง จะกำหนดน้ำหนักเท่าไร จากตัวอย่างของกระทรวงเกษตรฯ พบว่าน้ำหนักตัวชี้วัดกระทรวงจะอยู่ที่ 25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%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และมาที่ระดับกรมส่งเสริมการเกษตร ถ่ายน้ำหนักลงไปที่ 20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%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ในขณะที่น้ำหนักตัวชี้วัดระดับกระทรวงของกรมชลประทาน  มีน้ำหนัก 25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%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เมื่อถ่ายทอดตัวชี้วัดไปยังกรมชลประทาน มีน้ำหนักอยู่ที่ 25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%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เหมือนกัน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6362" y="3520925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6362" y="4260604"/>
            <a:ext cx="8081120" cy="1200329"/>
          </a:xfrm>
          <a:prstGeom prst="rect">
            <a:avLst/>
          </a:prstGeom>
          <a:noFill/>
          <a:ln w="28575">
            <a:solidFill>
              <a:srgbClr val="70AD47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การกำหนดน้ำหนักของตัวชี้วัดในระดับกรมขึ้นอยู่กับลักษณะและความสำคัญของตัวชี้วัด ขึ้นอยู่กับการเจรจากับคณะกรรมการระดับกระทรวง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ทั้งนี้ 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ต้องมี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น้ำหนักไม่น้อยกว่าน้ำหนักที่ถูกกำหนดใน</a:t>
            </a:r>
            <a:b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ระดับกระทรวง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(ต่อ)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7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73803" y="1015427"/>
            <a:ext cx="89233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3.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กรณีที่กรมไม่มีภารกิจที่เกี่ยวข้องกับตัวชี้วัดในระดับกระทรวงเลย เช่น สำนักงานปลัดกระทรวง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ไม่สามารถที่จะถ่ายทอดเป็นตัวชี้วัดของกระทรวงไปยังกรมได้ คงมีแต่ภารกิจเฉพาะของกรม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เท่านั้น กรณีนี้ ควรจะต้องใช้หลักการเดิมเช่นเดียวกันกับเมื่อปี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2556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ที่ให้สำนักงาน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ปลัดกระทรวงรับตัวชี้วัดทุกตัวของกระทรวง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749" y="2776646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368" y="3334872"/>
            <a:ext cx="8381999" cy="2308324"/>
          </a:xfrm>
          <a:prstGeom prst="rect">
            <a:avLst/>
          </a:prstGeom>
          <a:noFill/>
          <a:ln w="19050">
            <a:solidFill>
              <a:srgbClr val="70AD47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sz="1600" u="sng" dirty="0" smtClean="0">
                <a:latin typeface="Tahoma" pitchFamily="34" charset="0"/>
                <a:cs typeface="Tahoma" pitchFamily="34" charset="0"/>
              </a:rPr>
              <a:t>กรณีสำนักงานปลัดกระทรวง 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คงใช้หลักการในการจัดทำตัวชี้วัดใกล้เคียงกับปี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2556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 กล่าวคือ ให้สำนักงานปลัดกระทรวงรับตัวชี้วัดของกระทรวงทุกตัว ในฐานะที่เป็นหน่วยกำกับ ติดตาม และผลักดันยุทธศาสตร์การปฏิบัติราชการโดยรวมของกระทรวง 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โดยกำหนดตัวชี้วัด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ระดับความสำเร็จในการ  บูรณาการเพื่อขับเคลื่อนการปฏิบัติราชการโดยรวมของกระทรวง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เป็นการถ่วงน้ำหนักผลคะแนนตัวชี้วัดของกระทรวงทุกตัว และให้กำหนดตัวชี้วัดระดับกรมเพิ่มเติมสำหรับสำนักงานปลัดกระทรวง</a:t>
            </a:r>
          </a:p>
          <a:p>
            <a:pPr algn="thaiDist">
              <a:lnSpc>
                <a:spcPct val="150000"/>
              </a:lnSpc>
            </a:pP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ทั้งนี้ ในการกำหนดตัวชี้วัดกระทรวงควรคำนึงถึงการถ่ายทอดตัวชี้วัดไปยังกรมในสังกัดให้ครบถ้วนด้วย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(ต่อ)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12455" y="1305745"/>
            <a:ext cx="848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4.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ระบบการรายงานผลการประเมิน ขอให้เว็บไซด์สำนักงาน </a:t>
            </a:r>
            <a:r>
              <a:rPr lang="th-TH" sz="1600" b="1" dirty="0" err="1" smtClean="0"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มีความเสถียรในการนำ</a:t>
            </a:r>
          </a:p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  ข้อมูลเข้าด้วย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646" y="2215658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2031" y="2754923"/>
            <a:ext cx="8464061" cy="2192215"/>
          </a:xfrm>
          <a:prstGeom prst="rect">
            <a:avLst/>
          </a:prstGeom>
          <a:noFill/>
          <a:ln w="19050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8584" y="2766645"/>
            <a:ext cx="8393723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cs typeface="Tahoma" pitchFamily="34" charset="0"/>
              </a:rPr>
              <a:t>สำนักงาน </a:t>
            </a:r>
            <a:r>
              <a:rPr lang="th-TH" sz="1600" dirty="0" err="1" smtClean="0"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 จะดำเนินการ</a:t>
            </a:r>
          </a:p>
          <a:p>
            <a:endParaRPr lang="th-TH" sz="1600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ปรับปรุงแก้ไขระบบ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e-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sar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,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เว็บ</a:t>
            </a:r>
            <a:r>
              <a:rPr lang="th-TH" sz="1600" dirty="0" err="1" smtClean="0">
                <a:latin typeface="Tahoma" pitchFamily="34" charset="0"/>
                <a:cs typeface="Tahoma" pitchFamily="34" charset="0"/>
              </a:rPr>
              <a:t>คอรัป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ชัน (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cleanreport.opdc.go.th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) ให้มีความเสถียรมากขึ้น</a:t>
            </a:r>
            <a:br>
              <a:rPr lang="th-TH" sz="1600" dirty="0" smtClean="0">
                <a:latin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cs typeface="Tahoma" pitchFamily="34" charset="0"/>
              </a:rPr>
              <a:t>โดยเพิ่มความเร็วในการรับส่งข้อมูล (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Brandwidth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) เพื่ออำนวยความสะดวกให้กับส่วนราชการใน</a:t>
            </a:r>
            <a:br>
              <a:rPr lang="th-TH" sz="1600" dirty="0" smtClean="0">
                <a:latin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cs typeface="Tahoma" pitchFamily="34" charset="0"/>
              </a:rPr>
              <a:t>การรายงานผล</a:t>
            </a:r>
          </a:p>
          <a:p>
            <a:pPr marL="342900" indent="-342900">
              <a:buAutoNum type="arabicPeriod"/>
            </a:pPr>
            <a:endParaRPr lang="th-TH" sz="1600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จัดระบบการกำหนดระยะเวลาในการนำเข้าข้อมูลของแต่ละส่วนราชการให้มีระยะเวลาที่เหลื่อมกัน</a:t>
            </a:r>
          </a:p>
          <a:p>
            <a:pPr marL="342900" indent="-342900">
              <a:buAutoNum type="arabicPeriod"/>
            </a:pP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(ต่อ)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6</a:t>
            </a:fld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262737" y="1006463"/>
            <a:ext cx="86516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5. 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ขอให้สำนักงาน </a:t>
            </a:r>
            <a:r>
              <a:rPr lang="th-TH" sz="1600" b="1" dirty="0" err="1" smtClean="0"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อย่าเอางานของหน่วยงานอื่นมาดำเนินการ เช่น เรื่อง ความโปร่งใส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 ที่หน่วยงานอื่นรับผิดชอบอยู่แล้ว เช่น ปปช. </a:t>
            </a:r>
            <a:r>
              <a:rPr lang="th-TH" sz="1600" b="1" dirty="0" err="1" smtClean="0">
                <a:latin typeface="Tahoma" pitchFamily="34" charset="0"/>
                <a:cs typeface="Tahoma" pitchFamily="34" charset="0"/>
              </a:rPr>
              <a:t>ปปท.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dirty="0" err="1" smtClean="0">
                <a:latin typeface="Tahoma" pitchFamily="34" charset="0"/>
                <a:cs typeface="Tahoma" pitchFamily="34" charset="0"/>
              </a:rPr>
              <a:t>กพ.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เพราะ สุดท้ายเมื่อ </a:t>
            </a:r>
            <a:r>
              <a:rPr lang="th-TH" sz="1600" b="1" dirty="0" err="1" smtClean="0"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รับมา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 ดำเนินการ ก็มอบให้ ก.พ.ร. กรมต้องดำเนินการ ไม่ว่าเรื่องโปร่งใส การบริหารความเสี่ยง 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 ควบคุมภายใน  มีจำนวนหลายเรื่องเกินไป </a:t>
            </a:r>
          </a:p>
          <a:p>
            <a:pPr>
              <a:lnSpc>
                <a:spcPct val="150000"/>
              </a:lnSpc>
            </a:pP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  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872" y="2677340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876" y="3159293"/>
            <a:ext cx="81592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กรณีตัวชี้วัดความโปร่งใส ในปีงบประมาณ พ.ศ.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2558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 สำนักงาน ปปช. ขอรับเป็นเจ้าภาพตัวชี้วัดเรื่องของความโปร่งใสฯ ใน</a:t>
            </a:r>
            <a:r>
              <a:rPr lang="th-TH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เป็นการวัดระดับคุณธรรมและความโปร่งใสในการดำเนินงานของหน่วยงานภาครัฐ โดยใช้ระบบประเมินคุณธรรมและความโปร่งใสในการดำเนินงานของหน่วยงานภาครัฐ (</a:t>
            </a:r>
            <a:r>
              <a:rPr lang="en-US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Integrity and Transparency Assessment : ITA</a:t>
            </a:r>
            <a:r>
              <a:rPr lang="th-TH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en-US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โดย</a:t>
            </a:r>
            <a:r>
              <a:rPr lang="th-TH" sz="1600" dirty="0" smtClean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เป็นการบูร</a:t>
            </a:r>
            <a:r>
              <a:rPr lang="th-TH" sz="1600" dirty="0" err="1" smtClean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ณา</a:t>
            </a:r>
            <a:r>
              <a:rPr lang="th-TH" sz="1600" dirty="0" smtClean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การสาระสำคัญการสร้างความโปร่งใส ระหว่าง สำนักงาน ก.พ. สำนักงานคณะกรรมการข้อมูลข่าวสาร สำนักงานคณะกรรมการรัฐวิสาหกิจ คณะกรรมการการอุดมศึกษา กรมส่งเสริมปกครองท้องถิ่น และสำนักงาน </a:t>
            </a:r>
            <a:r>
              <a:rPr lang="th-TH" sz="1600" dirty="0" err="1" smtClean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ก.พ.ร</a:t>
            </a:r>
            <a:r>
              <a:rPr lang="th-TH" sz="1600" dirty="0" smtClean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เข้าด้วยกัน ขณะนี้สำนักงาน </a:t>
            </a:r>
            <a:r>
              <a:rPr lang="th-TH" sz="1600" dirty="0" err="1" smtClean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ปปช.</a:t>
            </a:r>
            <a:r>
              <a:rPr lang="th-TH" sz="1600" dirty="0" smtClean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อยู่ระหว่างการนำเรื่องเสนอคณะรัฐมนตรี ซึ่งไม่สามารถดำเนินการได้ทันในปีงบประมาณ </a:t>
            </a:r>
            <a:r>
              <a:rPr lang="th-TH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พ.ศ. </a:t>
            </a:r>
            <a:r>
              <a:rPr lang="en-US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2557 </a:t>
            </a:r>
            <a:r>
              <a:rPr lang="th-TH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endParaRPr lang="th-TH" sz="1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(ต่อ)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46030" y="5189236"/>
            <a:ext cx="7197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597533" y="3160059"/>
            <a:ext cx="8206153" cy="2921460"/>
          </a:xfrm>
          <a:prstGeom prst="rect">
            <a:avLst/>
          </a:prstGeom>
          <a:noFill/>
          <a:ln w="19050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7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281354" y="1453662"/>
            <a:ext cx="8607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/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6.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ตัวชี้วัดตามกรอบกำหนดว่ามีไม่เกิน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5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ตัวชี้วัด แต่เมื่อดูแล้วมีการแตกย่อยเป็น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7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ตัวชี้วัด จำนวนตัวชี้วัดจึงไม่น้อยลงเลย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013" y="2432877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326" y="3371762"/>
            <a:ext cx="8018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สำนักงาน </a:t>
            </a:r>
            <a:r>
              <a:rPr lang="th-TH" sz="1600" dirty="0" err="1" smtClean="0"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 พยายามที่จะปรับตัวชี้วัดตามภารกิจหลักของกระทรวงให้ลดลง มีตัวชี้วัดเท่าที่จำเป็นและสามารถวัดผลได้ภายในปีงบประมาณ ซึ่งกำหนดไว้ไม่เกิน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5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 ตัวชี้วัด นอกจากนี้ได้มีการปรับลดตัวชี้วัดในมิติภายในให้ลดลง โดยตัดตัวชี้วัดต้นทุนต่อหน่วย ซึ่งทุกส่วนราชการดำเนินการมาหลายปีและมีผลการดำเนินการอยู่ในระดับดีอยู่แล้ว และตัวชี้วัดเบิกจ่ายให้มีจำนวน</a:t>
            </a:r>
            <a:br>
              <a:rPr lang="th-TH" sz="1600" dirty="0" smtClean="0">
                <a:latin typeface="Tahoma" pitchFamily="34" charset="0"/>
                <a:cs typeface="Tahoma" pitchFamily="34" charset="0"/>
              </a:rPr>
            </a:br>
            <a:r>
              <a:rPr lang="th-TH" sz="1600" dirty="0" smtClean="0">
                <a:latin typeface="Tahoma" pitchFamily="34" charset="0"/>
                <a:cs typeface="Tahoma" pitchFamily="34" charset="0"/>
              </a:rPr>
              <a:t>ที่ลดลง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(ต่อ)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7879" y="3400380"/>
            <a:ext cx="8042030" cy="1900510"/>
          </a:xfrm>
          <a:prstGeom prst="rect">
            <a:avLst/>
          </a:prstGeom>
          <a:noFill/>
          <a:ln w="19050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8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515815" y="1371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7.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มีประเด็นฝากให้กับก.พ.ร. ว่า การที่ให้กระทรวงรับเป็นเจ้าภาพในการจัดทำตัวชี้วัดใน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ระดับกรมแล้ว ไม่ควรต้องมีการเจรจากับคณะกรรมการในระดับกระทรวงอีก ควรต้อง</a:t>
            </a:r>
            <a:br>
              <a:rPr lang="th-TH" sz="1600" b="1" dirty="0" smtClean="0">
                <a:latin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 ปล่อยให้เป็นหน้าที่ของกระทรวง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770" y="2614243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645" y="3353144"/>
            <a:ext cx="8581291" cy="15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ในหลักการการจัดทำคำรับรองฯ สำหรับในปี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2557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 นี้ ต้องการให้กระทรวงรับเป็นเจ้าภาพในการดำเนินการจัดทำคำรับรองในระดับกรมเองทั้งหมด แต่อย่างไรก็ตามในระยะแรกควรมีความเชื่อมโยงกับ ก.พ.ร. เนื่องจาก ต้องมีการดำเนินการจัดสรรเงินรางวัลให้กับกระทรวงเพื่อจ่ายไปยังกรมในสังกัด และต้องนำคะแนนของทุกส่วนราชการเสนอต่อคณะรัฐมนตรี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</a:t>
            </a: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(ต่อ)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862" y="3259015"/>
            <a:ext cx="8546123" cy="1887416"/>
          </a:xfrm>
          <a:prstGeom prst="rect">
            <a:avLst/>
          </a:prstGeom>
          <a:noFill/>
          <a:ln w="19050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692" y="1041974"/>
            <a:ext cx="8379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8.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เกณฑ์การวัดสำหรับตัวชี้วัดการสร้างความโปร่งใสในการปฏิบัติราชการ ควรมีหลักเกณฑ์</a:t>
            </a:r>
          </a:p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    ในการให้คะแนนที่ง่ายกว่านี้ สมกับเป็นตัวชี้วัดด้านการโปร่งใส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?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8649" y="1853190"/>
            <a:ext cx="845103" cy="338554"/>
          </a:xfrm>
          <a:prstGeom prst="rect">
            <a:avLst/>
          </a:prstGeom>
          <a:solidFill>
            <a:srgbClr val="70AD47"/>
          </a:solidFill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คำตอบ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147" y="2387276"/>
            <a:ext cx="7750177" cy="3739485"/>
          </a:xfrm>
          <a:prstGeom prst="rect">
            <a:avLst/>
          </a:prstGeom>
          <a:noFill/>
          <a:ln w="28575">
            <a:solidFill>
              <a:srgbClr val="70AD47"/>
            </a:solidFill>
            <a:prstDash val="dash"/>
          </a:ln>
        </p:spPr>
        <p:txBody>
          <a:bodyPr wrap="square" rtlCol="0">
            <a:spAutoFit/>
          </a:bodyPr>
          <a:lstStyle/>
          <a:p>
            <a:pPr indent="395288" algn="thaiDist"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หลักเกณฑ์ในการกำหนดตัวชี้วัดไม่ได้พิจารณาถึงความยากง่าย แต่ให้ความสำคัญของตัวชี้วัดที่สามารถสะท้อนถึงความโปร่งใสในการปฏิบัติราชการของส่วนราชการได้อย่างแท้จริง</a:t>
            </a:r>
          </a:p>
          <a:p>
            <a:pPr indent="395288" algn="thaiDist">
              <a:lnSpc>
                <a:spcPct val="150000"/>
              </a:lnSpc>
            </a:pPr>
            <a:r>
              <a:rPr lang="th-TH" sz="1600" spc="-40" dirty="0" smtClean="0">
                <a:latin typeface="Tahoma" pitchFamily="34" charset="0"/>
                <a:cs typeface="Tahoma" pitchFamily="34" charset="0"/>
              </a:rPr>
              <a:t>โดยในปีงบประมาณ พ.ศ. </a:t>
            </a:r>
            <a:r>
              <a:rPr lang="en-US" sz="1600" spc="-40" dirty="0" smtClean="0">
                <a:latin typeface="Tahoma" pitchFamily="34" charset="0"/>
                <a:cs typeface="Tahoma" pitchFamily="34" charset="0"/>
              </a:rPr>
              <a:t>2557 </a:t>
            </a:r>
            <a:r>
              <a:rPr lang="th-TH" sz="1600" spc="-40" dirty="0" smtClean="0">
                <a:latin typeface="Tahoma" pitchFamily="34" charset="0"/>
                <a:cs typeface="Tahoma" pitchFamily="34" charset="0"/>
              </a:rPr>
              <a:t>ได้กำหนดเกณฑ์การวัดความสำเร็จในการสร้างความโปร่งใส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ในการปฏิบัติราชการ (ตัวชี้วัดที่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7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 การสร้างความโปร่งใสในการปฏิบัติราชการ) โดยพิจารณา</a:t>
            </a:r>
            <a:r>
              <a:rPr lang="th-TH" sz="1600" spc="-30" dirty="0" smtClean="0">
                <a:latin typeface="Tahoma" pitchFamily="34" charset="0"/>
                <a:cs typeface="Tahoma" pitchFamily="34" charset="0"/>
              </a:rPr>
              <a:t>ครอบคลุมทั้งการจัดทำแผน และผลการดำเนินงานตามแผน ประกอบกับผลสำรวจความพึงพอใจ</a:t>
            </a:r>
            <a:r>
              <a:rPr lang="th-TH" sz="1600" dirty="0" smtClean="0">
                <a:latin typeface="Tahoma" pitchFamily="34" charset="0"/>
                <a:cs typeface="Tahoma" pitchFamily="34" charset="0"/>
              </a:rPr>
              <a:t>ของประชาชนผู้รับบริการในกระบวนงานที่ดำเนินการ</a:t>
            </a:r>
          </a:p>
          <a:p>
            <a:pPr indent="395288" algn="thaiDist"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ทั้งนี้จะให้ความสำคัญในขั้นตอนการจัดทำแผน ซึ่งควรผ่านเกณฑ์มาตรฐานไม่น้อยกว่า</a:t>
            </a:r>
            <a:r>
              <a:rPr lang="th-TH" sz="1600" spc="50" dirty="0" smtClean="0">
                <a:latin typeface="Tahoma" pitchFamily="34" charset="0"/>
                <a:cs typeface="Tahoma" pitchFamily="34" charset="0"/>
              </a:rPr>
              <a:t>ร้อยละ </a:t>
            </a:r>
            <a:r>
              <a:rPr lang="en-US" sz="1600" spc="50" dirty="0" smtClean="0">
                <a:latin typeface="Tahoma" pitchFamily="34" charset="0"/>
                <a:cs typeface="Tahoma" pitchFamily="34" charset="0"/>
              </a:rPr>
              <a:t>70 </a:t>
            </a:r>
            <a:r>
              <a:rPr lang="th-TH" sz="1600" spc="50" dirty="0" smtClean="0">
                <a:latin typeface="Tahoma" pitchFamily="34" charset="0"/>
                <a:cs typeface="Tahoma" pitchFamily="34" charset="0"/>
              </a:rPr>
              <a:t>เพื่อให้มั่นใจว่าจะสามารถปรับปรุงกระบวนงานเพื่อสร้างความโปร่งใสได้อย่าง</a:t>
            </a:r>
            <a:r>
              <a:rPr lang="th-TH" sz="1600" spc="30" dirty="0" smtClean="0">
                <a:latin typeface="Tahoma" pitchFamily="34" charset="0"/>
                <a:cs typeface="Tahoma" pitchFamily="34" charset="0"/>
              </a:rPr>
              <a:t>มี</a:t>
            </a:r>
            <a:r>
              <a:rPr lang="th-TH" sz="1600" spc="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ประสิทธิภาพ </a:t>
            </a:r>
            <a:r>
              <a:rPr lang="th-TH" sz="1400" spc="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(สำหรับรายละเอียดหลักเกณฑ์การพิจารณาแผนอยู่ระหว่างดำเนินการ และจะจัดชี้แจง</a:t>
            </a:r>
            <a:r>
              <a:rPr lang="th-TH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ให้ส่วนราชการทราบต่อไป)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39670"/>
            <a:ext cx="8434388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ประเด็นคำถามที่เกี่ยวกับตัวชี้วัดโปร่งใส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7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3798</TotalTime>
  <Words>2486</Words>
  <Application>Microsoft Office PowerPoint</Application>
  <PresentationFormat>On-screen Show (4:3)</PresentationFormat>
  <Paragraphs>150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Office Theme</vt:lpstr>
      <vt:lpstr>Custom Design</vt:lpstr>
      <vt:lpstr>1_Office Theme</vt:lpstr>
      <vt:lpstr>2_Office Theme</vt:lpstr>
      <vt:lpstr>3_Office Theme</vt:lpstr>
      <vt:lpstr>ประเด็นคำถามในการประชุมชี้แจงกรอบการประเมินผลส่วนราชการ                             ประจำปีงบประมาณ พ.ศ. 2557                     วันที่ 9 มกราคม 2557 ณ โรงแรมมิราเคิล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Kritsana</dc:creator>
  <cp:lastModifiedBy>Admin</cp:lastModifiedBy>
  <cp:revision>279</cp:revision>
  <cp:lastPrinted>2014-01-02T10:04:26Z</cp:lastPrinted>
  <dcterms:created xsi:type="dcterms:W3CDTF">2013-12-18T03:01:27Z</dcterms:created>
  <dcterms:modified xsi:type="dcterms:W3CDTF">2014-03-19T10:48:36Z</dcterms:modified>
</cp:coreProperties>
</file>