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8.xml" ContentType="application/vnd.openxmlformats-officedocument.presentationml.slideLayout+xml"/>
  <Override PartName="/ppt/theme/theme5.xml" ContentType="application/vnd.openxmlformats-officedocument.them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5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Masters/slideMaster4.xml" ContentType="application/vnd.openxmlformats-officedocument.presentationml.slideMaster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theme/theme6.xml" ContentType="application/vnd.openxmlformats-officedocument.theme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Layouts/slideLayout29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4.xml" ContentType="application/vnd.openxmlformats-officedocument.theme+xml"/>
  <Override PartName="/ppt/slideLayouts/slideLayout49.xml" ContentType="application/vnd.openxmlformats-officedocument.presentationml.slideLayout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54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52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Masters/slideMaster5.xml" ContentType="application/vnd.openxmlformats-officedocument.presentationml.slideMaster+xml"/>
  <Override PartName="/ppt/slides/slide8.xml" ContentType="application/vnd.openxmlformats-officedocument.presentationml.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84" r:id="rId2"/>
    <p:sldMasterId id="2147483696" r:id="rId3"/>
    <p:sldMasterId id="2147483708" r:id="rId4"/>
    <p:sldMasterId id="2147483720" r:id="rId5"/>
  </p:sldMasterIdLst>
  <p:notesMasterIdLst>
    <p:notesMasterId r:id="rId23"/>
  </p:notesMasterIdLst>
  <p:sldIdLst>
    <p:sldId id="280" r:id="rId6"/>
    <p:sldId id="297" r:id="rId7"/>
    <p:sldId id="298" r:id="rId8"/>
    <p:sldId id="299" r:id="rId9"/>
    <p:sldId id="300" r:id="rId10"/>
    <p:sldId id="301" r:id="rId11"/>
    <p:sldId id="302" r:id="rId12"/>
    <p:sldId id="306" r:id="rId13"/>
    <p:sldId id="303" r:id="rId14"/>
    <p:sldId id="304" r:id="rId15"/>
    <p:sldId id="305" r:id="rId16"/>
    <p:sldId id="307" r:id="rId17"/>
    <p:sldId id="310" r:id="rId18"/>
    <p:sldId id="308" r:id="rId19"/>
    <p:sldId id="309" r:id="rId20"/>
    <p:sldId id="291" r:id="rId21"/>
    <p:sldId id="294" r:id="rId22"/>
  </p:sldIdLst>
  <p:sldSz cx="9144000" cy="6858000" type="screen4x3"/>
  <p:notesSz cx="6797675" cy="9926638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70AD47"/>
    <a:srgbClr val="0000CC"/>
    <a:srgbClr val="FF6600"/>
    <a:srgbClr val="21F711"/>
    <a:srgbClr val="5AE721"/>
    <a:srgbClr val="FF3300"/>
    <a:srgbClr val="0099FF"/>
    <a:srgbClr val="0000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9" autoAdjust="0"/>
    <p:restoredTop sz="94434" autoAdjust="0"/>
  </p:normalViewPr>
  <p:slideViewPr>
    <p:cSldViewPr snapToGrid="0">
      <p:cViewPr varScale="1">
        <p:scale>
          <a:sx n="71" d="100"/>
          <a:sy n="71" d="100"/>
        </p:scale>
        <p:origin x="-125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6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presProps" Target="presProp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0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5658" cy="498056"/>
          </a:xfrm>
          <a:prstGeom prst="rect">
            <a:avLst/>
          </a:prstGeom>
        </p:spPr>
        <p:txBody>
          <a:bodyPr vert="horz" lIns="91888" tIns="45944" rIns="91888" bIns="45944" rtlCol="0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5" y="1"/>
            <a:ext cx="2945658" cy="498056"/>
          </a:xfrm>
          <a:prstGeom prst="rect">
            <a:avLst/>
          </a:prstGeom>
        </p:spPr>
        <p:txBody>
          <a:bodyPr vert="horz" lIns="91888" tIns="45944" rIns="91888" bIns="45944" rtlCol="0"/>
          <a:lstStyle>
            <a:lvl1pPr algn="r">
              <a:defRPr sz="1200"/>
            </a:lvl1pPr>
          </a:lstStyle>
          <a:p>
            <a:fld id="{89B3FE29-7ED5-489A-A98F-03A3072594B9}" type="datetimeFigureOut">
              <a:rPr lang="th-TH" smtClean="0"/>
              <a:pPr/>
              <a:t>19/03/57</a:t>
            </a:fld>
            <a:endParaRPr lang="th-TH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39838"/>
            <a:ext cx="4467225" cy="33512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888" tIns="45944" rIns="91888" bIns="45944" rtlCol="0" anchor="ctr"/>
          <a:lstStyle/>
          <a:p>
            <a:endParaRPr lang="th-TH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196"/>
            <a:ext cx="5438140" cy="3908614"/>
          </a:xfrm>
          <a:prstGeom prst="rect">
            <a:avLst/>
          </a:prstGeom>
        </p:spPr>
        <p:txBody>
          <a:bodyPr vert="horz" lIns="91888" tIns="45944" rIns="91888" bIns="45944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428585"/>
            <a:ext cx="2945658" cy="498055"/>
          </a:xfrm>
          <a:prstGeom prst="rect">
            <a:avLst/>
          </a:prstGeom>
        </p:spPr>
        <p:txBody>
          <a:bodyPr vert="horz" lIns="91888" tIns="45944" rIns="91888" bIns="45944" rtlCol="0" anchor="b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5" y="9428585"/>
            <a:ext cx="2945658" cy="498055"/>
          </a:xfrm>
          <a:prstGeom prst="rect">
            <a:avLst/>
          </a:prstGeom>
        </p:spPr>
        <p:txBody>
          <a:bodyPr vert="horz" lIns="91888" tIns="45944" rIns="91888" bIns="45944" rtlCol="0" anchor="b"/>
          <a:lstStyle>
            <a:lvl1pPr algn="r">
              <a:defRPr sz="1200"/>
            </a:lvl1pPr>
          </a:lstStyle>
          <a:p>
            <a:fld id="{2964C197-F2EC-4792-88B0-A8B72B8392B3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xmlns="" val="12545072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564B6F-F4AB-40C1-9B5F-4D3D6399D8D1}" type="slidenum">
              <a:rPr lang="en-US" smtClean="0">
                <a:solidFill>
                  <a:prstClr val="black"/>
                </a:solidFill>
              </a:rPr>
              <a:pPr/>
              <a:t>1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840829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88F29-6832-4DF5-B6AB-1DB31E85DEE1}" type="datetime1">
              <a:rPr lang="th-TH" smtClean="0"/>
              <a:pPr/>
              <a:t>19/03/57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103AA-8845-4AAA-8DCD-945F174AEA28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xmlns="" val="296846997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87869-30C6-404E-9132-E6AF6E7C7B25}" type="datetime1">
              <a:rPr lang="th-TH" smtClean="0"/>
              <a:pPr/>
              <a:t>19/03/57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103AA-8845-4AAA-8DCD-945F174AEA28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xmlns="" val="31932707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91133-0381-4BA3-98AA-C630083DB166}" type="datetime1">
              <a:rPr lang="th-TH" smtClean="0"/>
              <a:pPr/>
              <a:t>19/03/57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103AA-8845-4AAA-8DCD-945F174AEA28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xmlns="" val="18368516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 smtClean="0"/>
              <a:t>Click to edit Master title style</a:t>
            </a:r>
            <a:endParaRPr lang="th-TH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364498-E549-4427-81FF-FD904545BCD0}" type="datetime1">
              <a:rPr lang="th-TH" smtClean="0"/>
              <a:pPr/>
              <a:t>19/03/57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CE093-0AC2-4D13-B92F-1971B0C04253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12" name="Rectangle 9"/>
          <p:cNvSpPr>
            <a:spLocks noChangeArrowheads="1"/>
          </p:cNvSpPr>
          <p:nvPr userDrawn="1"/>
        </p:nvSpPr>
        <p:spPr bwMode="auto">
          <a:xfrm>
            <a:off x="0" y="1882787"/>
            <a:ext cx="9139533" cy="189408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xtLst/>
        </p:spPr>
        <p:txBody>
          <a:bodyPr wrap="none" lIns="91373" tIns="45688" rIns="91373" bIns="45688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th-TH" sz="1800" dirty="0">
              <a:solidFill>
                <a:srgbClr val="333333"/>
              </a:solidFill>
              <a:latin typeface="Arial" charset="0"/>
              <a:cs typeface="Angsana New" charset="-34"/>
            </a:endParaRPr>
          </a:p>
        </p:txBody>
      </p:sp>
      <p:sp>
        <p:nvSpPr>
          <p:cNvPr id="14" name="Line 31"/>
          <p:cNvSpPr>
            <a:spLocks noChangeShapeType="1"/>
          </p:cNvSpPr>
          <p:nvPr userDrawn="1"/>
        </p:nvSpPr>
        <p:spPr bwMode="auto">
          <a:xfrm>
            <a:off x="0" y="3776870"/>
            <a:ext cx="9144000" cy="0"/>
          </a:xfrm>
          <a:prstGeom prst="line">
            <a:avLst/>
          </a:prstGeom>
          <a:noFill/>
          <a:ln w="76200">
            <a:solidFill>
              <a:srgbClr val="CC3300"/>
            </a:solidFill>
            <a:round/>
            <a:headEnd/>
            <a:tailEnd/>
          </a:ln>
          <a:effectLst/>
          <a:extLst/>
        </p:spPr>
        <p:txBody>
          <a:bodyPr lIns="91373" tIns="45688" rIns="91373" bIns="45688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th-TH" sz="1800" dirty="0">
              <a:solidFill>
                <a:srgbClr val="333333"/>
              </a:solidFill>
              <a:latin typeface="Arial" charset="0"/>
              <a:cs typeface="Angsana New" charset="-34"/>
            </a:endParaRPr>
          </a:p>
        </p:txBody>
      </p:sp>
      <p:sp>
        <p:nvSpPr>
          <p:cNvPr id="15" name="Line 31"/>
          <p:cNvSpPr>
            <a:spLocks noChangeShapeType="1"/>
          </p:cNvSpPr>
          <p:nvPr userDrawn="1"/>
        </p:nvSpPr>
        <p:spPr bwMode="auto">
          <a:xfrm>
            <a:off x="0" y="1846777"/>
            <a:ext cx="9144000" cy="0"/>
          </a:xfrm>
          <a:prstGeom prst="line">
            <a:avLst/>
          </a:prstGeom>
          <a:noFill/>
          <a:ln w="76200">
            <a:solidFill>
              <a:srgbClr val="CC3300"/>
            </a:solidFill>
            <a:round/>
            <a:headEnd/>
            <a:tailEnd/>
          </a:ln>
          <a:effectLst/>
          <a:extLst/>
        </p:spPr>
        <p:txBody>
          <a:bodyPr lIns="91373" tIns="45688" rIns="91373" bIns="45688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th-TH" sz="1800" dirty="0">
              <a:solidFill>
                <a:srgbClr val="333333"/>
              </a:solidFill>
              <a:latin typeface="Arial" charset="0"/>
              <a:cs typeface="Angsana New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037111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62617-D976-4EE3-9768-93CCE6EDAE52}" type="datetime1">
              <a:rPr lang="th-TH" smtClean="0"/>
              <a:pPr/>
              <a:t>19/03/57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CE093-0AC2-4D13-B92F-1971B0C04253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xmlns="" val="7586783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059EAC-16F2-4CCC-93A3-6138FDBD894C}" type="datetime1">
              <a:rPr lang="th-TH" smtClean="0"/>
              <a:pPr/>
              <a:t>19/03/57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CE093-0AC2-4D13-B92F-1971B0C04253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xmlns="" val="16665545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9FAAF-C56C-4617-91EF-5AE6685BEB97}" type="datetime1">
              <a:rPr lang="th-TH" smtClean="0"/>
              <a:pPr/>
              <a:t>19/03/57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CE093-0AC2-4D13-B92F-1971B0C04253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xmlns="" val="376710758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E8FDD-EB6A-4091-9663-65F32D7911FD}" type="datetime1">
              <a:rPr lang="th-TH" smtClean="0"/>
              <a:pPr/>
              <a:t>19/03/57</a:t>
            </a:fld>
            <a:endParaRPr lang="th-T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CE093-0AC2-4D13-B92F-1971B0C04253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xmlns="" val="40184450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C0102-7F18-45F4-B535-21913A9E6F23}" type="datetime1">
              <a:rPr lang="th-TH" smtClean="0"/>
              <a:pPr/>
              <a:t>19/03/57</a:t>
            </a:fld>
            <a:endParaRPr lang="th-T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CE093-0AC2-4D13-B92F-1971B0C04253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xmlns="" val="10051345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C3BB7-32C2-4C42-8966-B3B8FDF9230B}" type="datetime1">
              <a:rPr lang="th-TH" smtClean="0"/>
              <a:pPr/>
              <a:t>19/03/57</a:t>
            </a:fld>
            <a:endParaRPr lang="th-T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CE093-0AC2-4D13-B92F-1971B0C04253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xmlns="" val="6771031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7254A-5AF2-41F7-BB95-693DBAE227E8}" type="datetime1">
              <a:rPr lang="th-TH" smtClean="0"/>
              <a:pPr/>
              <a:t>19/03/57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CE093-0AC2-4D13-B92F-1971B0C04253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xmlns="" val="26408621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826BA-242C-406A-9989-DAA33DAC4B60}" type="datetime1">
              <a:rPr lang="th-TH" smtClean="0"/>
              <a:pPr/>
              <a:t>19/03/57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103AA-8845-4AAA-8DCD-945F174AEA28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xmlns="" val="16890352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74A9B2-6481-4745-8F89-4FE6B3790002}" type="datetime1">
              <a:rPr lang="th-TH" smtClean="0"/>
              <a:pPr/>
              <a:t>19/03/57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CE093-0AC2-4D13-B92F-1971B0C04253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xmlns="" val="329231048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528BD-1B4F-4253-8589-20C0D726F86E}" type="datetime1">
              <a:rPr lang="th-TH" smtClean="0"/>
              <a:pPr/>
              <a:t>19/03/57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CE093-0AC2-4D13-B92F-1971B0C04253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xmlns="" val="117981371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BDA88-4179-4975-B710-E91B5F6F3D4C}" type="datetime1">
              <a:rPr lang="th-TH" smtClean="0"/>
              <a:pPr/>
              <a:t>19/03/57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CE093-0AC2-4D13-B92F-1971B0C04253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xmlns="" val="26596123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88F29-6832-4DF5-B6AB-1DB31E85DEE1}" type="datetime1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19/03/57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103AA-8845-4AAA-8DCD-945F174AEA28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6846997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826BA-242C-406A-9989-DAA33DAC4B60}" type="datetime1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19/03/57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103AA-8845-4AAA-8DCD-945F174AEA28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890352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E1ECD-3908-4A90-81E4-6FDC88E09DC6}" type="datetime1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19/03/57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103AA-8845-4AAA-8DCD-945F174AEA28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2866293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55D2B4-E8CD-442D-A7CD-008FE18AE8BE}" type="datetime1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19/03/57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103AA-8845-4AAA-8DCD-945F174AEA28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9697837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652C83-44B7-4EA0-AD0F-8B64D5E0EA82}" type="datetime1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19/03/57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103AA-8845-4AAA-8DCD-945F174AEA28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7742317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C18B7-8052-440B-B1EA-ABE516351183}" type="datetime1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19/03/57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103AA-8845-4AAA-8DCD-945F174AEA28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70074811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93BB84-46D1-4E2F-89E7-A5FCB3B1153B}" type="datetime1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19/03/57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103AA-8845-4AAA-8DCD-945F174AEA28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903019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E1ECD-3908-4A90-81E4-6FDC88E09DC6}" type="datetime1">
              <a:rPr lang="th-TH" smtClean="0"/>
              <a:pPr/>
              <a:t>19/03/57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103AA-8845-4AAA-8DCD-945F174AEA28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xmlns="" val="2828662933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2AF7E-019C-4C7B-A449-EA7443FB7E6E}" type="datetime1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19/03/57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103AA-8845-4AAA-8DCD-945F174AEA28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55712868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DE3D1B-7A28-4513-B478-37FF56069307}" type="datetime1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19/03/57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103AA-8845-4AAA-8DCD-945F174AEA28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564746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87869-30C6-404E-9132-E6AF6E7C7B25}" type="datetime1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19/03/57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103AA-8845-4AAA-8DCD-945F174AEA28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932707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91133-0381-4BA3-98AA-C630083DB166}" type="datetime1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19/03/57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103AA-8845-4AAA-8DCD-945F174AEA28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368516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88F29-6832-4DF5-B6AB-1DB31E85DEE1}" type="datetime1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19/03/57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103AA-8845-4AAA-8DCD-945F174AEA28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6846997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826BA-242C-406A-9989-DAA33DAC4B60}" type="datetime1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19/03/57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103AA-8845-4AAA-8DCD-945F174AEA28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890352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E1ECD-3908-4A90-81E4-6FDC88E09DC6}" type="datetime1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19/03/57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103AA-8845-4AAA-8DCD-945F174AEA28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28662933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55D2B4-E8CD-442D-A7CD-008FE18AE8BE}" type="datetime1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19/03/57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103AA-8845-4AAA-8DCD-945F174AEA28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96978370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652C83-44B7-4EA0-AD0F-8B64D5E0EA82}" type="datetime1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19/03/57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103AA-8845-4AAA-8DCD-945F174AEA28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77423179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C18B7-8052-440B-B1EA-ABE516351183}" type="datetime1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19/03/57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103AA-8845-4AAA-8DCD-945F174AEA28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700748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55D2B4-E8CD-442D-A7CD-008FE18AE8BE}" type="datetime1">
              <a:rPr lang="th-TH" smtClean="0"/>
              <a:pPr/>
              <a:t>19/03/57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103AA-8845-4AAA-8DCD-945F174AEA28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xmlns="" val="1496978370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93BB84-46D1-4E2F-89E7-A5FCB3B1153B}" type="datetime1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19/03/57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103AA-8845-4AAA-8DCD-945F174AEA28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903019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2AF7E-019C-4C7B-A449-EA7443FB7E6E}" type="datetime1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19/03/57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103AA-8845-4AAA-8DCD-945F174AEA28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55712868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DE3D1B-7A28-4513-B478-37FF56069307}" type="datetime1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19/03/57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103AA-8845-4AAA-8DCD-945F174AEA28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564746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87869-30C6-404E-9132-E6AF6E7C7B25}" type="datetime1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19/03/57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103AA-8845-4AAA-8DCD-945F174AEA28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932707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91133-0381-4BA3-98AA-C630083DB166}" type="datetime1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19/03/57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103AA-8845-4AAA-8DCD-945F174AEA28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368516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88F29-6832-4DF5-B6AB-1DB31E85DEE1}" type="datetime1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19/03/57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103AA-8845-4AAA-8DCD-945F174AEA28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6846997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826BA-242C-406A-9989-DAA33DAC4B60}" type="datetime1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19/03/57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103AA-8845-4AAA-8DCD-945F174AEA28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890352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E1ECD-3908-4A90-81E4-6FDC88E09DC6}" type="datetime1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19/03/57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103AA-8845-4AAA-8DCD-945F174AEA28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28662933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55D2B4-E8CD-442D-A7CD-008FE18AE8BE}" type="datetime1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19/03/57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103AA-8845-4AAA-8DCD-945F174AEA28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96978370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652C83-44B7-4EA0-AD0F-8B64D5E0EA82}" type="datetime1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19/03/57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103AA-8845-4AAA-8DCD-945F174AEA28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774231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652C83-44B7-4EA0-AD0F-8B64D5E0EA82}" type="datetime1">
              <a:rPr lang="th-TH" smtClean="0"/>
              <a:pPr/>
              <a:t>19/03/57</a:t>
            </a:fld>
            <a:endParaRPr lang="th-T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103AA-8845-4AAA-8DCD-945F174AEA28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xmlns="" val="3277423179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C18B7-8052-440B-B1EA-ABE516351183}" type="datetime1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19/03/57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103AA-8845-4AAA-8DCD-945F174AEA28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70074811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93BB84-46D1-4E2F-89E7-A5FCB3B1153B}" type="datetime1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19/03/57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103AA-8845-4AAA-8DCD-945F174AEA28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903019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2AF7E-019C-4C7B-A449-EA7443FB7E6E}" type="datetime1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19/03/57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103AA-8845-4AAA-8DCD-945F174AEA28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55712868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DE3D1B-7A28-4513-B478-37FF56069307}" type="datetime1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19/03/57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103AA-8845-4AAA-8DCD-945F174AEA28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564746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87869-30C6-404E-9132-E6AF6E7C7B25}" type="datetime1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19/03/57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103AA-8845-4AAA-8DCD-945F174AEA28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932707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91133-0381-4BA3-98AA-C630083DB166}" type="datetime1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19/03/57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103AA-8845-4AAA-8DCD-945F174AEA28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368516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C18B7-8052-440B-B1EA-ABE516351183}" type="datetime1">
              <a:rPr lang="th-TH" smtClean="0"/>
              <a:pPr/>
              <a:t>19/03/57</a:t>
            </a:fld>
            <a:endParaRPr lang="th-T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103AA-8845-4AAA-8DCD-945F174AEA28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xmlns="" val="700748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93BB84-46D1-4E2F-89E7-A5FCB3B1153B}" type="datetime1">
              <a:rPr lang="th-TH" smtClean="0"/>
              <a:pPr/>
              <a:t>19/03/57</a:t>
            </a:fld>
            <a:endParaRPr lang="th-T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103AA-8845-4AAA-8DCD-945F174AEA28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xmlns="" val="28903019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22AF7E-019C-4C7B-A449-EA7443FB7E6E}" type="datetime1">
              <a:rPr lang="th-TH" smtClean="0"/>
              <a:pPr/>
              <a:t>19/03/57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103AA-8845-4AAA-8DCD-945F174AEA28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xmlns="" val="4557128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DE3D1B-7A28-4513-B478-37FF56069307}" type="datetime1">
              <a:rPr lang="th-TH" smtClean="0"/>
              <a:pPr/>
              <a:t>19/03/57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103AA-8845-4AAA-8DCD-945F174AEA28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xmlns="" val="42564746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3DA5EB-5313-4E25-8D31-41DBBB83F05C}" type="datetime1">
              <a:rPr lang="th-TH" smtClean="0"/>
              <a:pPr/>
              <a:t>19/03/57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D103AA-8845-4AAA-8DCD-945F174AEA28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7" name="Rectangle 9"/>
          <p:cNvSpPr>
            <a:spLocks noChangeArrowheads="1"/>
          </p:cNvSpPr>
          <p:nvPr userDrawn="1"/>
        </p:nvSpPr>
        <p:spPr bwMode="auto">
          <a:xfrm>
            <a:off x="4467" y="43949"/>
            <a:ext cx="9139533" cy="6207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xtLst/>
        </p:spPr>
        <p:txBody>
          <a:bodyPr wrap="none" lIns="91373" tIns="45688" rIns="91373" bIns="45688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th-TH" sz="1800" dirty="0">
              <a:solidFill>
                <a:srgbClr val="333333"/>
              </a:solidFill>
              <a:latin typeface="Arial" charset="0"/>
              <a:cs typeface="Angsana New" charset="-34"/>
            </a:endParaRPr>
          </a:p>
        </p:txBody>
      </p:sp>
      <p:sp>
        <p:nvSpPr>
          <p:cNvPr id="8" name="Line 31"/>
          <p:cNvSpPr>
            <a:spLocks noChangeShapeType="1"/>
          </p:cNvSpPr>
          <p:nvPr userDrawn="1"/>
        </p:nvSpPr>
        <p:spPr bwMode="auto">
          <a:xfrm>
            <a:off x="4467" y="680521"/>
            <a:ext cx="9144000" cy="0"/>
          </a:xfrm>
          <a:prstGeom prst="line">
            <a:avLst/>
          </a:prstGeom>
          <a:noFill/>
          <a:ln w="38100">
            <a:solidFill>
              <a:srgbClr val="CC3300"/>
            </a:solidFill>
            <a:round/>
            <a:headEnd/>
            <a:tailEnd/>
          </a:ln>
          <a:effectLst/>
          <a:extLst/>
        </p:spPr>
        <p:txBody>
          <a:bodyPr lIns="91373" tIns="45688" rIns="91373" bIns="45688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th-TH" sz="1800" dirty="0">
              <a:solidFill>
                <a:srgbClr val="333333"/>
              </a:solidFill>
              <a:latin typeface="Arial" charset="0"/>
              <a:cs typeface="Angsana New" charset="-34"/>
            </a:endParaRPr>
          </a:p>
        </p:txBody>
      </p:sp>
      <p:sp>
        <p:nvSpPr>
          <p:cNvPr id="9" name="Line 31"/>
          <p:cNvSpPr>
            <a:spLocks noChangeShapeType="1"/>
          </p:cNvSpPr>
          <p:nvPr userDrawn="1"/>
        </p:nvSpPr>
        <p:spPr bwMode="auto">
          <a:xfrm>
            <a:off x="4467" y="7938"/>
            <a:ext cx="9144000" cy="0"/>
          </a:xfrm>
          <a:prstGeom prst="line">
            <a:avLst/>
          </a:prstGeom>
          <a:noFill/>
          <a:ln w="38100">
            <a:solidFill>
              <a:srgbClr val="CC3300"/>
            </a:solidFill>
            <a:round/>
            <a:headEnd/>
            <a:tailEnd/>
          </a:ln>
          <a:effectLst/>
          <a:extLst/>
        </p:spPr>
        <p:txBody>
          <a:bodyPr lIns="91373" tIns="45688" rIns="91373" bIns="45688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th-TH" sz="1800" dirty="0">
              <a:solidFill>
                <a:srgbClr val="333333"/>
              </a:solidFill>
              <a:latin typeface="Arial" charset="0"/>
              <a:cs typeface="Angsana New" charset="-34"/>
            </a:endParaRPr>
          </a:p>
        </p:txBody>
      </p:sp>
      <p:sp>
        <p:nvSpPr>
          <p:cNvPr id="10" name="Title 1"/>
          <p:cNvSpPr txBox="1">
            <a:spLocks/>
          </p:cNvSpPr>
          <p:nvPr userDrawn="1"/>
        </p:nvSpPr>
        <p:spPr>
          <a:xfrm>
            <a:off x="82550" y="191022"/>
            <a:ext cx="7842250" cy="381000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dirty="0"/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443848" y="26680"/>
            <a:ext cx="693520" cy="6403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8434738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220ECD-60B6-41DF-B883-0BCEE6ABB8D6}" type="datetime1">
              <a:rPr lang="th-TH" smtClean="0"/>
              <a:pPr/>
              <a:t>19/03/57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4CE093-0AC2-4D13-B92F-1971B0C04253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xmlns="" val="30379428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3DA5EB-5313-4E25-8D31-41DBBB83F05C}" type="datetime1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19/03/57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D103AA-8845-4AAA-8DCD-945F174AEA28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Rectangle 9"/>
          <p:cNvSpPr>
            <a:spLocks noChangeArrowheads="1"/>
          </p:cNvSpPr>
          <p:nvPr userDrawn="1"/>
        </p:nvSpPr>
        <p:spPr bwMode="auto">
          <a:xfrm>
            <a:off x="4467" y="43949"/>
            <a:ext cx="9139533" cy="6207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xtLst/>
        </p:spPr>
        <p:txBody>
          <a:bodyPr wrap="none" lIns="91373" tIns="45688" rIns="91373" bIns="45688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th-TH" sz="1800" dirty="0">
              <a:solidFill>
                <a:srgbClr val="333333"/>
              </a:solidFill>
              <a:latin typeface="Arial" charset="0"/>
              <a:cs typeface="Angsana New" charset="-34"/>
            </a:endParaRPr>
          </a:p>
        </p:txBody>
      </p:sp>
      <p:sp>
        <p:nvSpPr>
          <p:cNvPr id="8" name="Line 31"/>
          <p:cNvSpPr>
            <a:spLocks noChangeShapeType="1"/>
          </p:cNvSpPr>
          <p:nvPr userDrawn="1"/>
        </p:nvSpPr>
        <p:spPr bwMode="auto">
          <a:xfrm>
            <a:off x="4467" y="680521"/>
            <a:ext cx="9144000" cy="0"/>
          </a:xfrm>
          <a:prstGeom prst="line">
            <a:avLst/>
          </a:prstGeom>
          <a:noFill/>
          <a:ln w="38100">
            <a:solidFill>
              <a:srgbClr val="CC3300"/>
            </a:solidFill>
            <a:round/>
            <a:headEnd/>
            <a:tailEnd/>
          </a:ln>
          <a:effectLst/>
          <a:extLst/>
        </p:spPr>
        <p:txBody>
          <a:bodyPr lIns="91373" tIns="45688" rIns="91373" bIns="45688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th-TH" sz="1800" dirty="0">
              <a:solidFill>
                <a:srgbClr val="333333"/>
              </a:solidFill>
              <a:latin typeface="Arial" charset="0"/>
              <a:cs typeface="Angsana New" charset="-34"/>
            </a:endParaRPr>
          </a:p>
        </p:txBody>
      </p:sp>
      <p:sp>
        <p:nvSpPr>
          <p:cNvPr id="9" name="Line 31"/>
          <p:cNvSpPr>
            <a:spLocks noChangeShapeType="1"/>
          </p:cNvSpPr>
          <p:nvPr userDrawn="1"/>
        </p:nvSpPr>
        <p:spPr bwMode="auto">
          <a:xfrm>
            <a:off x="4467" y="7938"/>
            <a:ext cx="9144000" cy="0"/>
          </a:xfrm>
          <a:prstGeom prst="line">
            <a:avLst/>
          </a:prstGeom>
          <a:noFill/>
          <a:ln w="38100">
            <a:solidFill>
              <a:srgbClr val="CC3300"/>
            </a:solidFill>
            <a:round/>
            <a:headEnd/>
            <a:tailEnd/>
          </a:ln>
          <a:effectLst/>
          <a:extLst/>
        </p:spPr>
        <p:txBody>
          <a:bodyPr lIns="91373" tIns="45688" rIns="91373" bIns="45688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th-TH" sz="1800" dirty="0">
              <a:solidFill>
                <a:srgbClr val="333333"/>
              </a:solidFill>
              <a:latin typeface="Arial" charset="0"/>
              <a:cs typeface="Angsana New" charset="-34"/>
            </a:endParaRPr>
          </a:p>
        </p:txBody>
      </p:sp>
      <p:sp>
        <p:nvSpPr>
          <p:cNvPr id="10" name="Title 1"/>
          <p:cNvSpPr txBox="1">
            <a:spLocks/>
          </p:cNvSpPr>
          <p:nvPr userDrawn="1"/>
        </p:nvSpPr>
        <p:spPr>
          <a:xfrm>
            <a:off x="82550" y="191022"/>
            <a:ext cx="7842250" cy="381000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dirty="0">
              <a:solidFill>
                <a:prstClr val="black"/>
              </a:solidFill>
            </a:endParaRPr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443848" y="26680"/>
            <a:ext cx="693520" cy="6403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8434738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3DA5EB-5313-4E25-8D31-41DBBB83F05C}" type="datetime1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19/03/57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D103AA-8845-4AAA-8DCD-945F174AEA28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Rectangle 9"/>
          <p:cNvSpPr>
            <a:spLocks noChangeArrowheads="1"/>
          </p:cNvSpPr>
          <p:nvPr userDrawn="1"/>
        </p:nvSpPr>
        <p:spPr bwMode="auto">
          <a:xfrm>
            <a:off x="4467" y="43949"/>
            <a:ext cx="9139533" cy="6207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xtLst/>
        </p:spPr>
        <p:txBody>
          <a:bodyPr wrap="none" lIns="91373" tIns="45688" rIns="91373" bIns="45688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th-TH" sz="1800" dirty="0">
              <a:solidFill>
                <a:srgbClr val="333333"/>
              </a:solidFill>
              <a:latin typeface="Arial" charset="0"/>
              <a:cs typeface="Angsana New" charset="-34"/>
            </a:endParaRPr>
          </a:p>
        </p:txBody>
      </p:sp>
      <p:sp>
        <p:nvSpPr>
          <p:cNvPr id="8" name="Line 31"/>
          <p:cNvSpPr>
            <a:spLocks noChangeShapeType="1"/>
          </p:cNvSpPr>
          <p:nvPr userDrawn="1"/>
        </p:nvSpPr>
        <p:spPr bwMode="auto">
          <a:xfrm>
            <a:off x="4467" y="680521"/>
            <a:ext cx="9144000" cy="0"/>
          </a:xfrm>
          <a:prstGeom prst="line">
            <a:avLst/>
          </a:prstGeom>
          <a:noFill/>
          <a:ln w="38100">
            <a:solidFill>
              <a:srgbClr val="CC3300"/>
            </a:solidFill>
            <a:round/>
            <a:headEnd/>
            <a:tailEnd/>
          </a:ln>
          <a:effectLst/>
          <a:extLst/>
        </p:spPr>
        <p:txBody>
          <a:bodyPr lIns="91373" tIns="45688" rIns="91373" bIns="45688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th-TH" sz="1800" dirty="0">
              <a:solidFill>
                <a:srgbClr val="333333"/>
              </a:solidFill>
              <a:latin typeface="Arial" charset="0"/>
              <a:cs typeface="Angsana New" charset="-34"/>
            </a:endParaRPr>
          </a:p>
        </p:txBody>
      </p:sp>
      <p:sp>
        <p:nvSpPr>
          <p:cNvPr id="9" name="Line 31"/>
          <p:cNvSpPr>
            <a:spLocks noChangeShapeType="1"/>
          </p:cNvSpPr>
          <p:nvPr userDrawn="1"/>
        </p:nvSpPr>
        <p:spPr bwMode="auto">
          <a:xfrm>
            <a:off x="4467" y="7938"/>
            <a:ext cx="9144000" cy="0"/>
          </a:xfrm>
          <a:prstGeom prst="line">
            <a:avLst/>
          </a:prstGeom>
          <a:noFill/>
          <a:ln w="38100">
            <a:solidFill>
              <a:srgbClr val="CC3300"/>
            </a:solidFill>
            <a:round/>
            <a:headEnd/>
            <a:tailEnd/>
          </a:ln>
          <a:effectLst/>
          <a:extLst/>
        </p:spPr>
        <p:txBody>
          <a:bodyPr lIns="91373" tIns="45688" rIns="91373" bIns="45688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th-TH" sz="1800" dirty="0">
              <a:solidFill>
                <a:srgbClr val="333333"/>
              </a:solidFill>
              <a:latin typeface="Arial" charset="0"/>
              <a:cs typeface="Angsana New" charset="-34"/>
            </a:endParaRPr>
          </a:p>
        </p:txBody>
      </p:sp>
      <p:sp>
        <p:nvSpPr>
          <p:cNvPr id="10" name="Title 1"/>
          <p:cNvSpPr txBox="1">
            <a:spLocks/>
          </p:cNvSpPr>
          <p:nvPr userDrawn="1"/>
        </p:nvSpPr>
        <p:spPr>
          <a:xfrm>
            <a:off x="82550" y="191022"/>
            <a:ext cx="7842250" cy="381000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dirty="0">
              <a:solidFill>
                <a:prstClr val="black"/>
              </a:solidFill>
            </a:endParaRPr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443848" y="26680"/>
            <a:ext cx="693520" cy="6403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8434738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3DA5EB-5313-4E25-8D31-41DBBB83F05C}" type="datetime1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19/03/57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D103AA-8845-4AAA-8DCD-945F174AEA28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Rectangle 9"/>
          <p:cNvSpPr>
            <a:spLocks noChangeArrowheads="1"/>
          </p:cNvSpPr>
          <p:nvPr userDrawn="1"/>
        </p:nvSpPr>
        <p:spPr bwMode="auto">
          <a:xfrm>
            <a:off x="4467" y="43949"/>
            <a:ext cx="9139533" cy="6207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xtLst/>
        </p:spPr>
        <p:txBody>
          <a:bodyPr wrap="none" lIns="91373" tIns="45688" rIns="91373" bIns="45688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th-TH" sz="1800" dirty="0">
              <a:solidFill>
                <a:srgbClr val="333333"/>
              </a:solidFill>
              <a:latin typeface="Arial" charset="0"/>
              <a:cs typeface="Angsana New" charset="-34"/>
            </a:endParaRPr>
          </a:p>
        </p:txBody>
      </p:sp>
      <p:sp>
        <p:nvSpPr>
          <p:cNvPr id="8" name="Line 31"/>
          <p:cNvSpPr>
            <a:spLocks noChangeShapeType="1"/>
          </p:cNvSpPr>
          <p:nvPr userDrawn="1"/>
        </p:nvSpPr>
        <p:spPr bwMode="auto">
          <a:xfrm>
            <a:off x="4467" y="680521"/>
            <a:ext cx="9144000" cy="0"/>
          </a:xfrm>
          <a:prstGeom prst="line">
            <a:avLst/>
          </a:prstGeom>
          <a:noFill/>
          <a:ln w="38100">
            <a:solidFill>
              <a:srgbClr val="CC3300"/>
            </a:solidFill>
            <a:round/>
            <a:headEnd/>
            <a:tailEnd/>
          </a:ln>
          <a:effectLst/>
          <a:extLst/>
        </p:spPr>
        <p:txBody>
          <a:bodyPr lIns="91373" tIns="45688" rIns="91373" bIns="45688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th-TH" sz="1800" dirty="0">
              <a:solidFill>
                <a:srgbClr val="333333"/>
              </a:solidFill>
              <a:latin typeface="Arial" charset="0"/>
              <a:cs typeface="Angsana New" charset="-34"/>
            </a:endParaRPr>
          </a:p>
        </p:txBody>
      </p:sp>
      <p:sp>
        <p:nvSpPr>
          <p:cNvPr id="9" name="Line 31"/>
          <p:cNvSpPr>
            <a:spLocks noChangeShapeType="1"/>
          </p:cNvSpPr>
          <p:nvPr userDrawn="1"/>
        </p:nvSpPr>
        <p:spPr bwMode="auto">
          <a:xfrm>
            <a:off x="4467" y="7938"/>
            <a:ext cx="9144000" cy="0"/>
          </a:xfrm>
          <a:prstGeom prst="line">
            <a:avLst/>
          </a:prstGeom>
          <a:noFill/>
          <a:ln w="38100">
            <a:solidFill>
              <a:srgbClr val="CC3300"/>
            </a:solidFill>
            <a:round/>
            <a:headEnd/>
            <a:tailEnd/>
          </a:ln>
          <a:effectLst/>
          <a:extLst/>
        </p:spPr>
        <p:txBody>
          <a:bodyPr lIns="91373" tIns="45688" rIns="91373" bIns="45688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th-TH" sz="1800" dirty="0">
              <a:solidFill>
                <a:srgbClr val="333333"/>
              </a:solidFill>
              <a:latin typeface="Arial" charset="0"/>
              <a:cs typeface="Angsana New" charset="-34"/>
            </a:endParaRPr>
          </a:p>
        </p:txBody>
      </p:sp>
      <p:sp>
        <p:nvSpPr>
          <p:cNvPr id="10" name="Title 1"/>
          <p:cNvSpPr txBox="1">
            <a:spLocks/>
          </p:cNvSpPr>
          <p:nvPr userDrawn="1"/>
        </p:nvSpPr>
        <p:spPr>
          <a:xfrm>
            <a:off x="82550" y="191022"/>
            <a:ext cx="7842250" cy="381000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dirty="0">
              <a:solidFill>
                <a:prstClr val="black"/>
              </a:solidFill>
            </a:endParaRPr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443848" y="26680"/>
            <a:ext cx="693520" cy="6403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8434738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0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0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909481"/>
            <a:ext cx="9577754" cy="1829081"/>
          </a:xfrm>
          <a:noFill/>
        </p:spPr>
        <p:txBody>
          <a:bodyPr anchor="ctr">
            <a:normAutofit/>
          </a:bodyPr>
          <a:lstStyle/>
          <a:p>
            <a:pPr algn="l">
              <a:lnSpc>
                <a:spcPct val="150000"/>
              </a:lnSpc>
            </a:pPr>
            <a:r>
              <a:rPr lang="th-TH" sz="24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ประเด็นคำถามในการประชุมชี้แจงกรอบการประเมินผลส่วนราชการ </a:t>
            </a:r>
            <a:br>
              <a:rPr lang="th-TH" sz="24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th-TH" sz="24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                </a:t>
            </a:r>
            <a:r>
              <a:rPr lang="en-US" sz="24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</a:t>
            </a:r>
            <a:r>
              <a:rPr lang="th-TH" sz="24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ประจำปีงบประมาณ พ.ศ. </a:t>
            </a:r>
            <a:r>
              <a:rPr lang="en-US" sz="24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2557</a:t>
            </a:r>
            <a:r>
              <a:rPr lang="th-TH" sz="24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br>
              <a:rPr lang="th-TH" sz="24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th-TH" sz="24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         </a:t>
            </a:r>
            <a:r>
              <a:rPr lang="en-US" sz="24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</a:t>
            </a:r>
            <a:r>
              <a:rPr lang="th-TH" sz="24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วันที่ </a:t>
            </a:r>
            <a:r>
              <a:rPr lang="en-US" sz="24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9</a:t>
            </a:r>
            <a:r>
              <a:rPr lang="th-TH" sz="24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มกราคม </a:t>
            </a:r>
            <a:r>
              <a:rPr lang="en-US" sz="24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2557</a:t>
            </a:r>
            <a:r>
              <a:rPr lang="th-TH" sz="24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ณ โรงแรมมิรา</a:t>
            </a:r>
            <a:r>
              <a:rPr lang="th-TH" sz="2400" b="1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เคิล</a:t>
            </a:r>
            <a:endParaRPr lang="th-TH" sz="24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CE093-0AC2-4D13-B92F-1971B0C04253}" type="slidenum">
              <a:rPr lang="th-TH" smtClean="0"/>
              <a:pPr/>
              <a:t>1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xmlns="" val="623361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867383" y="6397339"/>
            <a:ext cx="2057400" cy="365125"/>
          </a:xfrm>
        </p:spPr>
        <p:txBody>
          <a:bodyPr/>
          <a:lstStyle/>
          <a:p>
            <a:fld id="{C7D103AA-8845-4AAA-8DCD-945F174AEA28}" type="slidenum">
              <a:rPr lang="th-TH" smtClean="0"/>
              <a:pPr/>
              <a:t>10</a:t>
            </a:fld>
            <a:endParaRPr lang="th-TH"/>
          </a:p>
        </p:txBody>
      </p:sp>
      <p:sp>
        <p:nvSpPr>
          <p:cNvPr id="7" name="Rectangle 6"/>
          <p:cNvSpPr/>
          <p:nvPr/>
        </p:nvSpPr>
        <p:spPr>
          <a:xfrm>
            <a:off x="127768" y="1281728"/>
            <a:ext cx="4092542" cy="8856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58888" indent="-1258888" eaLnBrk="1" hangingPunct="1">
              <a:lnSpc>
                <a:spcPct val="150000"/>
              </a:lnSpc>
              <a:tabLst>
                <a:tab pos="446088" algn="l"/>
              </a:tabLst>
              <a:defRPr/>
            </a:pPr>
            <a:r>
              <a:rPr lang="th-TH" sz="1200" b="1" dirty="0">
                <a:solidFill>
                  <a:schemeClr val="accent6">
                    <a:lumMod val="50000"/>
                  </a:schemeClr>
                </a:solidFill>
                <a:latin typeface="Tahoma" pitchFamily="34" charset="0"/>
                <a:cs typeface="Tahoma" pitchFamily="34" charset="0"/>
              </a:rPr>
              <a:t>กรณีที่ </a:t>
            </a:r>
            <a:r>
              <a:rPr lang="en-US" sz="1200" b="1" dirty="0" smtClean="0">
                <a:solidFill>
                  <a:schemeClr val="accent6">
                    <a:lumMod val="50000"/>
                  </a:schemeClr>
                </a:solidFill>
                <a:latin typeface="Tahoma" pitchFamily="34" charset="0"/>
                <a:cs typeface="Tahoma" pitchFamily="34" charset="0"/>
              </a:rPr>
              <a:t>1</a:t>
            </a:r>
            <a:r>
              <a:rPr lang="th-TH" sz="1200" b="1" dirty="0" smtClean="0">
                <a:solidFill>
                  <a:schemeClr val="accent6">
                    <a:lumMod val="50000"/>
                  </a:schemeClr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th-TH" sz="1200" b="1" spc="10" dirty="0" smtClean="0">
                <a:solidFill>
                  <a:schemeClr val="accent6">
                    <a:lumMod val="50000"/>
                  </a:schemeClr>
                </a:solidFill>
                <a:latin typeface="Tahoma" pitchFamily="34" charset="0"/>
                <a:cs typeface="Tahoma" pitchFamily="34" charset="0"/>
              </a:rPr>
              <a:t>ส่วน</a:t>
            </a:r>
            <a:r>
              <a:rPr lang="th-TH" sz="1200" b="1" spc="10" dirty="0">
                <a:solidFill>
                  <a:schemeClr val="accent6">
                    <a:lumMod val="50000"/>
                  </a:schemeClr>
                </a:solidFill>
                <a:latin typeface="Tahoma" pitchFamily="34" charset="0"/>
                <a:cs typeface="Tahoma" pitchFamily="34" charset="0"/>
              </a:rPr>
              <a:t>ราชการที่ทำข้อตกลงระดับการ</a:t>
            </a:r>
            <a:r>
              <a:rPr lang="th-TH" sz="1200" b="1" spc="10" dirty="0" smtClean="0">
                <a:solidFill>
                  <a:schemeClr val="accent6">
                    <a:lumMod val="50000"/>
                  </a:schemeClr>
                </a:solidFill>
                <a:latin typeface="Tahoma" pitchFamily="34" charset="0"/>
                <a:cs typeface="Tahoma" pitchFamily="34" charset="0"/>
              </a:rPr>
              <a:t>ให้บริการ</a:t>
            </a:r>
            <a:endParaRPr lang="en-US" sz="1200" b="1" spc="10" dirty="0" smtClean="0">
              <a:solidFill>
                <a:schemeClr val="accent6">
                  <a:lumMod val="50000"/>
                </a:schemeClr>
              </a:solidFill>
              <a:latin typeface="Tahoma" pitchFamily="34" charset="0"/>
              <a:cs typeface="Tahoma" pitchFamily="34" charset="0"/>
            </a:endParaRPr>
          </a:p>
          <a:p>
            <a:pPr marL="1258888" indent="-1258888" eaLnBrk="1" hangingPunct="1">
              <a:lnSpc>
                <a:spcPct val="150000"/>
              </a:lnSpc>
              <a:tabLst>
                <a:tab pos="446088" algn="l"/>
              </a:tabLst>
              <a:defRPr/>
            </a:pPr>
            <a:r>
              <a:rPr lang="th-TH" sz="1200" b="1" spc="10" dirty="0" smtClean="0">
                <a:solidFill>
                  <a:schemeClr val="accent6">
                    <a:lumMod val="50000"/>
                  </a:schemeClr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sz="1200" b="1" spc="10" dirty="0" smtClean="0">
                <a:solidFill>
                  <a:schemeClr val="accent6">
                    <a:lumMod val="50000"/>
                  </a:schemeClr>
                </a:solidFill>
                <a:latin typeface="Tahoma" pitchFamily="34" charset="0"/>
                <a:cs typeface="Tahoma" pitchFamily="34" charset="0"/>
              </a:rPr>
              <a:t>             (</a:t>
            </a:r>
            <a:r>
              <a:rPr lang="en-US" sz="1200" b="1" spc="10" dirty="0">
                <a:solidFill>
                  <a:schemeClr val="accent6">
                    <a:lumMod val="50000"/>
                  </a:schemeClr>
                </a:solidFill>
                <a:latin typeface="Tahoma" pitchFamily="34" charset="0"/>
                <a:cs typeface="Tahoma" pitchFamily="34" charset="0"/>
              </a:rPr>
              <a:t>Service Level Agreement : SLA) (40 </a:t>
            </a:r>
            <a:r>
              <a:rPr lang="th-TH" sz="1200" b="1" spc="10" dirty="0">
                <a:solidFill>
                  <a:schemeClr val="accent6">
                    <a:lumMod val="50000"/>
                  </a:schemeClr>
                </a:solidFill>
                <a:latin typeface="Tahoma" pitchFamily="34" charset="0"/>
                <a:cs typeface="Tahoma" pitchFamily="34" charset="0"/>
              </a:rPr>
              <a:t>กรม</a:t>
            </a:r>
            <a:r>
              <a:rPr lang="th-TH" sz="1200" b="1" spc="10" dirty="0" smtClean="0">
                <a:solidFill>
                  <a:schemeClr val="accent6">
                    <a:lumMod val="50000"/>
                  </a:schemeClr>
                </a:solidFill>
                <a:latin typeface="Tahoma" pitchFamily="34" charset="0"/>
                <a:cs typeface="Tahoma" pitchFamily="34" charset="0"/>
              </a:rPr>
              <a:t>)</a:t>
            </a:r>
            <a:endParaRPr lang="en-US" sz="1200" b="1" spc="10" dirty="0" smtClean="0">
              <a:solidFill>
                <a:schemeClr val="accent6">
                  <a:lumMod val="50000"/>
                </a:schemeClr>
              </a:solidFill>
              <a:latin typeface="Tahoma" pitchFamily="34" charset="0"/>
              <a:cs typeface="Tahoma" pitchFamily="34" charset="0"/>
            </a:endParaRPr>
          </a:p>
          <a:p>
            <a:pPr marL="1258888" indent="-1258888" eaLnBrk="1" hangingPunct="1">
              <a:lnSpc>
                <a:spcPct val="150000"/>
              </a:lnSpc>
              <a:tabLst>
                <a:tab pos="1260475" algn="l"/>
              </a:tabLst>
              <a:defRPr/>
            </a:pPr>
            <a:r>
              <a:rPr lang="en-US" sz="1200" b="1" spc="10" dirty="0" smtClean="0">
                <a:solidFill>
                  <a:schemeClr val="accent6">
                    <a:lumMod val="50000"/>
                  </a:schemeClr>
                </a:solidFill>
                <a:latin typeface="Tahoma" pitchFamily="34" charset="0"/>
                <a:cs typeface="Tahoma" pitchFamily="34" charset="0"/>
              </a:rPr>
              <a:t>              </a:t>
            </a:r>
            <a:r>
              <a:rPr lang="th-TH" sz="1200" b="1" spc="10" dirty="0" smtClean="0">
                <a:solidFill>
                  <a:schemeClr val="accent6">
                    <a:lumMod val="50000"/>
                  </a:schemeClr>
                </a:solidFill>
                <a:latin typeface="Tahoma" pitchFamily="34" charset="0"/>
                <a:cs typeface="Tahoma" pitchFamily="34" charset="0"/>
              </a:rPr>
              <a:t>ประกอบด้วย </a:t>
            </a:r>
            <a:r>
              <a:rPr lang="en-US" sz="1200" b="1" spc="10" dirty="0" smtClean="0">
                <a:solidFill>
                  <a:schemeClr val="accent6">
                    <a:lumMod val="50000"/>
                  </a:schemeClr>
                </a:solidFill>
                <a:latin typeface="Tahoma" pitchFamily="34" charset="0"/>
                <a:cs typeface="Tahoma" pitchFamily="34" charset="0"/>
              </a:rPr>
              <a:t>1 </a:t>
            </a:r>
            <a:r>
              <a:rPr lang="th-TH" sz="1200" b="1" spc="10" dirty="0" smtClean="0">
                <a:solidFill>
                  <a:schemeClr val="accent6">
                    <a:lumMod val="50000"/>
                  </a:schemeClr>
                </a:solidFill>
                <a:latin typeface="Tahoma" pitchFamily="34" charset="0"/>
                <a:cs typeface="Tahoma" pitchFamily="34" charset="0"/>
              </a:rPr>
              <a:t>ตัวชี้วัด ได้แก่</a:t>
            </a:r>
            <a:r>
              <a:rPr lang="en-US" sz="1200" b="1" spc="10" dirty="0" smtClean="0">
                <a:solidFill>
                  <a:schemeClr val="accent6">
                    <a:lumMod val="50000"/>
                  </a:schemeClr>
                </a:solidFill>
                <a:latin typeface="Tahoma" pitchFamily="34" charset="0"/>
                <a:cs typeface="Tahoma" pitchFamily="34" charset="0"/>
              </a:rPr>
              <a:t> </a:t>
            </a:r>
            <a:endParaRPr lang="en-US" sz="1200" b="1" dirty="0">
              <a:solidFill>
                <a:schemeClr val="accent6">
                  <a:lumMod val="50000"/>
                </a:schemeClr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63605" y="2238578"/>
            <a:ext cx="4079441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en-US" sz="1200" b="1" dirty="0" smtClean="0">
                <a:latin typeface="Tahoma" pitchFamily="34" charset="0"/>
                <a:cs typeface="Tahoma" pitchFamily="34" charset="0"/>
              </a:rPr>
              <a:t>7.1 </a:t>
            </a:r>
            <a:r>
              <a:rPr lang="th-TH" sz="1200" b="1" dirty="0" smtClean="0">
                <a:latin typeface="Tahoma" pitchFamily="34" charset="0"/>
                <a:cs typeface="Tahoma" pitchFamily="34" charset="0"/>
              </a:rPr>
              <a:t>ผล</a:t>
            </a:r>
            <a:r>
              <a:rPr lang="th-TH" sz="1200" b="1" dirty="0">
                <a:latin typeface="Tahoma" pitchFamily="34" charset="0"/>
                <a:cs typeface="Tahoma" pitchFamily="34" charset="0"/>
              </a:rPr>
              <a:t>การสำรวจความ</a:t>
            </a:r>
            <a:r>
              <a:rPr lang="th-TH" sz="1200" b="1" spc="10" dirty="0">
                <a:latin typeface="Tahoma" pitchFamily="34" charset="0"/>
                <a:cs typeface="Tahoma" pitchFamily="34" charset="0"/>
              </a:rPr>
              <a:t>โปร่งใสในการปฏิบัติ</a:t>
            </a:r>
            <a:r>
              <a:rPr lang="th-TH" sz="1200" b="1" spc="10" dirty="0" smtClean="0">
                <a:latin typeface="Tahoma" pitchFamily="34" charset="0"/>
                <a:cs typeface="Tahoma" pitchFamily="34" charset="0"/>
              </a:rPr>
              <a:t>ราชการ</a:t>
            </a:r>
            <a:endParaRPr lang="en-US" sz="1200" b="1" spc="10" dirty="0" smtClean="0">
              <a:latin typeface="Tahoma" pitchFamily="34" charset="0"/>
              <a:cs typeface="Tahoma" pitchFamily="34" charset="0"/>
            </a:endParaRPr>
          </a:p>
          <a:p>
            <a:pPr eaLnBrk="1" hangingPunct="1">
              <a:defRPr/>
            </a:pPr>
            <a:endParaRPr lang="th-TH" sz="1200" b="1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11" name="Rectangle 8"/>
          <p:cNvSpPr>
            <a:spLocks noChangeArrowheads="1"/>
          </p:cNvSpPr>
          <p:nvPr/>
        </p:nvSpPr>
        <p:spPr bwMode="auto">
          <a:xfrm>
            <a:off x="660378" y="2515481"/>
            <a:ext cx="237744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tabLst>
                <a:tab pos="0" algn="l"/>
              </a:tabLst>
            </a:pPr>
            <a:r>
              <a:rPr lang="th-TH" altLang="th-TH" sz="1200" dirty="0">
                <a:solidFill>
                  <a:srgbClr val="0000CC"/>
                </a:solidFill>
                <a:latin typeface="Tahoma" pitchFamily="34" charset="0"/>
                <a:cs typeface="Tahoma" pitchFamily="34" charset="0"/>
              </a:rPr>
              <a:t>(สำรวจโดยสำนักงาน </a:t>
            </a:r>
            <a:r>
              <a:rPr lang="th-TH" altLang="th-TH" sz="1200" dirty="0" err="1">
                <a:solidFill>
                  <a:srgbClr val="0000CC"/>
                </a:solidFill>
                <a:latin typeface="Tahoma" pitchFamily="34" charset="0"/>
                <a:cs typeface="Tahoma" pitchFamily="34" charset="0"/>
              </a:rPr>
              <a:t>ก.พ.ร.</a:t>
            </a:r>
            <a:r>
              <a:rPr lang="th-TH" altLang="th-TH" sz="1200" dirty="0">
                <a:solidFill>
                  <a:srgbClr val="0000CC"/>
                </a:solidFill>
                <a:latin typeface="Tahoma" pitchFamily="34" charset="0"/>
                <a:cs typeface="Tahoma" pitchFamily="34" charset="0"/>
              </a:rPr>
              <a:t>)</a:t>
            </a:r>
          </a:p>
        </p:txBody>
      </p:sp>
      <p:graphicFrame>
        <p:nvGraphicFramePr>
          <p:cNvPr id="12" name="Table 11"/>
          <p:cNvGraphicFramePr>
            <a:graphicFrameLocks noGrp="1"/>
          </p:cNvGraphicFramePr>
          <p:nvPr/>
        </p:nvGraphicFramePr>
        <p:xfrm>
          <a:off x="422032" y="3014095"/>
          <a:ext cx="3458307" cy="2674567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689864"/>
                <a:gridCol w="2768443"/>
              </a:tblGrid>
              <a:tr h="436436">
                <a:tc>
                  <a:txBody>
                    <a:bodyPr/>
                    <a:lstStyle/>
                    <a:p>
                      <a:pPr algn="ctr"/>
                      <a:r>
                        <a:rPr lang="th-TH" sz="1100" b="1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anose="020B0604030504040204" pitchFamily="34" charset="0"/>
                          <a:cs typeface="Tahoma" pitchFamily="34" charset="0"/>
                        </a:rPr>
                        <a:t>ระดับคะแนน</a:t>
                      </a:r>
                      <a:endParaRPr lang="th-TH" sz="1100" b="1" dirty="0">
                        <a:solidFill>
                          <a:schemeClr val="tx1"/>
                        </a:solidFill>
                        <a:latin typeface="Tahoma" pitchFamily="34" charset="0"/>
                        <a:ea typeface="Tahoma" panose="020B0604030504040204" pitchFamily="34" charset="0"/>
                        <a:cs typeface="Tahoma" pitchFamily="34" charset="0"/>
                      </a:endParaRPr>
                    </a:p>
                  </a:txBody>
                  <a:tcPr marL="91441" marR="91441" marT="45731" marB="45731" anchor="ctr"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1100" b="1" dirty="0" smtClean="0">
                          <a:solidFill>
                            <a:schemeClr val="tx1"/>
                          </a:solidFill>
                          <a:latin typeface="Tahoma" pitchFamily="34" charset="0"/>
                          <a:ea typeface="Tahoma" panose="020B0604030504040204" pitchFamily="34" charset="0"/>
                          <a:cs typeface="Tahoma" pitchFamily="34" charset="0"/>
                        </a:rPr>
                        <a:t>เกณฑ์การให้คะแนน</a:t>
                      </a:r>
                      <a:endParaRPr lang="th-TH" sz="1100" b="1" dirty="0">
                        <a:solidFill>
                          <a:schemeClr val="tx1"/>
                        </a:solidFill>
                        <a:latin typeface="Tahoma" pitchFamily="34" charset="0"/>
                        <a:ea typeface="Tahoma" panose="020B0604030504040204" pitchFamily="34" charset="0"/>
                        <a:cs typeface="Tahoma" pitchFamily="34" charset="0"/>
                      </a:endParaRPr>
                    </a:p>
                  </a:txBody>
                  <a:tcPr marL="91441" marR="91441" marT="45731" marB="45731" anchor="ctr">
                    <a:solidFill>
                      <a:srgbClr val="70AD47"/>
                    </a:solidFill>
                  </a:tcPr>
                </a:tc>
              </a:tr>
              <a:tr h="470511"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 smtClean="0">
                          <a:latin typeface="Tahoma" pitchFamily="34" charset="0"/>
                          <a:ea typeface="Tahoma" panose="020B0604030504040204" pitchFamily="34" charset="0"/>
                          <a:cs typeface="Tahoma" pitchFamily="34" charset="0"/>
                        </a:rPr>
                        <a:t>1</a:t>
                      </a:r>
                      <a:endParaRPr lang="th-TH" sz="1100" b="1" dirty="0" smtClean="0">
                        <a:latin typeface="Tahoma" pitchFamily="34" charset="0"/>
                        <a:ea typeface="Tahoma" panose="020B0604030504040204" pitchFamily="34" charset="0"/>
                        <a:cs typeface="Tahoma" pitchFamily="34" charset="0"/>
                      </a:endParaRPr>
                    </a:p>
                  </a:txBody>
                  <a:tcPr marL="91441" marR="91441" marT="45731" marB="45731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th-TH" sz="1100" b="1" dirty="0" smtClean="0">
                          <a:latin typeface="Tahoma" pitchFamily="34" charset="0"/>
                          <a:cs typeface="Tahoma" pitchFamily="34" charset="0"/>
                        </a:rPr>
                        <a:t>ความโปร่งใสในการปฏิบัติราชการ </a:t>
                      </a:r>
                      <a:endParaRPr lang="en-US" sz="1100" b="1" dirty="0" smtClean="0">
                        <a:latin typeface="Tahoma" pitchFamily="34" charset="0"/>
                        <a:cs typeface="Tahoma" pitchFamily="34" charset="0"/>
                      </a:endParaRPr>
                    </a:p>
                    <a:p>
                      <a:pPr algn="l"/>
                      <a:r>
                        <a:rPr lang="th-TH" sz="1100" b="1" dirty="0" smtClean="0">
                          <a:latin typeface="Tahoma" pitchFamily="34" charset="0"/>
                          <a:cs typeface="Tahoma" pitchFamily="34" charset="0"/>
                        </a:rPr>
                        <a:t>ไม่น้อยกว่า</a:t>
                      </a:r>
                      <a:r>
                        <a:rPr lang="th-TH" sz="1100" b="1" dirty="0" smtClean="0">
                          <a:latin typeface="Tahoma" pitchFamily="34" charset="0"/>
                          <a:ea typeface="Tahoma" panose="020B0604030504040204" pitchFamily="34" charset="0"/>
                          <a:cs typeface="Tahoma" pitchFamily="34" charset="0"/>
                        </a:rPr>
                        <a:t>ร้อยละ </a:t>
                      </a:r>
                      <a:r>
                        <a:rPr lang="en-US" sz="1100" b="1" dirty="0" smtClean="0">
                          <a:latin typeface="Tahoma" pitchFamily="34" charset="0"/>
                          <a:ea typeface="Tahoma" panose="020B0604030504040204" pitchFamily="34" charset="0"/>
                          <a:cs typeface="Tahoma" pitchFamily="34" charset="0"/>
                        </a:rPr>
                        <a:t>65</a:t>
                      </a:r>
                      <a:endParaRPr lang="th-TH" sz="1100" b="1" dirty="0" smtClean="0">
                        <a:latin typeface="Tahoma" pitchFamily="34" charset="0"/>
                        <a:ea typeface="Tahoma" panose="020B0604030504040204" pitchFamily="34" charset="0"/>
                        <a:cs typeface="Tahoma" pitchFamily="34" charset="0"/>
                      </a:endParaRPr>
                    </a:p>
                  </a:txBody>
                  <a:tcPr marL="91441" marR="91441" marT="45731" marB="45731" anchor="ctr"/>
                </a:tc>
              </a:tr>
              <a:tr h="380890">
                <a:tc>
                  <a:txBody>
                    <a:bodyPr/>
                    <a:lstStyle/>
                    <a:p>
                      <a:pPr marL="236538" marR="0" indent="-236538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 smtClean="0">
                          <a:latin typeface="Tahoma" pitchFamily="34" charset="0"/>
                          <a:ea typeface="Tahoma" panose="020B0604030504040204" pitchFamily="34" charset="0"/>
                          <a:cs typeface="Tahoma" pitchFamily="34" charset="0"/>
                        </a:rPr>
                        <a:t>2</a:t>
                      </a:r>
                      <a:endParaRPr lang="th-TH" sz="1100" b="1" dirty="0" smtClean="0">
                        <a:latin typeface="Tahoma" pitchFamily="34" charset="0"/>
                        <a:ea typeface="Tahoma" panose="020B0604030504040204" pitchFamily="34" charset="0"/>
                        <a:cs typeface="Tahoma" pitchFamily="34" charset="0"/>
                      </a:endParaRPr>
                    </a:p>
                  </a:txBody>
                  <a:tcPr marL="91441" marR="91441" marT="45731" marB="45731" anchor="ctr"/>
                </a:tc>
                <a:tc>
                  <a:txBody>
                    <a:bodyPr/>
                    <a:lstStyle/>
                    <a:p>
                      <a:pPr marL="236538" marR="0" indent="-236538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100" b="1" dirty="0" smtClean="0">
                          <a:latin typeface="Tahoma" pitchFamily="34" charset="0"/>
                          <a:cs typeface="Tahoma" pitchFamily="34" charset="0"/>
                        </a:rPr>
                        <a:t>ความโปร่งใสในการปฏิบัติราชการ </a:t>
                      </a:r>
                      <a:endParaRPr lang="en-US" sz="1100" b="1" dirty="0" smtClean="0">
                        <a:latin typeface="Tahoma" pitchFamily="34" charset="0"/>
                        <a:cs typeface="Tahoma" pitchFamily="34" charset="0"/>
                      </a:endParaRPr>
                    </a:p>
                    <a:p>
                      <a:pPr marL="236538" marR="0" indent="-236538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100" b="1" dirty="0" smtClean="0">
                          <a:latin typeface="Tahoma" pitchFamily="34" charset="0"/>
                          <a:cs typeface="Tahoma" pitchFamily="34" charset="0"/>
                        </a:rPr>
                        <a:t>ไม่น้อยกว่า</a:t>
                      </a:r>
                      <a:r>
                        <a:rPr lang="th-TH" sz="1100" b="1" dirty="0" smtClean="0">
                          <a:latin typeface="Tahoma" pitchFamily="34" charset="0"/>
                          <a:ea typeface="Tahoma" panose="020B0604030504040204" pitchFamily="34" charset="0"/>
                          <a:cs typeface="Tahoma" pitchFamily="34" charset="0"/>
                        </a:rPr>
                        <a:t>ร้อยละ </a:t>
                      </a:r>
                      <a:r>
                        <a:rPr lang="en-US" sz="1100" b="1" dirty="0" smtClean="0">
                          <a:latin typeface="Tahoma" pitchFamily="34" charset="0"/>
                          <a:ea typeface="Tahoma" panose="020B0604030504040204" pitchFamily="34" charset="0"/>
                          <a:cs typeface="Tahoma" pitchFamily="34" charset="0"/>
                        </a:rPr>
                        <a:t>70</a:t>
                      </a:r>
                    </a:p>
                  </a:txBody>
                  <a:tcPr marL="91441" marR="91441" marT="45731" marB="45731" anchor="ctr"/>
                </a:tc>
              </a:tr>
              <a:tr h="47051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 smtClean="0">
                          <a:latin typeface="Tahoma" pitchFamily="34" charset="0"/>
                          <a:ea typeface="Tahoma" panose="020B0604030504040204" pitchFamily="34" charset="0"/>
                          <a:cs typeface="Tahoma" pitchFamily="34" charset="0"/>
                        </a:rPr>
                        <a:t>3</a:t>
                      </a:r>
                      <a:endParaRPr lang="th-TH" sz="1100" b="1" dirty="0" smtClean="0">
                        <a:latin typeface="Tahoma" pitchFamily="34" charset="0"/>
                        <a:ea typeface="Tahoma" panose="020B0604030504040204" pitchFamily="34" charset="0"/>
                        <a:cs typeface="Tahoma" pitchFamily="34" charset="0"/>
                      </a:endParaRPr>
                    </a:p>
                  </a:txBody>
                  <a:tcPr marL="91441" marR="91441" marT="45731" marB="45731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100" b="1" dirty="0" smtClean="0">
                          <a:latin typeface="Tahoma" pitchFamily="34" charset="0"/>
                          <a:cs typeface="Tahoma" pitchFamily="34" charset="0"/>
                        </a:rPr>
                        <a:t>ความโปร่งใสในการปฏิบัติราชการ </a:t>
                      </a:r>
                      <a:endParaRPr lang="en-US" sz="1100" b="1" dirty="0" smtClean="0">
                        <a:latin typeface="Tahoma" pitchFamily="34" charset="0"/>
                        <a:cs typeface="Tahoma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100" b="1" dirty="0" smtClean="0">
                          <a:latin typeface="Tahoma" pitchFamily="34" charset="0"/>
                          <a:cs typeface="Tahoma" pitchFamily="34" charset="0"/>
                        </a:rPr>
                        <a:t>ไม่น้อยกว่า</a:t>
                      </a:r>
                      <a:r>
                        <a:rPr lang="th-TH" sz="1100" b="1" dirty="0" smtClean="0">
                          <a:latin typeface="Tahoma" pitchFamily="34" charset="0"/>
                          <a:ea typeface="Tahoma" panose="020B0604030504040204" pitchFamily="34" charset="0"/>
                          <a:cs typeface="Tahoma" pitchFamily="34" charset="0"/>
                        </a:rPr>
                        <a:t>ร้อยละ </a:t>
                      </a:r>
                      <a:r>
                        <a:rPr lang="en-US" sz="1100" b="1" dirty="0" smtClean="0">
                          <a:latin typeface="Tahoma" pitchFamily="34" charset="0"/>
                          <a:ea typeface="Tahoma" panose="020B0604030504040204" pitchFamily="34" charset="0"/>
                          <a:cs typeface="Tahoma" pitchFamily="34" charset="0"/>
                        </a:rPr>
                        <a:t>75</a:t>
                      </a:r>
                      <a:endParaRPr lang="th-TH" sz="1100" b="1" dirty="0" smtClean="0">
                        <a:latin typeface="Tahoma" pitchFamily="34" charset="0"/>
                        <a:ea typeface="Tahoma" panose="020B0604030504040204" pitchFamily="34" charset="0"/>
                        <a:cs typeface="Tahoma" pitchFamily="34" charset="0"/>
                      </a:endParaRPr>
                    </a:p>
                  </a:txBody>
                  <a:tcPr marL="91441" marR="91441" marT="45731" marB="45731" anchor="ctr"/>
                </a:tc>
              </a:tr>
              <a:tr h="38089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 smtClean="0">
                          <a:latin typeface="Tahoma" pitchFamily="34" charset="0"/>
                          <a:ea typeface="Tahoma" panose="020B0604030504040204" pitchFamily="34" charset="0"/>
                          <a:cs typeface="Tahoma" pitchFamily="34" charset="0"/>
                        </a:rPr>
                        <a:t>4</a:t>
                      </a:r>
                      <a:endParaRPr lang="th-TH" sz="1100" b="1" dirty="0" smtClean="0">
                        <a:latin typeface="Tahoma" pitchFamily="34" charset="0"/>
                        <a:ea typeface="Tahoma" panose="020B0604030504040204" pitchFamily="34" charset="0"/>
                        <a:cs typeface="Tahoma" pitchFamily="34" charset="0"/>
                      </a:endParaRPr>
                    </a:p>
                  </a:txBody>
                  <a:tcPr marL="91441" marR="91441" marT="45731" marB="45731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100" b="1" dirty="0" smtClean="0">
                          <a:latin typeface="Tahoma" pitchFamily="34" charset="0"/>
                          <a:cs typeface="Tahoma" pitchFamily="34" charset="0"/>
                        </a:rPr>
                        <a:t>ความโปร่งใสในการปฏิบัติราชการ </a:t>
                      </a:r>
                      <a:endParaRPr lang="en-US" sz="1100" b="1" dirty="0" smtClean="0">
                        <a:latin typeface="Tahoma" pitchFamily="34" charset="0"/>
                        <a:cs typeface="Tahoma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100" b="1" dirty="0" smtClean="0">
                          <a:latin typeface="Tahoma" pitchFamily="34" charset="0"/>
                          <a:cs typeface="Tahoma" pitchFamily="34" charset="0"/>
                        </a:rPr>
                        <a:t>ไม่น้อยกว่า</a:t>
                      </a:r>
                      <a:r>
                        <a:rPr lang="th-TH" sz="1100" b="1" dirty="0" smtClean="0">
                          <a:latin typeface="Tahoma" pitchFamily="34" charset="0"/>
                          <a:ea typeface="Tahoma" panose="020B0604030504040204" pitchFamily="34" charset="0"/>
                          <a:cs typeface="Tahoma" pitchFamily="34" charset="0"/>
                        </a:rPr>
                        <a:t>ร้อยละ </a:t>
                      </a:r>
                      <a:r>
                        <a:rPr lang="en-US" sz="1100" b="1" dirty="0" smtClean="0">
                          <a:latin typeface="Tahoma" pitchFamily="34" charset="0"/>
                          <a:ea typeface="Tahoma" panose="020B0604030504040204" pitchFamily="34" charset="0"/>
                          <a:cs typeface="Tahoma" pitchFamily="34" charset="0"/>
                        </a:rPr>
                        <a:t>80</a:t>
                      </a:r>
                      <a:endParaRPr lang="th-TH" sz="1100" b="1" dirty="0" smtClean="0">
                        <a:latin typeface="Tahoma" pitchFamily="34" charset="0"/>
                        <a:ea typeface="Tahoma" panose="020B0604030504040204" pitchFamily="34" charset="0"/>
                        <a:cs typeface="Tahoma" pitchFamily="34" charset="0"/>
                      </a:endParaRPr>
                    </a:p>
                  </a:txBody>
                  <a:tcPr marL="91441" marR="91441" marT="45731" marB="45731" anchor="ctr"/>
                </a:tc>
              </a:tr>
              <a:tr h="44362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kern="1200" dirty="0" smtClean="0">
                          <a:solidFill>
                            <a:schemeClr val="dk1"/>
                          </a:solidFill>
                          <a:latin typeface="Tahoma" pitchFamily="34" charset="0"/>
                          <a:ea typeface="Tahoma" panose="020B0604030504040204" pitchFamily="34" charset="0"/>
                          <a:cs typeface="Tahoma" pitchFamily="34" charset="0"/>
                        </a:rPr>
                        <a:t>5</a:t>
                      </a:r>
                      <a:endParaRPr lang="th-TH" sz="1100" b="1" kern="1200" dirty="0" smtClean="0">
                        <a:solidFill>
                          <a:schemeClr val="dk1"/>
                        </a:solidFill>
                        <a:latin typeface="Tahoma" pitchFamily="34" charset="0"/>
                        <a:ea typeface="Tahoma" panose="020B0604030504040204" pitchFamily="34" charset="0"/>
                        <a:cs typeface="Tahoma" pitchFamily="34" charset="0"/>
                      </a:endParaRPr>
                    </a:p>
                  </a:txBody>
                  <a:tcPr marL="91441" marR="91441" marT="45731" marB="45731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100" b="1" dirty="0" smtClean="0">
                          <a:latin typeface="Tahoma" pitchFamily="34" charset="0"/>
                          <a:cs typeface="Tahoma" pitchFamily="34" charset="0"/>
                        </a:rPr>
                        <a:t>ความโปร่งใสในการปฏิบัติราชการ </a:t>
                      </a:r>
                      <a:endParaRPr lang="en-US" sz="1100" b="1" dirty="0" smtClean="0">
                        <a:latin typeface="Tahoma" pitchFamily="34" charset="0"/>
                        <a:cs typeface="Tahoma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100" b="1" dirty="0" smtClean="0">
                          <a:latin typeface="Tahoma" pitchFamily="34" charset="0"/>
                          <a:cs typeface="Tahoma" pitchFamily="34" charset="0"/>
                        </a:rPr>
                        <a:t>ไม่น้อยกว่า</a:t>
                      </a:r>
                      <a:r>
                        <a:rPr lang="th-TH" sz="1100" b="1" dirty="0" smtClean="0">
                          <a:latin typeface="Tahoma" pitchFamily="34" charset="0"/>
                          <a:ea typeface="Tahoma" panose="020B0604030504040204" pitchFamily="34" charset="0"/>
                          <a:cs typeface="Tahoma" pitchFamily="34" charset="0"/>
                        </a:rPr>
                        <a:t>ร้อยละ </a:t>
                      </a:r>
                      <a:r>
                        <a:rPr lang="en-US" sz="1100" b="1" dirty="0" smtClean="0">
                          <a:latin typeface="Tahoma" pitchFamily="34" charset="0"/>
                          <a:ea typeface="Tahoma" panose="020B0604030504040204" pitchFamily="34" charset="0"/>
                          <a:cs typeface="Tahoma" pitchFamily="34" charset="0"/>
                        </a:rPr>
                        <a:t>85</a:t>
                      </a:r>
                      <a:endParaRPr lang="th-TH" sz="1100" b="1" dirty="0" smtClean="0">
                        <a:latin typeface="Tahoma" pitchFamily="34" charset="0"/>
                        <a:ea typeface="Tahoma" panose="020B0604030504040204" pitchFamily="34" charset="0"/>
                        <a:cs typeface="Tahoma" pitchFamily="34" charset="0"/>
                      </a:endParaRPr>
                    </a:p>
                  </a:txBody>
                  <a:tcPr marL="91441" marR="91441" marT="45731" marB="45731" anchor="ctr"/>
                </a:tc>
              </a:tr>
            </a:tbl>
          </a:graphicData>
        </a:graphic>
      </p:graphicFrame>
      <p:sp>
        <p:nvSpPr>
          <p:cNvPr id="14" name="TextBox 13"/>
          <p:cNvSpPr txBox="1"/>
          <p:nvPr/>
        </p:nvSpPr>
        <p:spPr>
          <a:xfrm>
            <a:off x="0" y="852112"/>
            <a:ext cx="89938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600" b="1" dirty="0" smtClean="0">
                <a:latin typeface="Tahoma" pitchFamily="34" charset="0"/>
                <a:cs typeface="Tahoma" pitchFamily="34" charset="0"/>
              </a:rPr>
              <a:t>      </a:t>
            </a:r>
            <a:r>
              <a:rPr lang="th-TH" sz="1600" b="1" dirty="0" smtClean="0">
                <a:latin typeface="Tahoma" pitchFamily="34" charset="0"/>
                <a:cs typeface="Tahoma" pitchFamily="34" charset="0"/>
              </a:rPr>
              <a:t>เกณฑ์การวัดสำหรับตัวชี้วัดการสร้างความโปร่งใสในการปฏิบัติราชการ </a:t>
            </a:r>
            <a:r>
              <a:rPr lang="th-TH" sz="1600" b="1" spc="10" dirty="0" smtClean="0">
                <a:latin typeface="Tahoma" pitchFamily="34" charset="0"/>
                <a:cs typeface="Tahoma" pitchFamily="34" charset="0"/>
              </a:rPr>
              <a:t>น้ำหนักร้อยละ </a:t>
            </a:r>
            <a:r>
              <a:rPr lang="en-US" sz="1600" b="1" spc="10" dirty="0" smtClean="0">
                <a:latin typeface="Tahoma" pitchFamily="34" charset="0"/>
                <a:cs typeface="Tahoma" pitchFamily="34" charset="0"/>
              </a:rPr>
              <a:t>5 </a:t>
            </a:r>
            <a:r>
              <a:rPr lang="th-TH" sz="1600" b="1" dirty="0" smtClean="0">
                <a:latin typeface="Tahoma" pitchFamily="34" charset="0"/>
                <a:cs typeface="Tahoma" pitchFamily="34" charset="0"/>
              </a:rPr>
              <a:t>มีดังนี้ </a:t>
            </a:r>
            <a:endParaRPr lang="en-US" sz="1600" b="1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14698" y="5990493"/>
            <a:ext cx="3700104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th-TH" sz="1200" i="1" dirty="0" smtClean="0">
                <a:solidFill>
                  <a:srgbClr val="C00000"/>
                </a:solidFill>
                <a:latin typeface="Tahoma" pitchFamily="34" charset="0"/>
                <a:cs typeface="Tahoma" pitchFamily="34" charset="0"/>
              </a:rPr>
              <a:t>หมายเหตุ สำหรับการวัดแผนและผลการดำเนินการ จะถูกวัดในตัวชี้วัดที่ </a:t>
            </a:r>
            <a:r>
              <a:rPr lang="en-US" sz="1200" i="1" dirty="0" smtClean="0">
                <a:solidFill>
                  <a:srgbClr val="C00000"/>
                </a:solidFill>
                <a:latin typeface="Tahoma" pitchFamily="34" charset="0"/>
                <a:cs typeface="Tahoma" pitchFamily="34" charset="0"/>
              </a:rPr>
              <a:t>2 </a:t>
            </a:r>
            <a:r>
              <a:rPr lang="th-TH" sz="1200" i="1" dirty="0" smtClean="0">
                <a:solidFill>
                  <a:srgbClr val="C00000"/>
                </a:solidFill>
                <a:latin typeface="Tahoma" pitchFamily="34" charset="0"/>
                <a:cs typeface="Tahoma" pitchFamily="34" charset="0"/>
              </a:rPr>
              <a:t>คุณภาพการให้บริการ (ตัวชี้วัดย่อยที่ </a:t>
            </a:r>
            <a:r>
              <a:rPr lang="en-US" sz="1200" i="1" dirty="0" smtClean="0">
                <a:solidFill>
                  <a:srgbClr val="C00000"/>
                </a:solidFill>
                <a:latin typeface="Tahoma" pitchFamily="34" charset="0"/>
                <a:cs typeface="Tahoma" pitchFamily="34" charset="0"/>
              </a:rPr>
              <a:t>1 </a:t>
            </a:r>
            <a:r>
              <a:rPr lang="th-TH" sz="1200" i="1" dirty="0" smtClean="0">
                <a:solidFill>
                  <a:srgbClr val="C00000"/>
                </a:solidFill>
                <a:latin typeface="Tahoma" pitchFamily="34" charset="0"/>
                <a:cs typeface="Tahoma" pitchFamily="34" charset="0"/>
              </a:rPr>
              <a:t>และ </a:t>
            </a:r>
            <a:r>
              <a:rPr lang="en-US" sz="1200" i="1" dirty="0" smtClean="0">
                <a:solidFill>
                  <a:srgbClr val="C00000"/>
                </a:solidFill>
                <a:latin typeface="Tahoma" pitchFamily="34" charset="0"/>
                <a:cs typeface="Tahoma" pitchFamily="34" charset="0"/>
              </a:rPr>
              <a:t>2)</a:t>
            </a:r>
            <a:endParaRPr lang="th-TH" sz="1100" i="1" dirty="0">
              <a:solidFill>
                <a:srgbClr val="C0000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15" name="Title 1"/>
          <p:cNvSpPr txBox="1">
            <a:spLocks/>
          </p:cNvSpPr>
          <p:nvPr/>
        </p:nvSpPr>
        <p:spPr>
          <a:xfrm>
            <a:off x="0" y="139670"/>
            <a:ext cx="8434388" cy="400110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>
            <a:sp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ประเด็นคำถามที่เกี่ยวกับตัวชี้วัดโปร่งใส (ต่อ)</a:t>
            </a:r>
            <a:endParaRPr kumimoji="0" lang="th-TH" sz="20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4554416" y="1275742"/>
            <a:ext cx="41910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14375" lvl="1" indent="-714375" eaLnBrk="1" hangingPunct="1">
              <a:lnSpc>
                <a:spcPct val="150000"/>
              </a:lnSpc>
              <a:defRPr/>
            </a:pPr>
            <a:r>
              <a:rPr lang="th-TH" sz="1200" b="1" dirty="0">
                <a:solidFill>
                  <a:srgbClr val="0000CC"/>
                </a:solidFill>
                <a:latin typeface="Tahoma" pitchFamily="34" charset="0"/>
                <a:cs typeface="Tahoma" pitchFamily="34" charset="0"/>
              </a:rPr>
              <a:t>กรณีที่ </a:t>
            </a:r>
            <a:r>
              <a:rPr lang="en-US" sz="1200" b="1" dirty="0">
                <a:solidFill>
                  <a:srgbClr val="0000CC"/>
                </a:solidFill>
                <a:latin typeface="Tahoma" pitchFamily="34" charset="0"/>
                <a:cs typeface="Tahoma" pitchFamily="34" charset="0"/>
              </a:rPr>
              <a:t>2 </a:t>
            </a:r>
            <a:r>
              <a:rPr lang="en-US" sz="1200" b="1" dirty="0" smtClean="0">
                <a:solidFill>
                  <a:srgbClr val="0000CC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th-TH" sz="1200" b="1" dirty="0" smtClean="0">
                <a:solidFill>
                  <a:srgbClr val="0000CC"/>
                </a:solidFill>
                <a:latin typeface="Tahoma" pitchFamily="34" charset="0"/>
                <a:cs typeface="Tahoma" pitchFamily="34" charset="0"/>
              </a:rPr>
              <a:t>ส่</a:t>
            </a:r>
            <a:r>
              <a:rPr lang="th-TH" sz="1200" b="1" spc="10" dirty="0" smtClean="0">
                <a:solidFill>
                  <a:srgbClr val="0000CC"/>
                </a:solidFill>
                <a:latin typeface="Tahoma" pitchFamily="34" charset="0"/>
                <a:cs typeface="Tahoma" pitchFamily="34" charset="0"/>
              </a:rPr>
              <a:t>วน</a:t>
            </a:r>
            <a:r>
              <a:rPr lang="th-TH" sz="1200" b="1" spc="10" dirty="0">
                <a:solidFill>
                  <a:srgbClr val="0000CC"/>
                </a:solidFill>
                <a:latin typeface="Tahoma" pitchFamily="34" charset="0"/>
                <a:cs typeface="Tahoma" pitchFamily="34" charset="0"/>
              </a:rPr>
              <a:t>ราชการที่ไม่ต้องทำข้อตกลงระดับการให้บริการ (</a:t>
            </a:r>
            <a:r>
              <a:rPr lang="en-US" sz="1200" b="1" spc="10" dirty="0">
                <a:solidFill>
                  <a:srgbClr val="0000CC"/>
                </a:solidFill>
                <a:latin typeface="Tahoma" pitchFamily="34" charset="0"/>
                <a:cs typeface="Tahoma" pitchFamily="34" charset="0"/>
              </a:rPr>
              <a:t>Service Level Agreement : SLA)</a:t>
            </a:r>
            <a:r>
              <a:rPr lang="th-TH" sz="1200" b="1" spc="10" dirty="0">
                <a:solidFill>
                  <a:srgbClr val="0000CC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sz="1200" b="1" spc="10" dirty="0">
                <a:solidFill>
                  <a:srgbClr val="0000CC"/>
                </a:solidFill>
                <a:latin typeface="Tahoma" pitchFamily="34" charset="0"/>
                <a:cs typeface="Tahoma" pitchFamily="34" charset="0"/>
              </a:rPr>
              <a:t>(104 </a:t>
            </a:r>
            <a:r>
              <a:rPr lang="th-TH" sz="1200" b="1" spc="10" dirty="0">
                <a:solidFill>
                  <a:srgbClr val="0000CC"/>
                </a:solidFill>
                <a:latin typeface="Tahoma" pitchFamily="34" charset="0"/>
                <a:cs typeface="Tahoma" pitchFamily="34" charset="0"/>
              </a:rPr>
              <a:t>กรม)</a:t>
            </a:r>
            <a:r>
              <a:rPr lang="en-US" sz="1200" b="1" spc="10" dirty="0">
                <a:solidFill>
                  <a:srgbClr val="0000CC"/>
                </a:solidFill>
                <a:latin typeface="Tahoma" pitchFamily="34" charset="0"/>
                <a:cs typeface="Tahoma" pitchFamily="34" charset="0"/>
              </a:rPr>
              <a:t>  </a:t>
            </a:r>
            <a:endParaRPr lang="en-US" sz="1200" b="1" dirty="0">
              <a:solidFill>
                <a:srgbClr val="0000CC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841981" y="5852261"/>
            <a:ext cx="40206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1200" i="1" spc="30" dirty="0" smtClean="0">
                <a:solidFill>
                  <a:srgbClr val="C00000"/>
                </a:solidFill>
                <a:latin typeface="Tahoma" pitchFamily="34" charset="0"/>
                <a:cs typeface="Tahoma" pitchFamily="34" charset="0"/>
              </a:rPr>
              <a:t>(สำหรับรายละเอียดหลักเกณฑ์การพิจารณาแผนอยู่ระหว่างดำเนินการ </a:t>
            </a:r>
          </a:p>
          <a:p>
            <a:pPr algn="ctr"/>
            <a:r>
              <a:rPr lang="th-TH" sz="1200" i="1" spc="30" dirty="0" smtClean="0">
                <a:solidFill>
                  <a:srgbClr val="C00000"/>
                </a:solidFill>
                <a:latin typeface="Tahoma" pitchFamily="34" charset="0"/>
                <a:cs typeface="Tahoma" pitchFamily="34" charset="0"/>
              </a:rPr>
              <a:t>และจะจัดชี้แจง</a:t>
            </a:r>
            <a:r>
              <a:rPr lang="th-TH" sz="1200" i="1" dirty="0" smtClean="0">
                <a:solidFill>
                  <a:srgbClr val="C00000"/>
                </a:solidFill>
                <a:latin typeface="Tahoma" pitchFamily="34" charset="0"/>
                <a:cs typeface="Tahoma" pitchFamily="34" charset="0"/>
              </a:rPr>
              <a:t>ให้ส่วนราชการทราบต่อไป)</a:t>
            </a:r>
            <a:endParaRPr lang="en-US" sz="1200" i="1" dirty="0"/>
          </a:p>
        </p:txBody>
      </p:sp>
      <p:cxnSp>
        <p:nvCxnSpPr>
          <p:cNvPr id="21" name="Straight Connector 20"/>
          <p:cNvCxnSpPr/>
          <p:nvPr/>
        </p:nvCxnSpPr>
        <p:spPr>
          <a:xfrm>
            <a:off x="4431323" y="1629507"/>
            <a:ext cx="0" cy="4630616"/>
          </a:xfrm>
          <a:prstGeom prst="line">
            <a:avLst/>
          </a:prstGeom>
          <a:ln w="19050">
            <a:solidFill>
              <a:schemeClr val="tx1">
                <a:lumMod val="95000"/>
                <a:lumOff val="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4" name="Table 23"/>
          <p:cNvGraphicFramePr>
            <a:graphicFrameLocks noGrp="1"/>
          </p:cNvGraphicFramePr>
          <p:nvPr/>
        </p:nvGraphicFramePr>
        <p:xfrm>
          <a:off x="4736123" y="3049954"/>
          <a:ext cx="3962400" cy="24481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62400"/>
              </a:tblGrid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200" b="1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ahoma" pitchFamily="34" charset="0"/>
                          <a:cs typeface="Tahoma" pitchFamily="34" charset="0"/>
                        </a:rPr>
                        <a:t>ประกอบด้วย </a:t>
                      </a:r>
                      <a:r>
                        <a:rPr lang="en-US" sz="1200" b="1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ahoma" pitchFamily="34" charset="0"/>
                          <a:cs typeface="Tahoma" pitchFamily="34" charset="0"/>
                        </a:rPr>
                        <a:t>3 </a:t>
                      </a:r>
                      <a:r>
                        <a:rPr lang="th-TH" sz="1200" b="1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ahoma" pitchFamily="34" charset="0"/>
                          <a:cs typeface="Tahoma" pitchFamily="34" charset="0"/>
                        </a:rPr>
                        <a:t>ตัวชี้วัด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/>
                    </a:p>
                  </a:txBody>
                  <a:tcPr/>
                </a:tc>
              </a:tr>
              <a:tr h="52792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itchFamily="34" charset="0"/>
                          <a:ea typeface="+mn-ea"/>
                          <a:cs typeface="Tahoma" pitchFamily="34" charset="0"/>
                        </a:rPr>
                        <a:t>7.1 </a:t>
                      </a:r>
                      <a:r>
                        <a:rPr kumimoji="0" lang="th-TH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itchFamily="34" charset="0"/>
                          <a:ea typeface="+mn-ea"/>
                          <a:cs typeface="Tahoma" pitchFamily="34" charset="0"/>
                        </a:rPr>
                        <a:t>ระดับความสำเร็จในการจัดทำแผนการสร้างความ</a:t>
                      </a:r>
                      <a:r>
                        <a:rPr kumimoji="0" lang="en-US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itchFamily="34" charset="0"/>
                          <a:ea typeface="+mn-ea"/>
                          <a:cs typeface="Tahoma" pitchFamily="34" charset="0"/>
                        </a:rPr>
                        <a:t/>
                      </a:r>
                      <a:br>
                        <a:rPr kumimoji="0" lang="en-US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itchFamily="34" charset="0"/>
                          <a:ea typeface="+mn-ea"/>
                          <a:cs typeface="Tahoma" pitchFamily="34" charset="0"/>
                        </a:rPr>
                      </a:br>
                      <a:r>
                        <a:rPr kumimoji="0" lang="en-US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itchFamily="34" charset="0"/>
                          <a:ea typeface="+mn-ea"/>
                          <a:cs typeface="Tahoma" pitchFamily="34" charset="0"/>
                        </a:rPr>
                        <a:t>      </a:t>
                      </a:r>
                      <a:r>
                        <a:rPr kumimoji="0" lang="th-TH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itchFamily="34" charset="0"/>
                          <a:ea typeface="+mn-ea"/>
                          <a:cs typeface="Tahoma" pitchFamily="34" charset="0"/>
                        </a:rPr>
                        <a:t>โปร่งใสในการปฏิบัติราชการ (น้ำหนักร้อยละ 1.5)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itchFamily="34" charset="0"/>
                          <a:ea typeface="+mn-ea"/>
                          <a:cs typeface="Tahoma" pitchFamily="34" charset="0"/>
                        </a:rPr>
                        <a:t>7.2 </a:t>
                      </a:r>
                      <a:r>
                        <a:rPr kumimoji="0" lang="th-TH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itchFamily="34" charset="0"/>
                          <a:ea typeface="+mn-ea"/>
                          <a:cs typeface="Tahoma" pitchFamily="34" charset="0"/>
                        </a:rPr>
                        <a:t>ระดับความสำเร็จในการดำเนินการตามแผนการสร้าง</a:t>
                      </a:r>
                      <a:r>
                        <a:rPr kumimoji="0" lang="en-US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itchFamily="34" charset="0"/>
                          <a:ea typeface="+mn-ea"/>
                          <a:cs typeface="Tahoma" pitchFamily="34" charset="0"/>
                        </a:rPr>
                        <a:t/>
                      </a:r>
                      <a:br>
                        <a:rPr kumimoji="0" lang="en-US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itchFamily="34" charset="0"/>
                          <a:ea typeface="+mn-ea"/>
                          <a:cs typeface="Tahoma" pitchFamily="34" charset="0"/>
                        </a:rPr>
                      </a:br>
                      <a:r>
                        <a:rPr kumimoji="0" lang="en-US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itchFamily="34" charset="0"/>
                          <a:ea typeface="+mn-ea"/>
                          <a:cs typeface="Tahoma" pitchFamily="34" charset="0"/>
                        </a:rPr>
                        <a:t>      </a:t>
                      </a:r>
                      <a:r>
                        <a:rPr kumimoji="0" lang="th-TH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itchFamily="34" charset="0"/>
                          <a:ea typeface="+mn-ea"/>
                          <a:cs typeface="Tahoma" pitchFamily="34" charset="0"/>
                        </a:rPr>
                        <a:t>ความโปร่งใสในการปฏิบัติราชการ </a:t>
                      </a:r>
                      <a:endParaRPr kumimoji="0" lang="en-US" sz="1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ahoma" pitchFamily="34" charset="0"/>
                        <a:ea typeface="+mn-ea"/>
                        <a:cs typeface="Tahoma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itchFamily="34" charset="0"/>
                          <a:ea typeface="+mn-ea"/>
                          <a:cs typeface="Tahoma" pitchFamily="34" charset="0"/>
                        </a:rPr>
                        <a:t>      </a:t>
                      </a:r>
                      <a:r>
                        <a:rPr kumimoji="0" lang="th-TH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itchFamily="34" charset="0"/>
                          <a:ea typeface="+mn-ea"/>
                          <a:cs typeface="Tahoma" pitchFamily="34" charset="0"/>
                        </a:rPr>
                        <a:t>(น้ำหนักร้อยละ 1.5)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itchFamily="34" charset="0"/>
                          <a:ea typeface="+mn-ea"/>
                          <a:cs typeface="Tahoma" pitchFamily="34" charset="0"/>
                        </a:rPr>
                        <a:t>7.3 </a:t>
                      </a:r>
                      <a:r>
                        <a:rPr kumimoji="0" lang="th-TH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itchFamily="34" charset="0"/>
                          <a:ea typeface="+mn-ea"/>
                          <a:cs typeface="Tahoma" pitchFamily="34" charset="0"/>
                        </a:rPr>
                        <a:t>ผลการสำรวจความโปร่งใสในการปฏิบัติราชการ</a:t>
                      </a:r>
                      <a:r>
                        <a:rPr kumimoji="0" lang="en-US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itchFamily="34" charset="0"/>
                          <a:ea typeface="+mn-ea"/>
                          <a:cs typeface="Tahoma" pitchFamily="34" charset="0"/>
                        </a:rPr>
                        <a:t/>
                      </a:r>
                      <a:br>
                        <a:rPr kumimoji="0" lang="en-US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itchFamily="34" charset="0"/>
                          <a:ea typeface="+mn-ea"/>
                          <a:cs typeface="Tahoma" pitchFamily="34" charset="0"/>
                        </a:rPr>
                      </a:br>
                      <a:r>
                        <a:rPr kumimoji="0" lang="en-US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itchFamily="34" charset="0"/>
                          <a:ea typeface="+mn-ea"/>
                          <a:cs typeface="Tahoma" pitchFamily="34" charset="0"/>
                        </a:rPr>
                        <a:t>      </a:t>
                      </a:r>
                      <a:r>
                        <a:rPr kumimoji="0" lang="th-TH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ahoma" pitchFamily="34" charset="0"/>
                          <a:ea typeface="+mn-ea"/>
                          <a:cs typeface="Tahoma" pitchFamily="34" charset="0"/>
                        </a:rPr>
                        <a:t>(น้ำหนักร้อยละ 2)</a:t>
                      </a:r>
                    </a:p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070712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103AA-8845-4AAA-8DCD-945F174AEA28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11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24260" y="971978"/>
            <a:ext cx="8728270" cy="7807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1313" indent="-341313">
              <a:lnSpc>
                <a:spcPct val="150000"/>
              </a:lnSpc>
            </a:pPr>
            <a:r>
              <a:rPr lang="en-US" sz="1600" b="1" dirty="0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9.</a:t>
            </a:r>
            <a:r>
              <a:rPr lang="th-TH" sz="1600" b="1" dirty="0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 เครื่องมือในการตรวจตัวชี้วัดโปร่งใสในการปฏิบัติราชการ เป็นอย่างไร มีวิธีการตรวจอย่างไรและหลักเกณฑ์การตรวจวัดและวิธีการจะออกมาทีหลังใช่หรือไม่  </a:t>
            </a:r>
            <a:endParaRPr lang="en-US" sz="1600" b="1" dirty="0">
              <a:solidFill>
                <a:prstClr val="black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06625" y="1857787"/>
            <a:ext cx="845103" cy="338554"/>
          </a:xfrm>
          <a:prstGeom prst="rect">
            <a:avLst/>
          </a:prstGeom>
          <a:solidFill>
            <a:srgbClr val="70AD47"/>
          </a:solidFill>
        </p:spPr>
        <p:txBody>
          <a:bodyPr wrap="none" rtlCol="0">
            <a:spAutoFit/>
          </a:bodyPr>
          <a:lstStyle/>
          <a:p>
            <a:r>
              <a:rPr lang="th-TH" sz="1600" b="1" dirty="0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คำตอบ</a:t>
            </a:r>
            <a:endParaRPr lang="en-US" sz="1600" b="1" dirty="0">
              <a:solidFill>
                <a:prstClr val="black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0" y="139670"/>
            <a:ext cx="8434388" cy="400110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>
            <a:sp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ประเด็นคำถามที่เกี่ยวกับตัวชี้วัดโปร่งใส (ต่อ)</a:t>
            </a:r>
            <a:endParaRPr kumimoji="0" lang="th-TH" sz="20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86091" y="2342917"/>
            <a:ext cx="8036787" cy="4154984"/>
          </a:xfrm>
          <a:prstGeom prst="rect">
            <a:avLst/>
          </a:prstGeom>
          <a:noFill/>
          <a:ln w="28575">
            <a:solidFill>
              <a:srgbClr val="70AD47"/>
            </a:solidFill>
            <a:prstDash val="dash"/>
          </a:ln>
        </p:spPr>
        <p:txBody>
          <a:bodyPr wrap="square" rtlCol="0">
            <a:spAutoFit/>
          </a:bodyPr>
          <a:lstStyle/>
          <a:p>
            <a:pPr indent="395288" algn="thaiDist">
              <a:lnSpc>
                <a:spcPct val="150000"/>
              </a:lnSpc>
            </a:pPr>
            <a:r>
              <a:rPr lang="th-TH" sz="1600" spc="-90" dirty="0" smtClean="0">
                <a:latin typeface="Tahoma" pitchFamily="34" charset="0"/>
                <a:cs typeface="Tahoma" pitchFamily="34" charset="0"/>
              </a:rPr>
              <a:t>ตามยุทธศาสตร์และแผนงานเชิงรุกของรัฐบาลในการต่อต้านการทุจริตคอร์รัปชั่น ด้านการพัฒนาองค์การ สำนักงาน </a:t>
            </a:r>
            <a:r>
              <a:rPr lang="th-TH" sz="1600" spc="-90" dirty="0" err="1" smtClean="0">
                <a:latin typeface="Tahoma" pitchFamily="34" charset="0"/>
                <a:cs typeface="Tahoma" pitchFamily="34" charset="0"/>
              </a:rPr>
              <a:t>ก.พ.ร.</a:t>
            </a:r>
            <a:r>
              <a:rPr lang="th-TH" sz="1600" spc="-90" dirty="0" smtClean="0">
                <a:latin typeface="Tahoma" pitchFamily="34" charset="0"/>
                <a:cs typeface="Tahoma" pitchFamily="34" charset="0"/>
              </a:rPr>
              <a:t> ได้รับมอบหมายให้ดำเนินโครงการสร้างความโปร่งใสในการปฏิบัติราชการ ซึ่งต่อมาตามมติคณะกรรมการกลั่นกรองข้อเสนอการเปลี่ยนแปลงเพื่อสร้างความโปร่งใสในการปฏิบัติราชการ เห็นควรให้ส่งเสริมส่วนราชการและกำหนดเป็นตัวชี้วัดตามคำรับรองการปฏิบัติราชการ ประจำปี พ.ศ. </a:t>
            </a:r>
            <a:r>
              <a:rPr lang="en-US" sz="1600" spc="-90" dirty="0" smtClean="0">
                <a:latin typeface="Tahoma" pitchFamily="34" charset="0"/>
                <a:cs typeface="Tahoma" pitchFamily="34" charset="0"/>
              </a:rPr>
              <a:t>2556 </a:t>
            </a:r>
            <a:r>
              <a:rPr lang="th-TH" sz="1600" spc="-90" dirty="0" smtClean="0">
                <a:latin typeface="Tahoma" pitchFamily="34" charset="0"/>
                <a:cs typeface="Tahoma" pitchFamily="34" charset="0"/>
              </a:rPr>
              <a:t>ในตัวชี้วัดความสำเร็จการดำเนินโครงการสร้างความโปร่งใสในการปฏิบัติราชการ จึงทำให้มีการกำหนดเกณฑ์และการจัดกลุ่มข้อเสนอฯ ในเชิงคุณภาพ (</a:t>
            </a:r>
            <a:r>
              <a:rPr lang="en-US" sz="1600" spc="-90" dirty="0" smtClean="0">
                <a:latin typeface="Tahoma" pitchFamily="34" charset="0"/>
                <a:cs typeface="Tahoma" pitchFamily="34" charset="0"/>
              </a:rPr>
              <a:t>P1-P4) </a:t>
            </a:r>
            <a:r>
              <a:rPr lang="th-TH" sz="1600" spc="-90" dirty="0" smtClean="0">
                <a:latin typeface="Tahoma" pitchFamily="34" charset="0"/>
                <a:cs typeface="Tahoma" pitchFamily="34" charset="0"/>
              </a:rPr>
              <a:t>ภายหลังจากที่มีการส่งเสริมให้ส่วนราชการจัดทำข้อเสนอฯ ไปแล้ว</a:t>
            </a:r>
            <a:endParaRPr lang="th-TH" sz="1600" dirty="0" smtClean="0">
              <a:latin typeface="Tahoma" pitchFamily="34" charset="0"/>
              <a:cs typeface="Tahoma" pitchFamily="34" charset="0"/>
            </a:endParaRPr>
          </a:p>
          <a:p>
            <a:pPr indent="395288" algn="thaiDist">
              <a:lnSpc>
                <a:spcPct val="150000"/>
              </a:lnSpc>
            </a:pPr>
            <a:r>
              <a:rPr lang="th-TH" sz="1600" spc="-80" dirty="0" smtClean="0">
                <a:latin typeface="Tahoma" pitchFamily="34" charset="0"/>
                <a:cs typeface="Tahoma" pitchFamily="34" charset="0"/>
              </a:rPr>
              <a:t>อย่างไรก็ตาม การดำเนินการต่อเนื่องในปีงบประมาณ พ.ศ. </a:t>
            </a:r>
            <a:r>
              <a:rPr lang="en-US" sz="1600" spc="-80" dirty="0" smtClean="0">
                <a:latin typeface="Tahoma" pitchFamily="34" charset="0"/>
                <a:cs typeface="Tahoma" pitchFamily="34" charset="0"/>
              </a:rPr>
              <a:t>2557 </a:t>
            </a:r>
            <a:r>
              <a:rPr lang="th-TH" sz="1600" spc="-80" dirty="0" smtClean="0">
                <a:latin typeface="Tahoma" pitchFamily="34" charset="0"/>
                <a:cs typeface="Tahoma" pitchFamily="34" charset="0"/>
              </a:rPr>
              <a:t>นี้มีการกำหนดหลักเกณฑ์ และแนวทางดำเนินการ เครื่องมือการสนับสนุนส่วนราชการที่ชัดเจนมากขึ้น ตามที่ได้มีการชี้แจงกรอบแนวทางตัวชี้วัดความโปร่งใสในการปฏิบัติราชการไปแล้ว และเตรียมจัดชี้แจงหลักเกณฑ์และปฏิทินการดำเนินงานเพื่อให้ส่วนราชการสามารถนำไปกำหนดทิศทางได้ในระยะเวลาที่เหมาะสม</a:t>
            </a:r>
            <a:endParaRPr lang="en-US" sz="1600" dirty="0">
              <a:solidFill>
                <a:srgbClr val="C00000"/>
              </a:solidFill>
              <a:latin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103AA-8845-4AAA-8DCD-945F174AEA28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12</a:t>
            </a:fld>
            <a:endParaRPr lang="th-TH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14986" y="1000060"/>
            <a:ext cx="846458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1313" indent="-341313" algn="thaiDist">
              <a:lnSpc>
                <a:spcPct val="150000"/>
              </a:lnSpc>
            </a:pPr>
            <a:r>
              <a:rPr lang="en-US" sz="1600" b="1" dirty="0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10.</a:t>
            </a:r>
            <a:r>
              <a:rPr lang="th-TH" sz="1600" b="1" dirty="0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 การสำรวจความโปร่งใสในการปฏิบัติราชการสำหรับส่วนราชการที่ไม่มี </a:t>
            </a:r>
            <a:r>
              <a:rPr lang="en-US" sz="1600" b="1" dirty="0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SLA </a:t>
            </a:r>
            <a:r>
              <a:rPr lang="th-TH" sz="1600" b="1" dirty="0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มีเครื่องมือและวิธีการวัดอย่างไร เพราะส่วนราชการที่มีภารกิจด้านสังคม เช่น ก.สาธารณสุขมีงาน    บริการผู้ป่วย ซึ่งจะแตกต่างกับส่วนราชการที่มีการวัดความโปร่งใสในการให้ใบอนุญาต</a:t>
            </a:r>
            <a:r>
              <a:rPr lang="th-TH" sz="1600" b="1" spc="-70" dirty="0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ประกอบธุรกิจ จึงมีข้อสังเกตว่าเครื่องมือที่ใช้วัดควรจะต้องสอดคล้องกับบริบทของส่วนราชการ</a:t>
            </a:r>
            <a:r>
              <a:rPr lang="th-TH" sz="1600" b="1" dirty="0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ที่มีความแตกต่างกันในเชิงเศรษฐกิจและสังคม</a:t>
            </a:r>
          </a:p>
          <a:p>
            <a:pPr algn="thaiDist">
              <a:lnSpc>
                <a:spcPct val="150000"/>
              </a:lnSpc>
            </a:pPr>
            <a:r>
              <a:rPr lang="th-TH" sz="1600" b="1" dirty="0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     </a:t>
            </a:r>
            <a:endParaRPr lang="en-US" sz="1600" b="1" dirty="0">
              <a:solidFill>
                <a:prstClr val="black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85724" y="3294323"/>
            <a:ext cx="845103" cy="338554"/>
          </a:xfrm>
          <a:prstGeom prst="rect">
            <a:avLst/>
          </a:prstGeom>
          <a:solidFill>
            <a:srgbClr val="70AD47"/>
          </a:solidFill>
        </p:spPr>
        <p:txBody>
          <a:bodyPr wrap="none" rtlCol="0">
            <a:spAutoFit/>
          </a:bodyPr>
          <a:lstStyle/>
          <a:p>
            <a:r>
              <a:rPr lang="th-TH" sz="1600" b="1" dirty="0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คำตอบ</a:t>
            </a:r>
            <a:endParaRPr lang="en-US" sz="1600" b="1" dirty="0">
              <a:solidFill>
                <a:prstClr val="black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15895" y="3867847"/>
            <a:ext cx="8036787" cy="2308324"/>
          </a:xfrm>
          <a:prstGeom prst="rect">
            <a:avLst/>
          </a:prstGeom>
          <a:noFill/>
          <a:ln w="28575">
            <a:solidFill>
              <a:srgbClr val="70AD47"/>
            </a:solidFill>
            <a:prstDash val="dash"/>
          </a:ln>
        </p:spPr>
        <p:txBody>
          <a:bodyPr wrap="square" rtlCol="0">
            <a:spAutoFit/>
          </a:bodyPr>
          <a:lstStyle/>
          <a:p>
            <a:pPr indent="395288" algn="thaiDist">
              <a:lnSpc>
                <a:spcPct val="150000"/>
              </a:lnSpc>
            </a:pPr>
            <a:r>
              <a:rPr lang="th-TH" sz="1600" spc="-40" dirty="0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แบบสำรวจความโปร่งใสในการปฏิบัติราชการได้คำนึงถึงบริบทของกระบวนงานตามภารกิจของส่วนราชการที่แตกต่างกัน โดยประกอบด้วยข้อคำถามไม่เกิน </a:t>
            </a:r>
            <a:r>
              <a:rPr lang="en-US" sz="1600" spc="-40" dirty="0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10</a:t>
            </a:r>
            <a:r>
              <a:rPr lang="th-TH" sz="1600" spc="-40" dirty="0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คำถาม ครอบคลุมในด้านความโปร่งใส ด้านความเชื่อถือ ไว้วางใจ และด้านการคอร์รัปชั่น ซึ่งสามารถวัดได้ทั้งกลุ่มกระทรวงด้านความมั่นคง ด้านเศรษฐกิจ และด้านสังคม</a:t>
            </a:r>
          </a:p>
          <a:p>
            <a:pPr indent="395288" algn="thaiDist">
              <a:lnSpc>
                <a:spcPct val="150000"/>
              </a:lnSpc>
            </a:pPr>
            <a:r>
              <a:rPr lang="th-TH" sz="1600" spc="-40" dirty="0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ทั้งนี้คำถามมีการสำรวจและวัดความเห็นจากประชาชนผู้รับบริการในกระบวนงานที่ส่วนราชการดำเนินการสร้างความโปร่งใสโดยตรง </a:t>
            </a:r>
            <a:endParaRPr lang="en-US" sz="1600" dirty="0">
              <a:solidFill>
                <a:srgbClr val="C00000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0" y="139670"/>
            <a:ext cx="8434388" cy="400110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>
            <a:sp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ประเด็นคำถามที่เกี่ยวกับตัวชี้วัดโปร่งใส (ต่อ)</a:t>
            </a:r>
            <a:endParaRPr kumimoji="0" lang="th-TH" sz="20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103AA-8845-4AAA-8DCD-945F174AEA28}" type="slidenum">
              <a:rPr lang="th-TH" smtClean="0"/>
              <a:pPr/>
              <a:t>13</a:t>
            </a:fld>
            <a:endParaRPr lang="th-TH"/>
          </a:p>
        </p:txBody>
      </p:sp>
      <p:sp>
        <p:nvSpPr>
          <p:cNvPr id="5" name="TextBox 4"/>
          <p:cNvSpPr txBox="1"/>
          <p:nvPr/>
        </p:nvSpPr>
        <p:spPr>
          <a:xfrm>
            <a:off x="425479" y="1262300"/>
            <a:ext cx="8542723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ahoma" pitchFamily="34" charset="0"/>
                <a:cs typeface="Tahoma" pitchFamily="34" charset="0"/>
              </a:rPr>
              <a:t>11. </a:t>
            </a:r>
            <a:r>
              <a:rPr lang="th-TH" sz="1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ahoma" pitchFamily="34" charset="0"/>
                <a:cs typeface="Tahoma" pitchFamily="34" charset="0"/>
              </a:rPr>
              <a:t>เรื่องตัวชี้วัด</a:t>
            </a:r>
            <a:r>
              <a:rPr lang="en-US" sz="1600" b="1" spc="1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ahoma" pitchFamily="34" charset="0"/>
                <a:cs typeface="Tahoma" pitchFamily="34" charset="0"/>
              </a:rPr>
              <a:t> SLA</a:t>
            </a:r>
            <a:r>
              <a:rPr lang="th-TH" sz="1600" b="1" spc="1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ahoma" pitchFamily="34" charset="0"/>
                <a:cs typeface="Tahoma" pitchFamily="34" charset="0"/>
              </a:rPr>
              <a:t>  บอกให้ส่วนราชการทำแผนลดขั้นตอนของกรมที่มีงานบริการ กรมลด</a:t>
            </a:r>
          </a:p>
          <a:p>
            <a:r>
              <a:rPr lang="th-TH" sz="1600" b="1" spc="1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ahoma" pitchFamily="34" charset="0"/>
                <a:cs typeface="Tahoma" pitchFamily="34" charset="0"/>
              </a:rPr>
              <a:t>      ขั้นตอนมานานแล้ว จนไม่สามารถลดได้อีก และยังกำหนดให้ทำแผนให้ปรับปรุงให้ลดอีก</a:t>
            </a:r>
          </a:p>
          <a:p>
            <a:r>
              <a:rPr lang="th-TH" sz="1600" b="1" spc="1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ahoma" pitchFamily="34" charset="0"/>
                <a:cs typeface="Tahoma" pitchFamily="34" charset="0"/>
              </a:rPr>
              <a:t>      ลดสุดๆ ได้แค่นี้ </a:t>
            </a:r>
            <a:r>
              <a:rPr lang="th-TH" sz="1600" b="1" dirty="0" smtClean="0">
                <a:latin typeface="Tahoma" pitchFamily="34" charset="0"/>
                <a:cs typeface="Tahoma" pitchFamily="34" charset="0"/>
              </a:rPr>
              <a:t>ความโปร่งใสในข้อที่สอง คือถ้ามันมีแผน มีกระบวนการดำเนินงาน ลด</a:t>
            </a:r>
          </a:p>
          <a:p>
            <a:r>
              <a:rPr lang="th-TH" sz="1600" b="1" dirty="0" smtClean="0">
                <a:latin typeface="Tahoma" pitchFamily="34" charset="0"/>
                <a:cs typeface="Tahoma" pitchFamily="34" charset="0"/>
              </a:rPr>
              <a:t>       จนสุดๆ จน</a:t>
            </a:r>
            <a:r>
              <a:rPr lang="th-TH" sz="1600" b="1" spc="1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ahoma" pitchFamily="34" charset="0"/>
                <a:cs typeface="Tahoma" pitchFamily="34" charset="0"/>
              </a:rPr>
              <a:t>เกิดเป้าไปแล้ว </a:t>
            </a:r>
            <a:r>
              <a:rPr lang="th-TH" sz="1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ahoma" pitchFamily="34" charset="0"/>
                <a:cs typeface="Tahoma" pitchFamily="34" charset="0"/>
              </a:rPr>
              <a:t> </a:t>
            </a:r>
            <a:endParaRPr lang="en-US" sz="1600" b="1" dirty="0">
              <a:solidFill>
                <a:schemeClr val="tx1">
                  <a:lumMod val="95000"/>
                  <a:lumOff val="5000"/>
                </a:schemeClr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03385" y="2719750"/>
            <a:ext cx="845103" cy="338554"/>
          </a:xfrm>
          <a:prstGeom prst="rect">
            <a:avLst/>
          </a:prstGeom>
          <a:solidFill>
            <a:srgbClr val="70AD47"/>
          </a:solidFill>
        </p:spPr>
        <p:txBody>
          <a:bodyPr wrap="none" rtlCol="0">
            <a:spAutoFit/>
          </a:bodyPr>
          <a:lstStyle/>
          <a:p>
            <a:r>
              <a:rPr lang="th-TH" sz="1600" b="1" dirty="0" smtClean="0">
                <a:latin typeface="Tahoma" pitchFamily="34" charset="0"/>
                <a:cs typeface="Tahoma" pitchFamily="34" charset="0"/>
              </a:rPr>
              <a:t>คำตอบ</a:t>
            </a:r>
            <a:endParaRPr lang="en-US" sz="1600" b="1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0" y="139670"/>
            <a:ext cx="8434388" cy="400110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>
            <a:sp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ประเด็นคำถามที่เกี่ยวกับตัวชี้วัด</a:t>
            </a:r>
            <a: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SLA</a:t>
            </a:r>
            <a:endParaRPr kumimoji="0" lang="th-TH" sz="20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0" name="Rectangle 1"/>
          <p:cNvSpPr>
            <a:spLocks noChangeArrowheads="1"/>
          </p:cNvSpPr>
          <p:nvPr/>
        </p:nvSpPr>
        <p:spPr bwMode="auto">
          <a:xfrm>
            <a:off x="726831" y="3224402"/>
            <a:ext cx="7643446" cy="2308324"/>
          </a:xfrm>
          <a:prstGeom prst="rect">
            <a:avLst/>
          </a:prstGeom>
          <a:noFill/>
          <a:ln w="9525">
            <a:solidFill>
              <a:schemeClr val="tx1"/>
            </a:solidFill>
            <a:prstDash val="dash"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th-TH" sz="16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Calibri" pitchFamily="34" charset="0"/>
                <a:cs typeface="Tahoma" pitchFamily="34" charset="0"/>
              </a:rPr>
              <a:t>การลดขั้นตอน เป็นแนวทางหนึ่งของการปรับปรุงบริการ</a:t>
            </a:r>
            <a:r>
              <a:rPr kumimoji="0" lang="th-TH" sz="160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Calibri" pitchFamily="34" charset="0"/>
                <a:cs typeface="Tahoma" pitchFamily="34" charset="0"/>
              </a:rPr>
              <a:t> ที่สำนักงาน ก.พ.ร. ยกเป็นตัวอย่างในการปรับปรุงกระบวนงานบริการตาม</a:t>
            </a:r>
            <a:r>
              <a:rPr kumimoji="0" lang="th-TH" sz="16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Calibri" pitchFamily="34" charset="0"/>
                <a:cs typeface="Tahoma" pitchFamily="34" charset="0"/>
              </a:rPr>
              <a:t>ตัวชี้วัด</a:t>
            </a:r>
            <a:r>
              <a:rPr kumimoji="0" lang="th-TH" sz="160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Calibri" pitchFamily="34" charset="0"/>
                <a:cs typeface="Tahoma" pitchFamily="34" charset="0"/>
              </a:rPr>
              <a:t> </a:t>
            </a:r>
            <a:r>
              <a:rPr lang="en-US" sz="1600" dirty="0" smtClean="0">
                <a:latin typeface="Tahoma" pitchFamily="34" charset="0"/>
                <a:ea typeface="Calibri" pitchFamily="34" charset="0"/>
                <a:cs typeface="Tahoma" pitchFamily="34" charset="0"/>
              </a:rPr>
              <a:t>SLA </a:t>
            </a:r>
            <a:r>
              <a:rPr lang="th-TH" sz="1600" dirty="0" smtClean="0">
                <a:latin typeface="Tahoma" pitchFamily="34" charset="0"/>
                <a:ea typeface="Calibri" pitchFamily="34" charset="0"/>
                <a:cs typeface="Tahoma" pitchFamily="34" charset="0"/>
              </a:rPr>
              <a:t>นั่นหมายความว่า ยังมีแนวทางอีกมากในการปรับปรุงบริการ เช่น นำระบบเทคโนโลยีมาช่วย การออกแบบระบบงานใหม่ การพัฒนาบุคลากรผู้ให้บริการ เป็นต้น ดังนั้น หากหน่วยงานไม่สามารถลดขั้นตอนการให้บริการได้แล้ว หน่วยงานสามารถเลือกแนวทางอื่นๆ เพื่อนำมาดำเนินการปรับปรุงบริการได้ตามความเหมาะสมและสอดคล้องกับบริบทขององค์กร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103AA-8845-4AAA-8DCD-945F174AEA28}" type="slidenum">
              <a:rPr lang="th-TH" smtClean="0"/>
              <a:pPr/>
              <a:t>14</a:t>
            </a:fld>
            <a:endParaRPr lang="th-TH"/>
          </a:p>
        </p:txBody>
      </p:sp>
      <p:sp>
        <p:nvSpPr>
          <p:cNvPr id="7" name="TextBox 6"/>
          <p:cNvSpPr txBox="1"/>
          <p:nvPr/>
        </p:nvSpPr>
        <p:spPr>
          <a:xfrm>
            <a:off x="707012" y="2488330"/>
            <a:ext cx="845103" cy="338554"/>
          </a:xfrm>
          <a:prstGeom prst="rect">
            <a:avLst/>
          </a:prstGeom>
          <a:solidFill>
            <a:srgbClr val="70AD47"/>
          </a:solidFill>
        </p:spPr>
        <p:txBody>
          <a:bodyPr wrap="none" rtlCol="0">
            <a:spAutoFit/>
          </a:bodyPr>
          <a:lstStyle/>
          <a:p>
            <a:r>
              <a:rPr lang="th-TH" sz="1600" b="1" dirty="0" smtClean="0">
                <a:latin typeface="Tahoma" pitchFamily="34" charset="0"/>
                <a:cs typeface="Tahoma" pitchFamily="34" charset="0"/>
              </a:rPr>
              <a:t>คำตอบ</a:t>
            </a:r>
            <a:endParaRPr lang="en-US" sz="1600" b="1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98664" y="3219741"/>
            <a:ext cx="8036787" cy="3046988"/>
          </a:xfrm>
          <a:prstGeom prst="rect">
            <a:avLst/>
          </a:prstGeom>
          <a:noFill/>
          <a:ln w="28575">
            <a:solidFill>
              <a:srgbClr val="70AD47"/>
            </a:solidFill>
            <a:prstDash val="dash"/>
          </a:ln>
        </p:spPr>
        <p:txBody>
          <a:bodyPr wrap="square" rtlCol="0">
            <a:spAutoFit/>
          </a:bodyPr>
          <a:lstStyle/>
          <a:p>
            <a:pPr lvl="0" indent="463550" algn="thaiDi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th-TH" sz="1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ahoma" pitchFamily="34" charset="0"/>
                <a:cs typeface="Tahoma" pitchFamily="34" charset="0"/>
              </a:rPr>
              <a:t>สำหรับตัวชี้วัดความโปร่งใสในการปฏิบัติราชการ </a:t>
            </a:r>
            <a:r>
              <a:rPr lang="th-TH" sz="1600" dirty="0" smtClean="0">
                <a:latin typeface="Tahoma" pitchFamily="34" charset="0"/>
                <a:cs typeface="Tahoma" pitchFamily="34" charset="0"/>
              </a:rPr>
              <a:t>เกณฑ์การวัดประเมินผลจะมีการปรับจากเกณฑ์ของปีที่แล้ว ซึ่งวัดผลสำเร็จของการดำเนินงานตามตัวชี้วัดหลักที่ส่วนราชการกำหนดตาม</a:t>
            </a:r>
            <a:r>
              <a:rPr lang="th-TH" sz="1600" spc="-30" dirty="0" smtClean="0">
                <a:latin typeface="Tahoma" pitchFamily="34" charset="0"/>
                <a:cs typeface="Tahoma" pitchFamily="34" charset="0"/>
              </a:rPr>
              <a:t>ข้อเสนอการเปลี่ยนแปลงเพื่อสร้างความโปร่งใสในการปฏิบัติราชการ เทียบกับค่าเป้าหมาย (ต่ำกว่า </a:t>
            </a:r>
            <a:r>
              <a:rPr lang="th-TH" sz="1600" dirty="0" smtClean="0">
                <a:latin typeface="Tahoma" pitchFamily="34" charset="0"/>
                <a:cs typeface="Tahoma" pitchFamily="34" charset="0"/>
              </a:rPr>
              <a:t>เท่ากับ หรือมากกว่า) </a:t>
            </a:r>
          </a:p>
          <a:p>
            <a:pPr lvl="0" indent="463550" algn="thaiDist" fontAlgn="base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th-TH" sz="1600" spc="-70" dirty="0" smtClean="0">
                <a:latin typeface="Tahoma" pitchFamily="34" charset="0"/>
                <a:cs typeface="Tahoma" pitchFamily="34" charset="0"/>
              </a:rPr>
              <a:t>โดยในปีงบประมาณ พ.ศ. </a:t>
            </a:r>
            <a:r>
              <a:rPr lang="en-US" sz="1600" spc="-70" dirty="0" smtClean="0">
                <a:latin typeface="Tahoma" pitchFamily="34" charset="0"/>
                <a:cs typeface="Tahoma" pitchFamily="34" charset="0"/>
              </a:rPr>
              <a:t>2557 </a:t>
            </a:r>
            <a:r>
              <a:rPr lang="th-TH" sz="1600" spc="-70" dirty="0" smtClean="0">
                <a:latin typeface="Tahoma" pitchFamily="34" charset="0"/>
                <a:cs typeface="Tahoma" pitchFamily="34" charset="0"/>
              </a:rPr>
              <a:t>การวัดผลการดำเนินงานตามแผนสร้างความโปร่งใสในการปฏิบัติ</a:t>
            </a:r>
            <a:r>
              <a:rPr lang="th-TH" sz="1600" dirty="0" smtClean="0">
                <a:latin typeface="Tahoma" pitchFamily="34" charset="0"/>
                <a:cs typeface="Tahoma" pitchFamily="34" charset="0"/>
              </a:rPr>
              <a:t>ราชการนั้น จะพิจารณาเกณฑ์ที่สามารถวัดผลความสำเร็จและสะท้อนความโปร่งใสในกระบวนงาน</a:t>
            </a:r>
            <a:r>
              <a:rPr lang="th-TH" sz="1600" spc="-80" dirty="0" smtClean="0">
                <a:latin typeface="Tahoma" pitchFamily="34" charset="0"/>
                <a:cs typeface="Tahoma" pitchFamily="34" charset="0"/>
              </a:rPr>
              <a:t>ได้อย่างแท้จริง สอดคล้องตามแผนฯ ที่ส่วนราชการกำหนด ซึ่งอยู่ระหว่างกำหนดหลักเกณฑ์การพิจารณา</a:t>
            </a:r>
            <a:r>
              <a:rPr lang="th-TH" sz="1600" dirty="0" smtClean="0">
                <a:latin typeface="Tahoma" pitchFamily="34" charset="0"/>
                <a:cs typeface="Tahoma" pitchFamily="34" charset="0"/>
              </a:rPr>
              <a:t>และชี้แจงให้ส่วนราชการทราบต่อไป</a:t>
            </a:r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0" y="139670"/>
            <a:ext cx="8434388" cy="400110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>
            <a:sp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ประเด็นคำถามที่เกี่ยวกับตัวชี้วัด</a:t>
            </a:r>
            <a: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SLA</a:t>
            </a:r>
            <a:r>
              <a:rPr kumimoji="0" lang="th-TH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(ต่อ)</a:t>
            </a:r>
            <a:endParaRPr kumimoji="0" lang="th-TH" sz="20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98585" y="1100935"/>
            <a:ext cx="8473473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ahoma" pitchFamily="34" charset="0"/>
                <a:cs typeface="Tahoma" pitchFamily="34" charset="0"/>
              </a:rPr>
              <a:t>11. </a:t>
            </a:r>
            <a:r>
              <a:rPr lang="th-TH" sz="1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ahoma" pitchFamily="34" charset="0"/>
                <a:cs typeface="Tahoma" pitchFamily="34" charset="0"/>
              </a:rPr>
              <a:t>เรื่องตัวชี้วัด</a:t>
            </a:r>
            <a:r>
              <a:rPr lang="en-US" sz="1600" b="1" spc="1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ahoma" pitchFamily="34" charset="0"/>
                <a:cs typeface="Tahoma" pitchFamily="34" charset="0"/>
              </a:rPr>
              <a:t> SLA</a:t>
            </a:r>
            <a:r>
              <a:rPr lang="th-TH" sz="1600" b="1" spc="1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ahoma" pitchFamily="34" charset="0"/>
                <a:cs typeface="Tahoma" pitchFamily="34" charset="0"/>
              </a:rPr>
              <a:t>  บอกให้ส่วนราชการทำแผนลดขั้นตอนของกรมที่มีงานบริการ กรมลด</a:t>
            </a:r>
          </a:p>
          <a:p>
            <a:r>
              <a:rPr lang="th-TH" sz="1600" b="1" spc="1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ahoma" pitchFamily="34" charset="0"/>
                <a:cs typeface="Tahoma" pitchFamily="34" charset="0"/>
              </a:rPr>
              <a:t>      ขั้นตอนมานานแล้ว จนไม่สามารถลดได้อีก และยังกำหนดให้ทำแผนให้ปรับปรุงให้ลดอีก</a:t>
            </a:r>
          </a:p>
          <a:p>
            <a:r>
              <a:rPr lang="th-TH" sz="1600" b="1" spc="1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ahoma" pitchFamily="34" charset="0"/>
                <a:cs typeface="Tahoma" pitchFamily="34" charset="0"/>
              </a:rPr>
              <a:t>      ลดสุดๆ ได้แค่นี้ </a:t>
            </a:r>
            <a:r>
              <a:rPr lang="th-TH" sz="1600" b="1" dirty="0" smtClean="0">
                <a:latin typeface="Tahoma" pitchFamily="34" charset="0"/>
                <a:cs typeface="Tahoma" pitchFamily="34" charset="0"/>
              </a:rPr>
              <a:t>ความโปร่งใสในข้อที่สอง คือถ้ามันมีแผน มีกระบวนการดำเนินงาน ลด</a:t>
            </a:r>
          </a:p>
          <a:p>
            <a:r>
              <a:rPr lang="th-TH" sz="1600" b="1" dirty="0" smtClean="0">
                <a:latin typeface="Tahoma" pitchFamily="34" charset="0"/>
                <a:cs typeface="Tahoma" pitchFamily="34" charset="0"/>
              </a:rPr>
              <a:t>      จนสุดๆ </a:t>
            </a:r>
            <a:r>
              <a:rPr lang="th-TH" sz="1600" b="1" spc="1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ahoma" pitchFamily="34" charset="0"/>
                <a:cs typeface="Tahoma" pitchFamily="34" charset="0"/>
              </a:rPr>
              <a:t>มันเกิดเป้าไปแล้ว </a:t>
            </a:r>
            <a:r>
              <a:rPr lang="th-TH" sz="1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ahoma" pitchFamily="34" charset="0"/>
                <a:cs typeface="Tahoma" pitchFamily="34" charset="0"/>
              </a:rPr>
              <a:t> </a:t>
            </a:r>
            <a:endParaRPr lang="en-US" sz="1600" b="1" dirty="0">
              <a:solidFill>
                <a:schemeClr val="tx1">
                  <a:lumMod val="95000"/>
                  <a:lumOff val="5000"/>
                </a:schemeClr>
              </a:solidFill>
              <a:latin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103AA-8845-4AAA-8DCD-945F174AEA28}" type="slidenum">
              <a:rPr lang="th-TH" smtClean="0">
                <a:solidFill>
                  <a:prstClr val="black">
                    <a:tint val="75000"/>
                  </a:prstClr>
                </a:solidFill>
              </a:rPr>
              <a:pPr/>
              <a:t>15</a:t>
            </a:fld>
            <a:endParaRPr lang="th-TH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81009" y="987841"/>
            <a:ext cx="8691803" cy="2677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600" b="1" dirty="0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12.</a:t>
            </a:r>
            <a:r>
              <a:rPr lang="th-TH" sz="1600" b="1" dirty="0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เรื่องการวัด </a:t>
            </a:r>
            <a:r>
              <a:rPr lang="en-US" sz="1600" b="1" dirty="0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SLA </a:t>
            </a:r>
            <a:r>
              <a:rPr lang="th-TH" sz="1600" b="1" dirty="0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ตามเกณฑ์วัดใน </a:t>
            </a:r>
            <a:r>
              <a:rPr lang="en-US" sz="1600" b="1" dirty="0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3</a:t>
            </a:r>
            <a:r>
              <a:rPr lang="th-TH" sz="1600" b="1" dirty="0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ตัวชี้วัดย่อย ซึ่งหนึ่งในตัวชี้วัดนั้น คือเรื่องการประเมิน</a:t>
            </a:r>
          </a:p>
          <a:p>
            <a:pPr>
              <a:lnSpc>
                <a:spcPct val="150000"/>
              </a:lnSpc>
            </a:pPr>
            <a:r>
              <a:rPr lang="th-TH" sz="1600" b="1" dirty="0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   ความพึงพอใจงานบริการที่บังคับให้ทุกส่วนราชการดำเนินการวัดทุกปีอยู่แล้ว มีน้ำหนัก </a:t>
            </a:r>
            <a:r>
              <a:rPr lang="en-US" sz="1600" b="1" dirty="0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10</a:t>
            </a:r>
            <a:endParaRPr lang="th-TH" sz="1600" b="1" dirty="0" smtClean="0">
              <a:solidFill>
                <a:prstClr val="black"/>
              </a:solidFill>
              <a:latin typeface="Tahoma" pitchFamily="34" charset="0"/>
              <a:cs typeface="Tahoma" pitchFamily="34" charset="0"/>
            </a:endParaRPr>
          </a:p>
          <a:p>
            <a:pPr>
              <a:lnSpc>
                <a:spcPct val="150000"/>
              </a:lnSpc>
            </a:pPr>
            <a:r>
              <a:rPr lang="th-TH" sz="1600" b="1" dirty="0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   คะแนน ตามที่บอกว่า </a:t>
            </a:r>
            <a:r>
              <a:rPr lang="en-US" sz="1600" b="1" dirty="0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104</a:t>
            </a:r>
            <a:r>
              <a:rPr lang="th-TH" sz="1600" b="1" dirty="0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กรมไม่ต้องวัด</a:t>
            </a:r>
            <a:r>
              <a:rPr lang="en-US" sz="1600" b="1" dirty="0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SLA</a:t>
            </a:r>
            <a:r>
              <a:rPr lang="th-TH" sz="1600" b="1" dirty="0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</a:t>
            </a:r>
          </a:p>
          <a:p>
            <a:pPr>
              <a:lnSpc>
                <a:spcPct val="150000"/>
              </a:lnSpc>
            </a:pPr>
            <a:r>
              <a:rPr lang="th-TH" sz="1600" b="1" dirty="0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           ตั้งข้อสังเกตว่า ทั้ง </a:t>
            </a:r>
            <a:r>
              <a:rPr lang="en-US" sz="1600" b="1" dirty="0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104</a:t>
            </a:r>
            <a:r>
              <a:rPr lang="th-TH" sz="1600" b="1" dirty="0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กรมไม่มีงานบริการใช่หรือไม่ ไม่ต้องทำ </a:t>
            </a:r>
            <a:r>
              <a:rPr lang="en-US" sz="1600" b="1" dirty="0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PMQA</a:t>
            </a:r>
            <a:r>
              <a:rPr lang="th-TH" sz="1600" b="1" dirty="0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ใช่หรือไม่ และ</a:t>
            </a:r>
          </a:p>
          <a:p>
            <a:pPr>
              <a:lnSpc>
                <a:spcPct val="150000"/>
              </a:lnSpc>
            </a:pPr>
            <a:r>
              <a:rPr lang="th-TH" sz="1600" b="1" dirty="0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   ไม่ต้องประเมินความพึงพอใจใช่หรือไม่ ทำไมไม่ยกน้ำหนัก </a:t>
            </a:r>
            <a:r>
              <a:rPr lang="en-US" sz="1600" b="1" dirty="0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10</a:t>
            </a:r>
            <a:r>
              <a:rPr lang="th-TH" sz="1600" b="1" dirty="0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sz="1600" b="1" dirty="0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% </a:t>
            </a:r>
            <a:r>
              <a:rPr lang="th-TH" sz="1600" b="1" dirty="0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ของ</a:t>
            </a:r>
            <a:r>
              <a:rPr lang="en-US" sz="1600" b="1" dirty="0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SLA</a:t>
            </a:r>
            <a:r>
              <a:rPr lang="th-TH" sz="1600" b="1" dirty="0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ไปอยู่ในมิติด้าน</a:t>
            </a:r>
            <a:endParaRPr lang="en-US" sz="1600" b="1" dirty="0" smtClean="0">
              <a:solidFill>
                <a:prstClr val="black"/>
              </a:solidFill>
              <a:latin typeface="Tahoma" pitchFamily="34" charset="0"/>
              <a:cs typeface="Tahoma" pitchFamily="34" charset="0"/>
            </a:endParaRPr>
          </a:p>
          <a:p>
            <a:pPr>
              <a:lnSpc>
                <a:spcPct val="150000"/>
              </a:lnSpc>
            </a:pPr>
            <a:r>
              <a:rPr lang="en-US" sz="1600" b="1" dirty="0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   </a:t>
            </a:r>
            <a:r>
              <a:rPr lang="th-TH" sz="1600" b="1" dirty="0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ประสิทธิผล</a:t>
            </a:r>
          </a:p>
          <a:p>
            <a:pPr>
              <a:lnSpc>
                <a:spcPct val="150000"/>
              </a:lnSpc>
            </a:pPr>
            <a:r>
              <a:rPr lang="th-TH" sz="1600" b="1" dirty="0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sz="1600" b="1" dirty="0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th-TH" sz="1600" b="1" dirty="0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 </a:t>
            </a:r>
            <a:endParaRPr lang="en-US" sz="1600" b="1" dirty="0">
              <a:solidFill>
                <a:prstClr val="black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59250" y="3352848"/>
            <a:ext cx="845103" cy="338554"/>
          </a:xfrm>
          <a:prstGeom prst="rect">
            <a:avLst/>
          </a:prstGeom>
          <a:solidFill>
            <a:srgbClr val="70AD47"/>
          </a:solidFill>
        </p:spPr>
        <p:txBody>
          <a:bodyPr wrap="none" rtlCol="0">
            <a:spAutoFit/>
          </a:bodyPr>
          <a:lstStyle/>
          <a:p>
            <a:r>
              <a:rPr lang="th-TH" sz="1600" b="1" dirty="0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คำตอบ</a:t>
            </a:r>
            <a:endParaRPr lang="en-US" sz="1600" b="1" dirty="0">
              <a:solidFill>
                <a:prstClr val="black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0" y="139670"/>
            <a:ext cx="8434388" cy="400110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>
            <a:sp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ประเด็นคำถามที่เกี่ยวกับตัวชี้วัด</a:t>
            </a:r>
            <a: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SLA</a:t>
            </a:r>
            <a:r>
              <a:rPr kumimoji="0" lang="th-TH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(ต่อ)</a:t>
            </a:r>
            <a:endParaRPr kumimoji="0" lang="th-TH" sz="20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67372" y="3814141"/>
            <a:ext cx="7949612" cy="2677656"/>
          </a:xfrm>
          <a:prstGeom prst="rect">
            <a:avLst/>
          </a:prstGeom>
          <a:noFill/>
          <a:ln w="19050">
            <a:solidFill>
              <a:srgbClr val="70AD47"/>
            </a:solidFill>
            <a:prstDash val="sysDot"/>
          </a:ln>
        </p:spPr>
        <p:txBody>
          <a:bodyPr wrap="none" rtlCol="0">
            <a:spAutoFit/>
          </a:bodyPr>
          <a:lstStyle/>
          <a:p>
            <a:pPr algn="thaiDist">
              <a:lnSpc>
                <a:spcPct val="150000"/>
              </a:lnSpc>
            </a:pPr>
            <a:r>
              <a:rPr lang="th-TH" sz="1600" dirty="0" smtClean="0">
                <a:latin typeface="Tahoma" pitchFamily="34" charset="0"/>
                <a:cs typeface="Tahoma" pitchFamily="34" charset="0"/>
              </a:rPr>
              <a:t>ตามประเด็นข้อสังเกต ขอเรียนชี้แจงดังนี้</a:t>
            </a:r>
          </a:p>
          <a:p>
            <a:pPr algn="thaiDist">
              <a:lnSpc>
                <a:spcPct val="150000"/>
              </a:lnSpc>
              <a:buFontTx/>
              <a:buChar char="-"/>
            </a:pPr>
            <a:r>
              <a:rPr lang="en-US" sz="1600" dirty="0" smtClean="0">
                <a:latin typeface="Tahoma" pitchFamily="34" charset="0"/>
                <a:cs typeface="Tahoma" pitchFamily="34" charset="0"/>
              </a:rPr>
              <a:t> 104 </a:t>
            </a:r>
            <a:r>
              <a:rPr lang="th-TH" sz="1600" dirty="0" smtClean="0">
                <a:latin typeface="Tahoma" pitchFamily="34" charset="0"/>
                <a:cs typeface="Tahoma" pitchFamily="34" charset="0"/>
              </a:rPr>
              <a:t>กรมมีงานบริการ แต่เป็นงานบริการที่ไม่อยู่ในเงื่อนไขการคัดเลือกมาดำเนินการ </a:t>
            </a:r>
            <a:r>
              <a:rPr lang="en-US" sz="1600" dirty="0" smtClean="0">
                <a:latin typeface="Tahoma" pitchFamily="34" charset="0"/>
                <a:cs typeface="Tahoma" pitchFamily="34" charset="0"/>
              </a:rPr>
              <a:t>SLA</a:t>
            </a:r>
          </a:p>
          <a:p>
            <a:pPr algn="thaiDist">
              <a:lnSpc>
                <a:spcPct val="150000"/>
              </a:lnSpc>
              <a:buFontTx/>
              <a:buChar char="-"/>
            </a:pPr>
            <a:r>
              <a:rPr lang="en-US" sz="1600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th-TH" sz="1600" dirty="0" smtClean="0">
                <a:latin typeface="Tahoma" pitchFamily="34" charset="0"/>
                <a:cs typeface="Tahoma" pitchFamily="34" charset="0"/>
              </a:rPr>
              <a:t>การทำ </a:t>
            </a:r>
            <a:r>
              <a:rPr lang="en-US" sz="1600" dirty="0" smtClean="0">
                <a:latin typeface="Tahoma" pitchFamily="34" charset="0"/>
                <a:cs typeface="Tahoma" pitchFamily="34" charset="0"/>
              </a:rPr>
              <a:t>PMQA </a:t>
            </a:r>
            <a:r>
              <a:rPr lang="th-TH" sz="1600" dirty="0" smtClean="0">
                <a:latin typeface="Tahoma" pitchFamily="34" charset="0"/>
                <a:cs typeface="Tahoma" pitchFamily="34" charset="0"/>
              </a:rPr>
              <a:t>เป็นการพัฒนาระบบการบริหารจัดการภายในองค์การ เพื่อให้องค์กร</a:t>
            </a:r>
          </a:p>
          <a:p>
            <a:pPr algn="thaiDist">
              <a:lnSpc>
                <a:spcPct val="150000"/>
              </a:lnSpc>
            </a:pPr>
            <a:r>
              <a:rPr lang="th-TH" sz="1600" dirty="0" smtClean="0">
                <a:latin typeface="Tahoma" pitchFamily="34" charset="0"/>
                <a:cs typeface="Tahoma" pitchFamily="34" charset="0"/>
              </a:rPr>
              <a:t>  เป็นองค์กรที่มีประสิทธิภาพสูง ดังนั้น จึงเป็นเรื่องที่ทุกส่วนราชการควรดำเนินการอย่างต่อเนื่อง</a:t>
            </a:r>
          </a:p>
          <a:p>
            <a:pPr algn="thaiDist">
              <a:lnSpc>
                <a:spcPct val="150000"/>
              </a:lnSpc>
              <a:buFontTx/>
              <a:buChar char="-"/>
            </a:pPr>
            <a:r>
              <a:rPr lang="en-US" sz="1600" dirty="0" smtClean="0">
                <a:latin typeface="Tahoma" pitchFamily="34" charset="0"/>
                <a:cs typeface="Tahoma" pitchFamily="34" charset="0"/>
              </a:rPr>
              <a:t>104</a:t>
            </a:r>
            <a:r>
              <a:rPr lang="th-TH" sz="1600" dirty="0" smtClean="0">
                <a:latin typeface="Tahoma" pitchFamily="34" charset="0"/>
                <a:cs typeface="Tahoma" pitchFamily="34" charset="0"/>
              </a:rPr>
              <a:t> กรมยังคงต้องประเมินความพึงพอใจ แม้ไม่ได้ถูกนำมาใช้ในการประเมินผลตามตัวชี้วัด </a:t>
            </a:r>
          </a:p>
          <a:p>
            <a:pPr algn="thaiDist">
              <a:lnSpc>
                <a:spcPct val="150000"/>
              </a:lnSpc>
            </a:pPr>
            <a:r>
              <a:rPr lang="th-TH" sz="1600" dirty="0" smtClean="0">
                <a:latin typeface="Tahoma" pitchFamily="34" charset="0"/>
                <a:cs typeface="Tahoma" pitchFamily="34" charset="0"/>
              </a:rPr>
              <a:t>  แต่ส่วนราชการสามารถนำมาใช้ในการปรับปรุงองค์กรได้ </a:t>
            </a:r>
          </a:p>
          <a:p>
            <a:pPr algn="thaiDist">
              <a:lnSpc>
                <a:spcPct val="150000"/>
              </a:lnSpc>
              <a:buFontTx/>
              <a:buChar char="-"/>
            </a:pPr>
            <a:r>
              <a:rPr lang="th-TH" sz="1600" dirty="0" smtClean="0">
                <a:latin typeface="Tahoma" pitchFamily="34" charset="0"/>
                <a:cs typeface="Tahoma" pitchFamily="34" charset="0"/>
              </a:rPr>
              <a:t> ส่วนราชการที่ไม่มีตัวชี้วัด </a:t>
            </a:r>
            <a:r>
              <a:rPr lang="en-US" sz="1600" dirty="0" smtClean="0">
                <a:latin typeface="Tahoma" pitchFamily="34" charset="0"/>
                <a:cs typeface="Tahoma" pitchFamily="34" charset="0"/>
              </a:rPr>
              <a:t>SLA </a:t>
            </a:r>
            <a:r>
              <a:rPr lang="th-TH" sz="1600" dirty="0" smtClean="0">
                <a:latin typeface="Tahoma" pitchFamily="34" charset="0"/>
                <a:cs typeface="Tahoma" pitchFamily="34" charset="0"/>
              </a:rPr>
              <a:t>จะยกน้ำหนัก ร้อยละ </a:t>
            </a:r>
            <a:r>
              <a:rPr lang="en-US" sz="1600" dirty="0" smtClean="0">
                <a:latin typeface="Tahoma" pitchFamily="34" charset="0"/>
                <a:cs typeface="Tahoma" pitchFamily="34" charset="0"/>
              </a:rPr>
              <a:t>10 </a:t>
            </a:r>
            <a:r>
              <a:rPr lang="th-TH" sz="1600" dirty="0" smtClean="0">
                <a:latin typeface="Tahoma" pitchFamily="34" charset="0"/>
                <a:cs typeface="Tahoma" pitchFamily="34" charset="0"/>
              </a:rPr>
              <a:t>ไปอยู่ในมิติด้านประสิทธิผลอยู่แล้ว</a:t>
            </a:r>
            <a:endParaRPr lang="en-US" sz="1600" dirty="0" smtClean="0">
              <a:latin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103AA-8845-4AAA-8DCD-945F174AEA28}" type="slidenum">
              <a:rPr lang="th-TH" smtClean="0"/>
              <a:pPr/>
              <a:t>16</a:t>
            </a:fld>
            <a:endParaRPr lang="th-TH"/>
          </a:p>
        </p:txBody>
      </p:sp>
      <p:sp>
        <p:nvSpPr>
          <p:cNvPr id="6" name="TextBox 5"/>
          <p:cNvSpPr txBox="1"/>
          <p:nvPr/>
        </p:nvSpPr>
        <p:spPr>
          <a:xfrm>
            <a:off x="207569" y="983360"/>
            <a:ext cx="8721967" cy="42495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thaiDist">
              <a:lnSpc>
                <a:spcPct val="150000"/>
              </a:lnSpc>
            </a:pPr>
            <a:r>
              <a:rPr lang="en-US" sz="1400" b="1" dirty="0" smtClean="0">
                <a:latin typeface="Tahoma" pitchFamily="34" charset="0"/>
                <a:cs typeface="Tahoma" pitchFamily="34" charset="0"/>
              </a:rPr>
              <a:t>13.</a:t>
            </a:r>
            <a:r>
              <a:rPr lang="th-TH" sz="1400" b="1" dirty="0" smtClean="0">
                <a:latin typeface="Tahoma" pitchFamily="34" charset="0"/>
                <a:cs typeface="Tahoma" pitchFamily="34" charset="0"/>
              </a:rPr>
              <a:t> เกณฑ์การวัดตัวชี้วัดเรื่อง </a:t>
            </a:r>
            <a:r>
              <a:rPr lang="en-US" sz="1400" b="1" dirty="0" smtClean="0">
                <a:latin typeface="Tahoma" pitchFamily="34" charset="0"/>
                <a:cs typeface="Tahoma" pitchFamily="34" charset="0"/>
              </a:rPr>
              <a:t>SLA </a:t>
            </a:r>
            <a:r>
              <a:rPr lang="th-TH" sz="1400" b="1" dirty="0" smtClean="0">
                <a:latin typeface="Tahoma" pitchFamily="34" charset="0"/>
                <a:cs typeface="Tahoma" pitchFamily="34" charset="0"/>
              </a:rPr>
              <a:t>ขอร้องว่าอย่าทำเหมือนเกณฑ์ตัวชี้วัดเรื่องความโปร่งใส   ที</a:t>
            </a:r>
            <a:r>
              <a:rPr lang="th-TH" sz="1400" b="1" dirty="0">
                <a:latin typeface="Tahoma" pitchFamily="34" charset="0"/>
                <a:cs typeface="Tahoma" pitchFamily="34" charset="0"/>
              </a:rPr>
              <a:t>่</a:t>
            </a:r>
            <a:r>
              <a:rPr lang="th-TH" sz="1400" b="1" dirty="0" smtClean="0">
                <a:latin typeface="Tahoma" pitchFamily="34" charset="0"/>
                <a:cs typeface="Tahoma" pitchFamily="34" charset="0"/>
              </a:rPr>
              <a:t>ให้ส่วนราชการ จัดทำแผนก่อนแล้วเกณฑ์ค่อยออก แล้วมาบอกว่าแผนของส่วนราชการ ไม่ดี แบบนี้ไม่ยุติธรรมสำหรับส่วนราชการ เรียนทุกครั้งในทุกเวที ก.พ.ร ยังนิ่งเหมือนเดิม  ปีนี้ยังดีมีการชี้แจงหลักเกณฑ์</a:t>
            </a:r>
            <a:r>
              <a:rPr lang="en-US" sz="1400" b="1" dirty="0" smtClean="0">
                <a:latin typeface="Tahoma" pitchFamily="34" charset="0"/>
                <a:cs typeface="Tahoma" pitchFamily="34" charset="0"/>
              </a:rPr>
              <a:t> SLA </a:t>
            </a:r>
            <a:r>
              <a:rPr lang="th-TH" sz="1400" b="1" dirty="0" smtClean="0">
                <a:latin typeface="Tahoma" pitchFamily="34" charset="0"/>
                <a:cs typeface="Tahoma" pitchFamily="34" charset="0"/>
              </a:rPr>
              <a:t>ตั้งแต่ต้น ยอมรับได้ การมีคลินิกให้คำปรึกษาดำเนินการมาหลายปี แต่ไม่ได้อะไรเท่าไร </a:t>
            </a:r>
            <a:r>
              <a:rPr lang="th-TH" sz="1400" b="1" dirty="0" smtClean="0">
                <a:latin typeface="Tahoma" pitchFamily="34" charset="0"/>
                <a:ea typeface="Calibri" pitchFamily="34" charset="0"/>
                <a:cs typeface="Tahoma" pitchFamily="34" charset="0"/>
              </a:rPr>
              <a:t>จริงๆ ก.พ.ร.ใหญ่ ต้องลงดูรายละเอียดลึกกว่านั้น   </a:t>
            </a:r>
          </a:p>
          <a:p>
            <a:pPr algn="thaiDist">
              <a:lnSpc>
                <a:spcPct val="150000"/>
              </a:lnSpc>
            </a:pPr>
            <a:r>
              <a:rPr lang="th-TH" sz="1400" b="1" dirty="0" smtClean="0">
                <a:latin typeface="Tahoma" pitchFamily="34" charset="0"/>
                <a:ea typeface="Calibri" pitchFamily="34" charset="0"/>
                <a:cs typeface="Tahoma" pitchFamily="34" charset="0"/>
              </a:rPr>
              <a:t>หาก ก.พ.ร.ใหญ่ อยากให้ หน่วยงาน 40 หน่วยงาน ทำงานได้ดีที่สุด อยากให้ทาง ก.พ.ร.ใหญ่ </a:t>
            </a:r>
            <a:r>
              <a:rPr lang="th-TH" sz="1400" b="1" dirty="0">
                <a:latin typeface="Tahoma" pitchFamily="34" charset="0"/>
                <a:ea typeface="Calibri" pitchFamily="34" charset="0"/>
                <a:cs typeface="Tahoma" pitchFamily="34" charset="0"/>
              </a:rPr>
              <a:t>เหนื่อย</a:t>
            </a:r>
            <a:r>
              <a:rPr lang="th-TH" sz="1400" b="1" dirty="0" smtClean="0">
                <a:latin typeface="Tahoma" pitchFamily="34" charset="0"/>
                <a:ea typeface="Calibri" pitchFamily="34" charset="0"/>
                <a:cs typeface="Tahoma" pitchFamily="34" charset="0"/>
              </a:rPr>
              <a:t>นิดหนึ่ง ลงมาดูกับหน่วยงานลึกๆ เลย ดีไหม หน่วยงานจะได้รู้วิธีทำกันว่า ก.พ.ร.ใหญ่ </a:t>
            </a:r>
            <a:r>
              <a:rPr lang="th-TH" sz="1400" b="1" dirty="0">
                <a:latin typeface="Tahoma" pitchFamily="34" charset="0"/>
                <a:ea typeface="Calibri" pitchFamily="34" charset="0"/>
                <a:cs typeface="Tahoma" pitchFamily="34" charset="0"/>
              </a:rPr>
              <a:t>อยาก</a:t>
            </a:r>
            <a:r>
              <a:rPr lang="th-TH" sz="1400" b="1" dirty="0" smtClean="0">
                <a:latin typeface="Tahoma" pitchFamily="34" charset="0"/>
                <a:ea typeface="Calibri" pitchFamily="34" charset="0"/>
                <a:cs typeface="Tahoma" pitchFamily="34" charset="0"/>
              </a:rPr>
              <a:t>ได้อะไร ก.พ.ร.น้อยก็อยากเป็นส่วนที่ดีเหมือนกัน แต่การทำงานที่ผ่านมาดูเหมือนว่า ก.พ.ร.น้อยคิดเองทำเอง แล้ว ก.พ.ร.ใหญ่  เป็นคนตัดสินใจ </a:t>
            </a:r>
            <a:r>
              <a:rPr lang="th-TH" sz="1400" b="1" dirty="0">
                <a:latin typeface="Tahoma" pitchFamily="34" charset="0"/>
                <a:ea typeface="Calibri" pitchFamily="34" charset="0"/>
                <a:cs typeface="Tahoma" pitchFamily="34" charset="0"/>
              </a:rPr>
              <a:t>ก.พ.ร.</a:t>
            </a:r>
            <a:r>
              <a:rPr lang="th-TH" sz="1400" b="1" dirty="0" smtClean="0">
                <a:latin typeface="Tahoma" pitchFamily="34" charset="0"/>
                <a:ea typeface="Calibri" pitchFamily="34" charset="0"/>
                <a:cs typeface="Tahoma" pitchFamily="34" charset="0"/>
              </a:rPr>
              <a:t>น้อยคิดเองอาจจะไม่ชัดเจน ก็ขอว่าเริ่มต้นแผนจะทำอย่างไรที่จะทำให้แผนดีและก็ถูกใจ </a:t>
            </a:r>
            <a:r>
              <a:rPr lang="th-TH" sz="1400" b="1" dirty="0">
                <a:latin typeface="Tahoma" pitchFamily="34" charset="0"/>
                <a:ea typeface="Calibri" pitchFamily="34" charset="0"/>
                <a:cs typeface="Tahoma" pitchFamily="34" charset="0"/>
              </a:rPr>
              <a:t>ก.พ.ร.ใหญ่ </a:t>
            </a:r>
            <a:r>
              <a:rPr lang="th-TH" sz="1400" b="1" dirty="0" smtClean="0">
                <a:latin typeface="Tahoma" pitchFamily="34" charset="0"/>
                <a:ea typeface="Calibri" pitchFamily="34" charset="0"/>
                <a:cs typeface="Tahoma" pitchFamily="34" charset="0"/>
              </a:rPr>
              <a:t> </a:t>
            </a:r>
          </a:p>
          <a:p>
            <a:pPr algn="thaiDist">
              <a:lnSpc>
                <a:spcPct val="150000"/>
              </a:lnSpc>
            </a:pPr>
            <a:r>
              <a:rPr lang="th-TH" sz="1400" b="1" dirty="0" smtClean="0">
                <a:latin typeface="Tahoma" pitchFamily="34" charset="0"/>
                <a:ea typeface="Calibri" pitchFamily="34" charset="0"/>
                <a:cs typeface="Tahoma" pitchFamily="34" charset="0"/>
              </a:rPr>
              <a:t>เข้าใจว่า </a:t>
            </a:r>
            <a:r>
              <a:rPr lang="th-TH" sz="1400" b="1" dirty="0">
                <a:latin typeface="Tahoma" pitchFamily="34" charset="0"/>
                <a:ea typeface="Calibri" pitchFamily="34" charset="0"/>
                <a:cs typeface="Tahoma" pitchFamily="34" charset="0"/>
              </a:rPr>
              <a:t>ก.พ.ร.ใหญ่ </a:t>
            </a:r>
            <a:r>
              <a:rPr lang="th-TH" sz="1400" b="1" dirty="0" smtClean="0">
                <a:latin typeface="Tahoma" pitchFamily="34" charset="0"/>
                <a:ea typeface="Calibri" pitchFamily="34" charset="0"/>
                <a:cs typeface="Tahoma" pitchFamily="34" charset="0"/>
              </a:rPr>
              <a:t>วางแผนมอบมรดกคงเป็นแผนยุทธศาสตร์ของสำนักงาน ก.พ.ร. ให้มีการถ่ายโอนภารกิจ เพราะ ก.พ.ร.ใหญ่ก็คงพยายามสปริท งานออกเพื่อให้น้อยที่สุด ก็ทราบว่าอัตรากำลัง ก.พ.ร. เองก็มีไม่มากพอ แต่อย่าลืมว่า ก.พ.ร.น้อย ทารุณกว่า คนน้อยมาก</a:t>
            </a:r>
            <a:endParaRPr lang="en-US" sz="1400" b="1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0" y="139670"/>
            <a:ext cx="8434388" cy="400110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>
            <a:sp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ประเด็นคำถามที่เกี่ยวกับตัวชี้วัด</a:t>
            </a:r>
            <a: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SLA</a:t>
            </a:r>
            <a:r>
              <a:rPr kumimoji="0" lang="th-TH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(ต่อ)</a:t>
            </a:r>
            <a:endParaRPr kumimoji="0" lang="th-TH" sz="20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945432" y="5964287"/>
            <a:ext cx="7378943" cy="584775"/>
          </a:xfrm>
          <a:prstGeom prst="rect">
            <a:avLst/>
          </a:prstGeom>
          <a:noFill/>
          <a:ln>
            <a:solidFill>
              <a:schemeClr val="tx1"/>
            </a:solidFill>
            <a:prstDash val="dashDot"/>
          </a:ln>
        </p:spPr>
        <p:txBody>
          <a:bodyPr wrap="none" rtlCol="0">
            <a:spAutoFit/>
          </a:bodyPr>
          <a:lstStyle/>
          <a:p>
            <a:r>
              <a:rPr lang="th-TH" sz="1600" dirty="0" smtClean="0">
                <a:latin typeface="Tahoma" pitchFamily="34" charset="0"/>
                <a:cs typeface="Tahoma" pitchFamily="34" charset="0"/>
              </a:rPr>
              <a:t>สำนักงาน ก.พ.ร. จะนำความเห็นไปปรับปรุงกระบวนการทำงานให้มีประสิทธิภาพมากขึ้น </a:t>
            </a:r>
          </a:p>
          <a:p>
            <a:r>
              <a:rPr lang="th-TH" sz="1600" dirty="0" smtClean="0">
                <a:latin typeface="Tahoma" pitchFamily="34" charset="0"/>
                <a:cs typeface="Tahoma" pitchFamily="34" charset="0"/>
              </a:rPr>
              <a:t>ตามที่ได้เสนอแนะ</a:t>
            </a:r>
            <a:endParaRPr lang="en-US" sz="1600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64460" y="5344340"/>
            <a:ext cx="845103" cy="338554"/>
          </a:xfrm>
          <a:prstGeom prst="rect">
            <a:avLst/>
          </a:prstGeom>
          <a:solidFill>
            <a:srgbClr val="70AD47"/>
          </a:solidFill>
        </p:spPr>
        <p:txBody>
          <a:bodyPr wrap="none" rtlCol="0">
            <a:spAutoFit/>
          </a:bodyPr>
          <a:lstStyle/>
          <a:p>
            <a:r>
              <a:rPr lang="th-TH" sz="1600" b="1" dirty="0" smtClean="0">
                <a:latin typeface="Tahoma" pitchFamily="34" charset="0"/>
                <a:cs typeface="Tahoma" pitchFamily="34" charset="0"/>
              </a:rPr>
              <a:t>คำตอบ</a:t>
            </a:r>
            <a:endParaRPr lang="en-US" sz="1600" b="1" dirty="0">
              <a:latin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103AA-8845-4AAA-8DCD-945F174AEA28}" type="slidenum">
              <a:rPr lang="th-TH" smtClean="0"/>
              <a:pPr/>
              <a:t>17</a:t>
            </a:fld>
            <a:endParaRPr lang="th-TH"/>
          </a:p>
        </p:txBody>
      </p:sp>
      <p:sp>
        <p:nvSpPr>
          <p:cNvPr id="8" name="TextBox 7"/>
          <p:cNvSpPr txBox="1"/>
          <p:nvPr/>
        </p:nvSpPr>
        <p:spPr>
          <a:xfrm>
            <a:off x="375137" y="1084043"/>
            <a:ext cx="8522677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thaiDist"/>
            <a:r>
              <a:rPr lang="en-US" sz="1600" b="1" dirty="0" smtClean="0">
                <a:latin typeface="Tahoma" pitchFamily="34" charset="0"/>
                <a:cs typeface="Tahoma" pitchFamily="34" charset="0"/>
              </a:rPr>
              <a:t>14. </a:t>
            </a:r>
            <a:r>
              <a:rPr lang="th-TH" sz="1600" b="1" dirty="0" smtClean="0">
                <a:latin typeface="Tahoma" pitchFamily="34" charset="0"/>
                <a:cs typeface="Tahoma" pitchFamily="34" charset="0"/>
              </a:rPr>
              <a:t>สำนักงาน </a:t>
            </a:r>
            <a:r>
              <a:rPr lang="th-TH" sz="1600" b="1" dirty="0" err="1" smtClean="0">
                <a:latin typeface="Tahoma" pitchFamily="34" charset="0"/>
                <a:cs typeface="Tahoma" pitchFamily="34" charset="0"/>
              </a:rPr>
              <a:t>ก.พ.ร.</a:t>
            </a:r>
            <a:r>
              <a:rPr lang="th-TH" sz="1600" b="1" dirty="0" smtClean="0">
                <a:latin typeface="Tahoma" pitchFamily="34" charset="0"/>
                <a:cs typeface="Tahoma" pitchFamily="34" charset="0"/>
              </a:rPr>
              <a:t> ได้ช่วยผลักดันให้ ก.พ.ร. กรม เป็นระดับ </a:t>
            </a:r>
            <a:r>
              <a:rPr lang="en-US" sz="1600" b="1" dirty="0" smtClean="0">
                <a:latin typeface="Tahoma" pitchFamily="34" charset="0"/>
                <a:cs typeface="Tahoma" pitchFamily="34" charset="0"/>
              </a:rPr>
              <a:t>9</a:t>
            </a:r>
            <a:r>
              <a:rPr lang="th-TH" sz="1600" b="1" dirty="0" smtClean="0">
                <a:latin typeface="Tahoma" pitchFamily="34" charset="0"/>
                <a:cs typeface="Tahoma" pitchFamily="34" charset="0"/>
              </a:rPr>
              <a:t> อยากให้สำนักงาน </a:t>
            </a:r>
            <a:r>
              <a:rPr lang="th-TH" sz="1600" b="1" dirty="0" err="1" smtClean="0">
                <a:latin typeface="Tahoma" pitchFamily="34" charset="0"/>
                <a:cs typeface="Tahoma" pitchFamily="34" charset="0"/>
              </a:rPr>
              <a:t>ก.พ.ร.</a:t>
            </a:r>
            <a:r>
              <a:rPr lang="th-TH" sz="1600" b="1" dirty="0" smtClean="0">
                <a:latin typeface="Tahoma" pitchFamily="34" charset="0"/>
                <a:cs typeface="Tahoma" pitchFamily="34" charset="0"/>
              </a:rPr>
              <a:t/>
            </a:r>
            <a:br>
              <a:rPr lang="th-TH" sz="1600" b="1" dirty="0" smtClean="0">
                <a:latin typeface="Tahoma" pitchFamily="34" charset="0"/>
                <a:cs typeface="Tahoma" pitchFamily="34" charset="0"/>
              </a:rPr>
            </a:br>
            <a:r>
              <a:rPr lang="th-TH" sz="1600" b="1" dirty="0" smtClean="0">
                <a:latin typeface="Tahoma" pitchFamily="34" charset="0"/>
                <a:cs typeface="Tahoma" pitchFamily="34" charset="0"/>
              </a:rPr>
              <a:t>       หารือกับสำนักงาน ก.พ. เรื่องการกำหนดกรอบอัตรากำลัง ว่า ก.พ.ร. กรม ควรมีกรอบ</a:t>
            </a:r>
            <a:br>
              <a:rPr lang="th-TH" sz="1600" b="1" dirty="0" smtClean="0">
                <a:latin typeface="Tahoma" pitchFamily="34" charset="0"/>
                <a:cs typeface="Tahoma" pitchFamily="34" charset="0"/>
              </a:rPr>
            </a:br>
            <a:r>
              <a:rPr lang="th-TH" sz="1600" b="1" dirty="0" smtClean="0">
                <a:latin typeface="Tahoma" pitchFamily="34" charset="0"/>
                <a:cs typeface="Tahoma" pitchFamily="34" charset="0"/>
              </a:rPr>
              <a:t>       อัตรากำลังว่าควรเป็นเท่าไร ขณะนี้ </a:t>
            </a:r>
            <a:r>
              <a:rPr lang="th-TH" sz="1600" b="1" dirty="0" err="1" smtClean="0">
                <a:latin typeface="Tahoma" pitchFamily="34" charset="0"/>
                <a:cs typeface="Tahoma" pitchFamily="34" charset="0"/>
              </a:rPr>
              <a:t>ก.พ.ร</a:t>
            </a:r>
            <a:r>
              <a:rPr lang="th-TH" sz="1600" b="1" dirty="0" smtClean="0">
                <a:latin typeface="Tahoma" pitchFamily="34" charset="0"/>
                <a:cs typeface="Tahoma" pitchFamily="34" charset="0"/>
              </a:rPr>
              <a:t> กรม มีประมาณ </a:t>
            </a:r>
            <a:r>
              <a:rPr lang="en-US" sz="1600" b="1" dirty="0" smtClean="0">
                <a:latin typeface="Tahoma" pitchFamily="34" charset="0"/>
                <a:cs typeface="Tahoma" pitchFamily="34" charset="0"/>
              </a:rPr>
              <a:t>2</a:t>
            </a:r>
            <a:r>
              <a:rPr lang="th-TH" sz="1600" b="1" dirty="0" smtClean="0">
                <a:latin typeface="Tahoma" pitchFamily="34" charset="0"/>
                <a:cs typeface="Tahoma" pitchFamily="34" charset="0"/>
              </a:rPr>
              <a:t> คน หากอัตรากำลัง</a:t>
            </a:r>
            <a:br>
              <a:rPr lang="th-TH" sz="1600" b="1" dirty="0" smtClean="0">
                <a:latin typeface="Tahoma" pitchFamily="34" charset="0"/>
                <a:cs typeface="Tahoma" pitchFamily="34" charset="0"/>
              </a:rPr>
            </a:br>
            <a:r>
              <a:rPr lang="th-TH" sz="1600" b="1" dirty="0" smtClean="0">
                <a:latin typeface="Tahoma" pitchFamily="34" charset="0"/>
                <a:cs typeface="Tahoma" pitchFamily="34" charset="0"/>
              </a:rPr>
              <a:t>       น้อยจะรับงานที่ ก.พ.ร. มอบมาให้ดำเนินการได้อย่างไร ภาระงานมีมากขึ้น อยากให้ </a:t>
            </a:r>
            <a:br>
              <a:rPr lang="th-TH" sz="1600" b="1" dirty="0" smtClean="0">
                <a:latin typeface="Tahoma" pitchFamily="34" charset="0"/>
                <a:cs typeface="Tahoma" pitchFamily="34" charset="0"/>
              </a:rPr>
            </a:br>
            <a:r>
              <a:rPr lang="th-TH" sz="1600" b="1" dirty="0" smtClean="0">
                <a:latin typeface="Tahoma" pitchFamily="34" charset="0"/>
                <a:cs typeface="Tahoma" pitchFamily="34" charset="0"/>
              </a:rPr>
              <a:t>       </a:t>
            </a:r>
            <a:r>
              <a:rPr lang="th-TH" sz="1600" b="1" dirty="0" err="1" smtClean="0">
                <a:latin typeface="Tahoma" pitchFamily="34" charset="0"/>
                <a:cs typeface="Tahoma" pitchFamily="34" charset="0"/>
              </a:rPr>
              <a:t>ก.พ.ร.</a:t>
            </a:r>
            <a:r>
              <a:rPr lang="th-TH" sz="1600" b="1" dirty="0" smtClean="0">
                <a:latin typeface="Tahoma" pitchFamily="34" charset="0"/>
                <a:cs typeface="Tahoma" pitchFamily="34" charset="0"/>
              </a:rPr>
              <a:t>สำรวจอัตรากำลัง ก.พ.ร. กรมของทุกส่วนราชการ </a:t>
            </a:r>
            <a:endParaRPr lang="en-US" sz="1600" b="1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62001" y="2677401"/>
            <a:ext cx="845103" cy="338554"/>
          </a:xfrm>
          <a:prstGeom prst="rect">
            <a:avLst/>
          </a:prstGeom>
          <a:solidFill>
            <a:srgbClr val="70AD47"/>
          </a:solidFill>
        </p:spPr>
        <p:txBody>
          <a:bodyPr wrap="none" rtlCol="0">
            <a:spAutoFit/>
          </a:bodyPr>
          <a:lstStyle/>
          <a:p>
            <a:r>
              <a:rPr lang="th-TH" sz="1600" b="1" dirty="0" smtClean="0">
                <a:latin typeface="Tahoma" pitchFamily="34" charset="0"/>
                <a:cs typeface="Tahoma" pitchFamily="34" charset="0"/>
              </a:rPr>
              <a:t>คำตอบ</a:t>
            </a:r>
            <a:endParaRPr lang="en-US" sz="1600" b="1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0" y="139670"/>
            <a:ext cx="8434388" cy="400110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>
            <a:sp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ประเด็นคำถามที่เกี่ยวกับอัตรากำลัง</a:t>
            </a:r>
            <a:endParaRPr kumimoji="0" lang="th-TH" sz="20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927847" y="3402107"/>
            <a:ext cx="767710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th-TH" sz="1600" dirty="0" smtClean="0">
                <a:latin typeface="Tahoma" pitchFamily="34" charset="0"/>
                <a:cs typeface="Tahoma" pitchFamily="34" charset="0"/>
              </a:rPr>
              <a:t>สำนักงาน </a:t>
            </a:r>
            <a:r>
              <a:rPr lang="th-TH" sz="1600" dirty="0" err="1" smtClean="0">
                <a:latin typeface="Tahoma" pitchFamily="34" charset="0"/>
                <a:cs typeface="Tahoma" pitchFamily="34" charset="0"/>
              </a:rPr>
              <a:t>ก.พ.ร.</a:t>
            </a:r>
            <a:r>
              <a:rPr lang="th-TH" sz="1600" dirty="0" smtClean="0">
                <a:latin typeface="Tahoma" pitchFamily="34" charset="0"/>
                <a:cs typeface="Tahoma" pitchFamily="34" charset="0"/>
              </a:rPr>
              <a:t> อยู่ระหว่างดำเนินการสำรวจกรอบอัตรากำลังของ </a:t>
            </a:r>
            <a:r>
              <a:rPr lang="th-TH" sz="1600" dirty="0" err="1" smtClean="0">
                <a:latin typeface="Tahoma" pitchFamily="34" charset="0"/>
                <a:cs typeface="Tahoma" pitchFamily="34" charset="0"/>
              </a:rPr>
              <a:t>ก.พ.ร.</a:t>
            </a:r>
            <a:r>
              <a:rPr lang="th-TH" sz="1600" dirty="0" smtClean="0">
                <a:latin typeface="Tahoma" pitchFamily="34" charset="0"/>
                <a:cs typeface="Tahoma" pitchFamily="34" charset="0"/>
              </a:rPr>
              <a:t> ในแต่ละกระทรวง</a:t>
            </a:r>
          </a:p>
          <a:p>
            <a:pPr>
              <a:lnSpc>
                <a:spcPct val="150000"/>
              </a:lnSpc>
            </a:pPr>
            <a:r>
              <a:rPr lang="th-TH" sz="1600" dirty="0" smtClean="0">
                <a:latin typeface="Tahoma" pitchFamily="34" charset="0"/>
                <a:cs typeface="Tahoma" pitchFamily="34" charset="0"/>
              </a:rPr>
              <a:t>และจะได้หารือกับสำนักงาน ก.พ. ต่อไป</a:t>
            </a:r>
            <a:endParaRPr lang="en-US" sz="1600" dirty="0">
              <a:latin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103AA-8845-4AAA-8DCD-945F174AEA28}" type="slidenum">
              <a:rPr lang="th-TH" smtClean="0"/>
              <a:pPr/>
              <a:t>2</a:t>
            </a:fld>
            <a:endParaRPr lang="th-TH"/>
          </a:p>
        </p:txBody>
      </p:sp>
      <p:sp>
        <p:nvSpPr>
          <p:cNvPr id="4" name="TextBox 3"/>
          <p:cNvSpPr txBox="1"/>
          <p:nvPr/>
        </p:nvSpPr>
        <p:spPr>
          <a:xfrm>
            <a:off x="199293" y="1351256"/>
            <a:ext cx="8993168" cy="1200329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marL="342900" indent="-342900">
              <a:lnSpc>
                <a:spcPct val="150000"/>
              </a:lnSpc>
            </a:pPr>
            <a:r>
              <a:rPr lang="en-US" sz="1600" b="1" dirty="0" smtClean="0">
                <a:latin typeface="Tahoma" pitchFamily="34" charset="0"/>
                <a:cs typeface="Tahoma" pitchFamily="34" charset="0"/>
              </a:rPr>
              <a:t>1.  </a:t>
            </a:r>
            <a:r>
              <a:rPr lang="th-TH" sz="1600" b="1" dirty="0" smtClean="0">
                <a:latin typeface="Tahoma" pitchFamily="34" charset="0"/>
                <a:cs typeface="Tahoma" pitchFamily="34" charset="0"/>
              </a:rPr>
              <a:t>ตัวชี้วัดในระดับกระทรวง เมื่อถ่ายทอดตัวชี้วัดลงสู่ระดับกรมที่เกี่ยวข้อง มีข้อสังเกตว่าควร</a:t>
            </a:r>
          </a:p>
          <a:p>
            <a:pPr marL="342900" indent="-342900">
              <a:lnSpc>
                <a:spcPct val="150000"/>
              </a:lnSpc>
            </a:pPr>
            <a:r>
              <a:rPr lang="th-TH" sz="1600" b="1" dirty="0" smtClean="0">
                <a:latin typeface="Tahoma" pitchFamily="34" charset="0"/>
                <a:cs typeface="Tahoma" pitchFamily="34" charset="0"/>
              </a:rPr>
              <a:t>     ใช้ระบบเดิมเช่นเดียวกันกับในปี </a:t>
            </a:r>
            <a:r>
              <a:rPr lang="en-US" sz="1600" b="1" dirty="0" smtClean="0">
                <a:latin typeface="Tahoma" pitchFamily="34" charset="0"/>
                <a:cs typeface="Tahoma" pitchFamily="34" charset="0"/>
              </a:rPr>
              <a:t>2555 </a:t>
            </a:r>
            <a:r>
              <a:rPr lang="th-TH" sz="1600" b="1" dirty="0" smtClean="0">
                <a:latin typeface="Tahoma" pitchFamily="34" charset="0"/>
                <a:cs typeface="Tahoma" pitchFamily="34" charset="0"/>
              </a:rPr>
              <a:t>คือ ทุกกรมในกระทรวงเดียวกันควรรับผลการประเมิน</a:t>
            </a:r>
          </a:p>
          <a:p>
            <a:pPr marL="342900" indent="-342900">
              <a:lnSpc>
                <a:spcPct val="150000"/>
              </a:lnSpc>
            </a:pPr>
            <a:r>
              <a:rPr lang="th-TH" sz="1600" b="1" dirty="0" smtClean="0">
                <a:latin typeface="Tahoma" pitchFamily="34" charset="0"/>
                <a:cs typeface="Tahoma" pitchFamily="34" charset="0"/>
              </a:rPr>
              <a:t>      ร่วมกัน</a:t>
            </a:r>
            <a:r>
              <a:rPr lang="en-US" sz="1600" b="1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th-TH" sz="1600" b="1" dirty="0" smtClean="0">
                <a:latin typeface="Tahoma" pitchFamily="34" charset="0"/>
                <a:cs typeface="Tahoma" pitchFamily="34" charset="0"/>
              </a:rPr>
              <a:t>เพราะว่าเป็นการทำงานร่วมกันของกระทรวง 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15814" y="2872154"/>
            <a:ext cx="845103" cy="338554"/>
          </a:xfrm>
          <a:prstGeom prst="rect">
            <a:avLst/>
          </a:prstGeom>
          <a:solidFill>
            <a:srgbClr val="70AD47"/>
          </a:solidFill>
        </p:spPr>
        <p:txBody>
          <a:bodyPr wrap="none" rtlCol="0">
            <a:spAutoFit/>
          </a:bodyPr>
          <a:lstStyle/>
          <a:p>
            <a:r>
              <a:rPr lang="th-TH" sz="1600" b="1" dirty="0" smtClean="0">
                <a:latin typeface="Tahoma" pitchFamily="34" charset="0"/>
                <a:cs typeface="Tahoma" pitchFamily="34" charset="0"/>
              </a:rPr>
              <a:t>คำตอบ</a:t>
            </a:r>
            <a:endParaRPr lang="en-US" sz="1600" b="1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49811" y="3813602"/>
            <a:ext cx="7899920" cy="830997"/>
          </a:xfrm>
          <a:prstGeom prst="rect">
            <a:avLst/>
          </a:prstGeom>
          <a:noFill/>
          <a:ln w="28575">
            <a:solidFill>
              <a:srgbClr val="70AD47"/>
            </a:solidFill>
            <a:prstDash val="dash"/>
          </a:ln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th-TH" sz="1600" dirty="0" smtClean="0">
                <a:latin typeface="Tahoma" pitchFamily="34" charset="0"/>
                <a:cs typeface="Tahoma" pitchFamily="34" charset="0"/>
              </a:rPr>
              <a:t>หลักการในการจัดทำตัวชี้วัดได้เปลี่ยนให้มีการถ่ายทอดตัวชี้วัดของระดับกระทรวงไปสู่ระดับกรม</a:t>
            </a:r>
          </a:p>
          <a:p>
            <a:pPr>
              <a:lnSpc>
                <a:spcPct val="150000"/>
              </a:lnSpc>
            </a:pPr>
            <a:r>
              <a:rPr lang="th-TH" sz="1600" dirty="0" smtClean="0">
                <a:latin typeface="Tahoma" pitchFamily="34" charset="0"/>
                <a:cs typeface="Tahoma" pitchFamily="34" charset="0"/>
              </a:rPr>
              <a:t>เฉพาะกรมที่เกี่ยวข้องแล้วตั้งแต่ปีงบประมาณ พ.ศ. </a:t>
            </a:r>
            <a:r>
              <a:rPr lang="en-US" sz="1600" dirty="0" smtClean="0">
                <a:latin typeface="Tahoma" pitchFamily="34" charset="0"/>
                <a:cs typeface="Tahoma" pitchFamily="34" charset="0"/>
              </a:rPr>
              <a:t>2556</a:t>
            </a:r>
            <a:endParaRPr lang="en-US" sz="1600" strike="sngStrike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0" y="139670"/>
            <a:ext cx="8434388" cy="400110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>
            <a:sp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ประเด็นคำถามที่เกี่ยวกับ </a:t>
            </a:r>
            <a: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KPI</a:t>
            </a:r>
            <a:endParaRPr kumimoji="0" lang="th-TH" sz="20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70712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103AA-8845-4AAA-8DCD-945F174AEA28}" type="slidenum">
              <a:rPr lang="th-TH" smtClean="0"/>
              <a:pPr/>
              <a:t>3</a:t>
            </a:fld>
            <a:endParaRPr lang="th-TH"/>
          </a:p>
        </p:txBody>
      </p:sp>
      <p:sp>
        <p:nvSpPr>
          <p:cNvPr id="9" name="TextBox 8"/>
          <p:cNvSpPr txBox="1"/>
          <p:nvPr/>
        </p:nvSpPr>
        <p:spPr>
          <a:xfrm>
            <a:off x="276661" y="1176101"/>
            <a:ext cx="837497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thaiDist">
              <a:lnSpc>
                <a:spcPct val="150000"/>
              </a:lnSpc>
            </a:pPr>
            <a:r>
              <a:rPr lang="en-US" sz="1600" b="1" dirty="0" smtClean="0">
                <a:latin typeface="Tahoma" pitchFamily="34" charset="0"/>
                <a:cs typeface="Tahoma" pitchFamily="34" charset="0"/>
              </a:rPr>
              <a:t>2.</a:t>
            </a:r>
            <a:r>
              <a:rPr lang="th-TH" sz="1600" b="1" dirty="0" smtClean="0">
                <a:latin typeface="Tahoma" pitchFamily="34" charset="0"/>
                <a:cs typeface="Tahoma" pitchFamily="34" charset="0"/>
              </a:rPr>
              <a:t>  การกำหนดน้ำหนักของตัวชี้วัดในระดับกรม ที่ถ่ายทอดมาจากกระทรวง จะกำหนดน้ำหนักเท่าไร จากตัวอย่างของกระทรวงเกษตรฯ พบว่าน้ำหนักตัวชี้วัดกระทรวงจะอยู่ที่ 25</a:t>
            </a:r>
            <a:r>
              <a:rPr lang="en-US" sz="1600" b="1" dirty="0" smtClean="0">
                <a:latin typeface="Tahoma" pitchFamily="34" charset="0"/>
                <a:cs typeface="Tahoma" pitchFamily="34" charset="0"/>
              </a:rPr>
              <a:t>%</a:t>
            </a:r>
            <a:r>
              <a:rPr lang="th-TH" sz="1600" b="1" dirty="0" smtClean="0">
                <a:latin typeface="Tahoma" pitchFamily="34" charset="0"/>
                <a:cs typeface="Tahoma" pitchFamily="34" charset="0"/>
              </a:rPr>
              <a:t> และมาที่ระดับกรมส่งเสริมการเกษตร ถ่ายน้ำหนักลงไปที่ 20</a:t>
            </a:r>
            <a:r>
              <a:rPr lang="en-US" sz="1600" b="1" dirty="0" smtClean="0">
                <a:latin typeface="Tahoma" pitchFamily="34" charset="0"/>
                <a:cs typeface="Tahoma" pitchFamily="34" charset="0"/>
              </a:rPr>
              <a:t>%</a:t>
            </a:r>
            <a:r>
              <a:rPr lang="th-TH" sz="1600" b="1" dirty="0" smtClean="0">
                <a:latin typeface="Tahoma" pitchFamily="34" charset="0"/>
                <a:cs typeface="Tahoma" pitchFamily="34" charset="0"/>
              </a:rPr>
              <a:t> ในขณะที่น้ำหนักตัวชี้วัดระดับกระทรวงของกรมชลประทาน  มีน้ำหนัก 25</a:t>
            </a:r>
            <a:r>
              <a:rPr lang="en-US" sz="1600" b="1" dirty="0" smtClean="0">
                <a:latin typeface="Tahoma" pitchFamily="34" charset="0"/>
                <a:cs typeface="Tahoma" pitchFamily="34" charset="0"/>
              </a:rPr>
              <a:t>%</a:t>
            </a:r>
            <a:r>
              <a:rPr lang="th-TH" sz="1600" b="1" dirty="0" smtClean="0">
                <a:latin typeface="Tahoma" pitchFamily="34" charset="0"/>
                <a:cs typeface="Tahoma" pitchFamily="34" charset="0"/>
              </a:rPr>
              <a:t> เมื่อถ่ายทอดตัวชี้วัดไปยังกรมชลประทาน มีน้ำหนักอยู่ที่ 25</a:t>
            </a:r>
            <a:r>
              <a:rPr lang="en-US" sz="1600" b="1" dirty="0" smtClean="0">
                <a:latin typeface="Tahoma" pitchFamily="34" charset="0"/>
                <a:cs typeface="Tahoma" pitchFamily="34" charset="0"/>
              </a:rPr>
              <a:t>%</a:t>
            </a:r>
            <a:r>
              <a:rPr lang="th-TH" sz="1600" b="1" dirty="0" smtClean="0">
                <a:latin typeface="Tahoma" pitchFamily="34" charset="0"/>
                <a:cs typeface="Tahoma" pitchFamily="34" charset="0"/>
              </a:rPr>
              <a:t> เหมือนกัน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86362" y="3520925"/>
            <a:ext cx="845103" cy="338554"/>
          </a:xfrm>
          <a:prstGeom prst="rect">
            <a:avLst/>
          </a:prstGeom>
          <a:solidFill>
            <a:srgbClr val="70AD47"/>
          </a:solidFill>
        </p:spPr>
        <p:txBody>
          <a:bodyPr wrap="none" rtlCol="0">
            <a:spAutoFit/>
          </a:bodyPr>
          <a:lstStyle/>
          <a:p>
            <a:r>
              <a:rPr lang="th-TH" sz="1600" b="1" dirty="0" smtClean="0">
                <a:latin typeface="Tahoma" pitchFamily="34" charset="0"/>
                <a:cs typeface="Tahoma" pitchFamily="34" charset="0"/>
              </a:rPr>
              <a:t>คำตอบ</a:t>
            </a:r>
            <a:endParaRPr lang="en-US" sz="1600" b="1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86362" y="4260604"/>
            <a:ext cx="8081120" cy="1200329"/>
          </a:xfrm>
          <a:prstGeom prst="rect">
            <a:avLst/>
          </a:prstGeom>
          <a:noFill/>
          <a:ln w="28575">
            <a:solidFill>
              <a:srgbClr val="70AD47"/>
            </a:solidFill>
            <a:prstDash val="dash"/>
          </a:ln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th-TH" sz="1600" dirty="0" smtClean="0">
                <a:latin typeface="Tahoma" pitchFamily="34" charset="0"/>
                <a:cs typeface="Tahoma" pitchFamily="34" charset="0"/>
              </a:rPr>
              <a:t>การกำหนดน้ำหนักของตัวชี้วัดในระดับกรมขึ้นอยู่กับลักษณะและความสำคัญของตัวชี้วัด ขึ้นอยู่กับการเจรจากับคณะกรรมการระดับกระทรวง</a:t>
            </a:r>
            <a:r>
              <a:rPr lang="en-US" sz="1600" dirty="0" smtClean="0">
                <a:latin typeface="Tahoma" pitchFamily="34" charset="0"/>
                <a:cs typeface="Tahoma" pitchFamily="34" charset="0"/>
              </a:rPr>
              <a:t>  </a:t>
            </a:r>
            <a:r>
              <a:rPr lang="th-TH" sz="1600" dirty="0" smtClean="0">
                <a:latin typeface="Tahoma" pitchFamily="34" charset="0"/>
                <a:cs typeface="Tahoma" pitchFamily="34" charset="0"/>
              </a:rPr>
              <a:t>ทั้งนี้ </a:t>
            </a:r>
            <a:r>
              <a:rPr lang="th-TH" sz="1600" dirty="0" smtClean="0">
                <a:latin typeface="Tahoma" pitchFamily="34" charset="0"/>
                <a:cs typeface="Tahoma" pitchFamily="34" charset="0"/>
              </a:rPr>
              <a:t>ต้องมี</a:t>
            </a:r>
            <a:r>
              <a:rPr lang="th-TH" sz="1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น้ำหนักไม่น้อยกว่าน้ำหนักที่ถูกกำหนดใน</a:t>
            </a:r>
            <a:br>
              <a:rPr lang="th-TH" sz="1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th-TH" sz="1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ระดับกระทรวง</a:t>
            </a:r>
            <a:endParaRPr lang="en-US" sz="1600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0" y="139670"/>
            <a:ext cx="8434388" cy="400110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>
            <a:sp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ประเด็นคำถามที่เกี่ยวกับ </a:t>
            </a:r>
            <a: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KPI </a:t>
            </a:r>
            <a:r>
              <a:rPr kumimoji="0" lang="th-TH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(ต่อ)</a:t>
            </a:r>
            <a:endParaRPr kumimoji="0" lang="th-TH" sz="20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70712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103AA-8845-4AAA-8DCD-945F174AEA28}" type="slidenum">
              <a:rPr lang="th-TH" smtClean="0"/>
              <a:pPr/>
              <a:t>4</a:t>
            </a:fld>
            <a:endParaRPr lang="th-TH"/>
          </a:p>
        </p:txBody>
      </p:sp>
      <p:sp>
        <p:nvSpPr>
          <p:cNvPr id="5" name="TextBox 4"/>
          <p:cNvSpPr txBox="1"/>
          <p:nvPr/>
        </p:nvSpPr>
        <p:spPr>
          <a:xfrm>
            <a:off x="173803" y="1015427"/>
            <a:ext cx="892330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thaiDist">
              <a:lnSpc>
                <a:spcPct val="150000"/>
              </a:lnSpc>
            </a:pPr>
            <a:r>
              <a:rPr lang="en-US" sz="1600" b="1" dirty="0" smtClean="0">
                <a:latin typeface="Tahoma" pitchFamily="34" charset="0"/>
                <a:cs typeface="Tahoma" pitchFamily="34" charset="0"/>
              </a:rPr>
              <a:t>3.</a:t>
            </a:r>
            <a:r>
              <a:rPr lang="th-TH" sz="1600" b="1" dirty="0" smtClean="0">
                <a:latin typeface="Tahoma" pitchFamily="34" charset="0"/>
                <a:cs typeface="Tahoma" pitchFamily="34" charset="0"/>
              </a:rPr>
              <a:t> กรณีที่กรมไม่มีภารกิจที่เกี่ยวข้องกับตัวชี้วัดในระดับกระทรวงเลย เช่น สำนักงานปลัดกระทรวง</a:t>
            </a:r>
            <a:br>
              <a:rPr lang="th-TH" sz="1600" b="1" dirty="0" smtClean="0">
                <a:latin typeface="Tahoma" pitchFamily="34" charset="0"/>
                <a:cs typeface="Tahoma" pitchFamily="34" charset="0"/>
              </a:rPr>
            </a:br>
            <a:r>
              <a:rPr lang="th-TH" sz="1600" b="1" dirty="0" smtClean="0">
                <a:latin typeface="Tahoma" pitchFamily="34" charset="0"/>
                <a:cs typeface="Tahoma" pitchFamily="34" charset="0"/>
              </a:rPr>
              <a:t>    ไม่สามารถที่จะถ่ายทอดเป็นตัวชี้วัดของกระทรวงไปยังกรมได้ คงมีแต่ภารกิจเฉพาะของกรม</a:t>
            </a:r>
            <a:br>
              <a:rPr lang="th-TH" sz="1600" b="1" dirty="0" smtClean="0">
                <a:latin typeface="Tahoma" pitchFamily="34" charset="0"/>
                <a:cs typeface="Tahoma" pitchFamily="34" charset="0"/>
              </a:rPr>
            </a:br>
            <a:r>
              <a:rPr lang="th-TH" sz="1600" b="1" dirty="0" smtClean="0">
                <a:latin typeface="Tahoma" pitchFamily="34" charset="0"/>
                <a:cs typeface="Tahoma" pitchFamily="34" charset="0"/>
              </a:rPr>
              <a:t>    เท่านั้น กรณีนี้ ควรจะต้องใช้หลักการเดิมเช่นเดียวกันกับเมื่อปี </a:t>
            </a:r>
            <a:r>
              <a:rPr lang="en-US" sz="1600" b="1" dirty="0" smtClean="0">
                <a:latin typeface="Tahoma" pitchFamily="34" charset="0"/>
                <a:cs typeface="Tahoma" pitchFamily="34" charset="0"/>
              </a:rPr>
              <a:t>2556</a:t>
            </a:r>
            <a:r>
              <a:rPr lang="th-TH" sz="1600" b="1" dirty="0" smtClean="0">
                <a:latin typeface="Tahoma" pitchFamily="34" charset="0"/>
                <a:cs typeface="Tahoma" pitchFamily="34" charset="0"/>
              </a:rPr>
              <a:t>  ที่ให้สำนักงาน</a:t>
            </a:r>
            <a:br>
              <a:rPr lang="th-TH" sz="1600" b="1" dirty="0" smtClean="0">
                <a:latin typeface="Tahoma" pitchFamily="34" charset="0"/>
                <a:cs typeface="Tahoma" pitchFamily="34" charset="0"/>
              </a:rPr>
            </a:br>
            <a:r>
              <a:rPr lang="th-TH" sz="1600" b="1" dirty="0" smtClean="0">
                <a:latin typeface="Tahoma" pitchFamily="34" charset="0"/>
                <a:cs typeface="Tahoma" pitchFamily="34" charset="0"/>
              </a:rPr>
              <a:t>    ปลัดกระทรวงรับตัวชี้วัดทุกตัวของกระทรวง</a:t>
            </a:r>
            <a:endParaRPr lang="en-US" sz="1600" b="1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93749" y="2776646"/>
            <a:ext cx="845103" cy="338554"/>
          </a:xfrm>
          <a:prstGeom prst="rect">
            <a:avLst/>
          </a:prstGeom>
          <a:solidFill>
            <a:srgbClr val="70AD47"/>
          </a:solidFill>
        </p:spPr>
        <p:txBody>
          <a:bodyPr wrap="none" rtlCol="0">
            <a:spAutoFit/>
          </a:bodyPr>
          <a:lstStyle/>
          <a:p>
            <a:r>
              <a:rPr lang="th-TH" sz="1600" b="1" dirty="0" smtClean="0">
                <a:latin typeface="Tahoma" pitchFamily="34" charset="0"/>
                <a:cs typeface="Tahoma" pitchFamily="34" charset="0"/>
              </a:rPr>
              <a:t>คำตอบ</a:t>
            </a:r>
            <a:endParaRPr lang="en-US" sz="1600" b="1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02368" y="3334872"/>
            <a:ext cx="8381999" cy="2308324"/>
          </a:xfrm>
          <a:prstGeom prst="rect">
            <a:avLst/>
          </a:prstGeom>
          <a:noFill/>
          <a:ln w="19050">
            <a:solidFill>
              <a:srgbClr val="70AD47"/>
            </a:solidFill>
            <a:prstDash val="sysDash"/>
          </a:ln>
        </p:spPr>
        <p:txBody>
          <a:bodyPr wrap="square" rtlCol="0">
            <a:spAutoFit/>
          </a:bodyPr>
          <a:lstStyle/>
          <a:p>
            <a:pPr algn="thaiDist">
              <a:lnSpc>
                <a:spcPct val="150000"/>
              </a:lnSpc>
            </a:pPr>
            <a:r>
              <a:rPr lang="th-TH" sz="1600" u="sng" dirty="0" smtClean="0">
                <a:latin typeface="Tahoma" pitchFamily="34" charset="0"/>
                <a:cs typeface="Tahoma" pitchFamily="34" charset="0"/>
              </a:rPr>
              <a:t>กรณีสำนักงานปลัดกระทรวง </a:t>
            </a:r>
            <a:r>
              <a:rPr lang="th-TH" sz="1600" dirty="0" smtClean="0">
                <a:latin typeface="Tahoma" pitchFamily="34" charset="0"/>
                <a:cs typeface="Tahoma" pitchFamily="34" charset="0"/>
              </a:rPr>
              <a:t>คงใช้หลักการในการจัดทำตัวชี้วัดใกล้เคียงกับปี </a:t>
            </a:r>
            <a:r>
              <a:rPr lang="en-US" sz="1600" dirty="0" smtClean="0">
                <a:latin typeface="Tahoma" pitchFamily="34" charset="0"/>
                <a:cs typeface="Tahoma" pitchFamily="34" charset="0"/>
              </a:rPr>
              <a:t>2556</a:t>
            </a:r>
            <a:r>
              <a:rPr lang="th-TH" sz="1600" dirty="0" smtClean="0">
                <a:latin typeface="Tahoma" pitchFamily="34" charset="0"/>
                <a:cs typeface="Tahoma" pitchFamily="34" charset="0"/>
              </a:rPr>
              <a:t> กล่าวคือ ให้สำนักงานปลัดกระทรวงรับตัวชี้วัดของกระทรวงทุกตัว ในฐานะที่เป็นหน่วยกำกับ ติดตาม และผลักดันยุทธศาสตร์การปฏิบัติราชการโดยรวมของกระทรวง </a:t>
            </a:r>
            <a:r>
              <a:rPr lang="th-TH" sz="1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โดยกำหนดตัวชี้วัด </a:t>
            </a:r>
            <a:r>
              <a:rPr lang="en-US" sz="1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:</a:t>
            </a:r>
            <a:r>
              <a:rPr lang="th-TH" sz="1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 </a:t>
            </a:r>
            <a:r>
              <a:rPr lang="th-TH" sz="1600" u="sng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ระดับความสำเร็จในการ  บูรณาการเพื่อขับเคลื่อนการปฏิบัติราชการโดยรวมของกระทรวง</a:t>
            </a:r>
            <a:r>
              <a:rPr lang="th-TH" sz="1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เป็นการถ่วงน้ำหนักผลคะแนนตัวชี้วัดของกระทรวงทุกตัว และให้กำหนดตัวชี้วัดระดับกรมเพิ่มเติมสำหรับสำนักงานปลัดกระทรวง</a:t>
            </a:r>
          </a:p>
          <a:p>
            <a:pPr algn="thaiDist">
              <a:lnSpc>
                <a:spcPct val="150000"/>
              </a:lnSpc>
            </a:pPr>
            <a:r>
              <a:rPr lang="th-TH" sz="1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ทั้งนี้ ในการกำหนดตัวชี้วัดกระทรวงควรคำนึงถึงการถ่ายทอดตัวชี้วัดไปยังกรมในสังกัดให้ครบถ้วนด้วย </a:t>
            </a:r>
            <a:endParaRPr lang="en-US" sz="1600" dirty="0">
              <a:solidFill>
                <a:schemeClr val="tx1">
                  <a:lumMod val="95000"/>
                  <a:lumOff val="5000"/>
                </a:schemeClr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0" y="139670"/>
            <a:ext cx="8434388" cy="400110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>
            <a:sp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ประเด็นคำถามที่เกี่ยวกับ </a:t>
            </a:r>
            <a: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KPI </a:t>
            </a:r>
            <a:r>
              <a:rPr kumimoji="0" lang="th-TH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(ต่อ)</a:t>
            </a:r>
            <a:endParaRPr kumimoji="0" lang="th-TH" sz="20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103AA-8845-4AAA-8DCD-945F174AEA28}" type="slidenum">
              <a:rPr lang="th-TH" smtClean="0"/>
              <a:pPr/>
              <a:t>5</a:t>
            </a:fld>
            <a:endParaRPr lang="th-TH"/>
          </a:p>
        </p:txBody>
      </p:sp>
      <p:sp>
        <p:nvSpPr>
          <p:cNvPr id="6" name="TextBox 5"/>
          <p:cNvSpPr txBox="1"/>
          <p:nvPr/>
        </p:nvSpPr>
        <p:spPr>
          <a:xfrm>
            <a:off x="112455" y="1305745"/>
            <a:ext cx="848180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sz="1600" b="1" dirty="0" smtClean="0">
                <a:latin typeface="Tahoma" pitchFamily="34" charset="0"/>
                <a:cs typeface="Tahoma" pitchFamily="34" charset="0"/>
              </a:rPr>
              <a:t>   </a:t>
            </a:r>
            <a:r>
              <a:rPr lang="en-US" sz="1600" b="1" dirty="0" smtClean="0">
                <a:latin typeface="Tahoma" pitchFamily="34" charset="0"/>
                <a:cs typeface="Tahoma" pitchFamily="34" charset="0"/>
              </a:rPr>
              <a:t>4. </a:t>
            </a:r>
            <a:r>
              <a:rPr lang="th-TH" sz="1600" b="1" dirty="0" smtClean="0">
                <a:latin typeface="Tahoma" pitchFamily="34" charset="0"/>
                <a:cs typeface="Tahoma" pitchFamily="34" charset="0"/>
              </a:rPr>
              <a:t>ระบบการรายงานผลการประเมิน ขอให้เว็บไซด์สำนักงาน </a:t>
            </a:r>
            <a:r>
              <a:rPr lang="th-TH" sz="1600" b="1" dirty="0" err="1" smtClean="0">
                <a:latin typeface="Tahoma" pitchFamily="34" charset="0"/>
                <a:cs typeface="Tahoma" pitchFamily="34" charset="0"/>
              </a:rPr>
              <a:t>ก.พ.ร.</a:t>
            </a:r>
            <a:r>
              <a:rPr lang="th-TH" sz="1600" b="1" dirty="0" smtClean="0">
                <a:latin typeface="Tahoma" pitchFamily="34" charset="0"/>
                <a:cs typeface="Tahoma" pitchFamily="34" charset="0"/>
              </a:rPr>
              <a:t> มีความเสถียรในการนำ</a:t>
            </a:r>
          </a:p>
          <a:p>
            <a:r>
              <a:rPr lang="th-TH" sz="1600" b="1" dirty="0" smtClean="0">
                <a:latin typeface="Tahoma" pitchFamily="34" charset="0"/>
                <a:cs typeface="Tahoma" pitchFamily="34" charset="0"/>
              </a:rPr>
              <a:t>       ข้อมูลเข้าด้วย</a:t>
            </a:r>
            <a:endParaRPr lang="en-US" sz="1600" b="1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80646" y="2215658"/>
            <a:ext cx="845103" cy="338554"/>
          </a:xfrm>
          <a:prstGeom prst="rect">
            <a:avLst/>
          </a:prstGeom>
          <a:solidFill>
            <a:srgbClr val="70AD47"/>
          </a:solidFill>
        </p:spPr>
        <p:txBody>
          <a:bodyPr wrap="none" rtlCol="0">
            <a:spAutoFit/>
          </a:bodyPr>
          <a:lstStyle/>
          <a:p>
            <a:r>
              <a:rPr lang="th-TH" sz="1600" b="1" dirty="0" smtClean="0">
                <a:latin typeface="Tahoma" pitchFamily="34" charset="0"/>
                <a:cs typeface="Tahoma" pitchFamily="34" charset="0"/>
              </a:rPr>
              <a:t>คำตอบ</a:t>
            </a:r>
            <a:endParaRPr lang="en-US" sz="1600" b="1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22031" y="2754923"/>
            <a:ext cx="8464061" cy="2192215"/>
          </a:xfrm>
          <a:prstGeom prst="rect">
            <a:avLst/>
          </a:prstGeom>
          <a:noFill/>
          <a:ln w="19050">
            <a:solidFill>
              <a:srgbClr val="70AD47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398584" y="2766645"/>
            <a:ext cx="8393723" cy="206210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th-TH" sz="1600" dirty="0" smtClean="0">
                <a:latin typeface="Tahoma" pitchFamily="34" charset="0"/>
                <a:cs typeface="Tahoma" pitchFamily="34" charset="0"/>
              </a:rPr>
              <a:t>สำนักงาน </a:t>
            </a:r>
            <a:r>
              <a:rPr lang="th-TH" sz="1600" dirty="0" err="1" smtClean="0">
                <a:latin typeface="Tahoma" pitchFamily="34" charset="0"/>
                <a:cs typeface="Tahoma" pitchFamily="34" charset="0"/>
              </a:rPr>
              <a:t>ก.พ.ร.</a:t>
            </a:r>
            <a:r>
              <a:rPr lang="th-TH" sz="1600" dirty="0" smtClean="0">
                <a:latin typeface="Tahoma" pitchFamily="34" charset="0"/>
                <a:cs typeface="Tahoma" pitchFamily="34" charset="0"/>
              </a:rPr>
              <a:t> จะดำเนินการ</a:t>
            </a:r>
          </a:p>
          <a:p>
            <a:endParaRPr lang="th-TH" sz="1600" dirty="0" smtClean="0">
              <a:latin typeface="Tahoma" pitchFamily="34" charset="0"/>
              <a:cs typeface="Tahoma" pitchFamily="34" charset="0"/>
            </a:endParaRPr>
          </a:p>
          <a:p>
            <a:pPr marL="342900" indent="-342900">
              <a:buAutoNum type="arabicPeriod"/>
            </a:pPr>
            <a:r>
              <a:rPr lang="th-TH" sz="1600" dirty="0" smtClean="0">
                <a:latin typeface="Tahoma" pitchFamily="34" charset="0"/>
                <a:cs typeface="Tahoma" pitchFamily="34" charset="0"/>
              </a:rPr>
              <a:t>ปรับปรุงแก้ไขระบบ </a:t>
            </a:r>
            <a:r>
              <a:rPr lang="en-US" sz="1600" dirty="0" smtClean="0">
                <a:latin typeface="Tahoma" pitchFamily="34" charset="0"/>
                <a:cs typeface="Tahoma" pitchFamily="34" charset="0"/>
              </a:rPr>
              <a:t>e-</a:t>
            </a:r>
            <a:r>
              <a:rPr lang="en-US" sz="1600" dirty="0" err="1" smtClean="0">
                <a:latin typeface="Tahoma" pitchFamily="34" charset="0"/>
                <a:cs typeface="Tahoma" pitchFamily="34" charset="0"/>
              </a:rPr>
              <a:t>sar</a:t>
            </a:r>
            <a:r>
              <a:rPr lang="en-US" sz="1600" dirty="0" smtClean="0">
                <a:latin typeface="Tahoma" pitchFamily="34" charset="0"/>
                <a:cs typeface="Tahoma" pitchFamily="34" charset="0"/>
              </a:rPr>
              <a:t> ,</a:t>
            </a:r>
            <a:r>
              <a:rPr lang="th-TH" sz="1600" dirty="0" smtClean="0">
                <a:latin typeface="Tahoma" pitchFamily="34" charset="0"/>
                <a:cs typeface="Tahoma" pitchFamily="34" charset="0"/>
              </a:rPr>
              <a:t>เว็บ</a:t>
            </a:r>
            <a:r>
              <a:rPr lang="th-TH" sz="1600" dirty="0" err="1" smtClean="0">
                <a:latin typeface="Tahoma" pitchFamily="34" charset="0"/>
                <a:cs typeface="Tahoma" pitchFamily="34" charset="0"/>
              </a:rPr>
              <a:t>คอรัป</a:t>
            </a:r>
            <a:r>
              <a:rPr lang="th-TH" sz="1600" dirty="0" smtClean="0">
                <a:latin typeface="Tahoma" pitchFamily="34" charset="0"/>
                <a:cs typeface="Tahoma" pitchFamily="34" charset="0"/>
              </a:rPr>
              <a:t>ชัน (</a:t>
            </a:r>
            <a:r>
              <a:rPr lang="en-US" sz="1600" dirty="0" smtClean="0">
                <a:latin typeface="Tahoma" pitchFamily="34" charset="0"/>
                <a:cs typeface="Tahoma" pitchFamily="34" charset="0"/>
              </a:rPr>
              <a:t>cleanreport.opdc.go.th</a:t>
            </a:r>
            <a:r>
              <a:rPr lang="th-TH" sz="1600" dirty="0" smtClean="0">
                <a:latin typeface="Tahoma" pitchFamily="34" charset="0"/>
                <a:cs typeface="Tahoma" pitchFamily="34" charset="0"/>
              </a:rPr>
              <a:t>) ให้มีความเสถียรมากขึ้น</a:t>
            </a:r>
            <a:br>
              <a:rPr lang="th-TH" sz="1600" dirty="0" smtClean="0">
                <a:latin typeface="Tahoma" pitchFamily="34" charset="0"/>
                <a:cs typeface="Tahoma" pitchFamily="34" charset="0"/>
              </a:rPr>
            </a:br>
            <a:r>
              <a:rPr lang="th-TH" sz="1600" dirty="0" smtClean="0">
                <a:latin typeface="Tahoma" pitchFamily="34" charset="0"/>
                <a:cs typeface="Tahoma" pitchFamily="34" charset="0"/>
              </a:rPr>
              <a:t>โดยเพิ่มความเร็วในการรับส่งข้อมูล (</a:t>
            </a:r>
            <a:r>
              <a:rPr lang="en-US" sz="1600" dirty="0" err="1" smtClean="0">
                <a:latin typeface="Tahoma" pitchFamily="34" charset="0"/>
                <a:cs typeface="Tahoma" pitchFamily="34" charset="0"/>
              </a:rPr>
              <a:t>Brandwidth</a:t>
            </a:r>
            <a:r>
              <a:rPr lang="th-TH" sz="1600" dirty="0" smtClean="0">
                <a:latin typeface="Tahoma" pitchFamily="34" charset="0"/>
                <a:cs typeface="Tahoma" pitchFamily="34" charset="0"/>
              </a:rPr>
              <a:t>) เพื่ออำนวยความสะดวกให้กับส่วนราชการใน</a:t>
            </a:r>
            <a:br>
              <a:rPr lang="th-TH" sz="1600" dirty="0" smtClean="0">
                <a:latin typeface="Tahoma" pitchFamily="34" charset="0"/>
                <a:cs typeface="Tahoma" pitchFamily="34" charset="0"/>
              </a:rPr>
            </a:br>
            <a:r>
              <a:rPr lang="th-TH" sz="1600" dirty="0" smtClean="0">
                <a:latin typeface="Tahoma" pitchFamily="34" charset="0"/>
                <a:cs typeface="Tahoma" pitchFamily="34" charset="0"/>
              </a:rPr>
              <a:t>การรายงานผล</a:t>
            </a:r>
          </a:p>
          <a:p>
            <a:pPr marL="342900" indent="-342900">
              <a:buAutoNum type="arabicPeriod"/>
            </a:pPr>
            <a:endParaRPr lang="th-TH" sz="1600" dirty="0" smtClean="0">
              <a:latin typeface="Tahoma" pitchFamily="34" charset="0"/>
              <a:cs typeface="Tahoma" pitchFamily="34" charset="0"/>
            </a:endParaRPr>
          </a:p>
          <a:p>
            <a:pPr marL="342900" indent="-342900">
              <a:buAutoNum type="arabicPeriod"/>
            </a:pPr>
            <a:r>
              <a:rPr lang="th-TH" sz="1600" dirty="0" smtClean="0">
                <a:latin typeface="Tahoma" pitchFamily="34" charset="0"/>
                <a:cs typeface="Tahoma" pitchFamily="34" charset="0"/>
              </a:rPr>
              <a:t>จัดระบบการกำหนดระยะเวลาในการนำเข้าข้อมูลของแต่ละส่วนราชการให้มีระยะเวลาที่เหลื่อมกัน</a:t>
            </a:r>
          </a:p>
          <a:p>
            <a:pPr marL="342900" indent="-342900">
              <a:buAutoNum type="arabicPeriod"/>
            </a:pPr>
            <a:endParaRPr lang="en-US" sz="1600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0" y="139670"/>
            <a:ext cx="8434388" cy="400110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>
            <a:sp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ประเด็นคำถามที่เกี่ยวกับ </a:t>
            </a:r>
            <a: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KPI </a:t>
            </a:r>
            <a:r>
              <a:rPr kumimoji="0" lang="th-TH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(ต่อ)</a:t>
            </a:r>
            <a:endParaRPr kumimoji="0" lang="th-TH" sz="20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103AA-8845-4AAA-8DCD-945F174AEA28}" type="slidenum">
              <a:rPr lang="th-TH" smtClean="0"/>
              <a:pPr/>
              <a:t>6</a:t>
            </a:fld>
            <a:endParaRPr lang="th-TH" dirty="0"/>
          </a:p>
        </p:txBody>
      </p:sp>
      <p:sp>
        <p:nvSpPr>
          <p:cNvPr id="5" name="TextBox 4"/>
          <p:cNvSpPr txBox="1"/>
          <p:nvPr/>
        </p:nvSpPr>
        <p:spPr>
          <a:xfrm>
            <a:off x="262737" y="1006463"/>
            <a:ext cx="8651629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600" b="1" dirty="0" smtClean="0">
                <a:latin typeface="Tahoma" pitchFamily="34" charset="0"/>
                <a:cs typeface="Tahoma" pitchFamily="34" charset="0"/>
              </a:rPr>
              <a:t>5.  </a:t>
            </a:r>
            <a:r>
              <a:rPr lang="th-TH" sz="1600" b="1" dirty="0" smtClean="0">
                <a:latin typeface="Tahoma" pitchFamily="34" charset="0"/>
                <a:cs typeface="Tahoma" pitchFamily="34" charset="0"/>
              </a:rPr>
              <a:t>ขอให้สำนักงาน </a:t>
            </a:r>
            <a:r>
              <a:rPr lang="th-TH" sz="1600" b="1" dirty="0" err="1" smtClean="0">
                <a:latin typeface="Tahoma" pitchFamily="34" charset="0"/>
                <a:cs typeface="Tahoma" pitchFamily="34" charset="0"/>
              </a:rPr>
              <a:t>ก.พ.ร.</a:t>
            </a:r>
            <a:r>
              <a:rPr lang="th-TH" sz="1600" b="1" dirty="0" smtClean="0">
                <a:latin typeface="Tahoma" pitchFamily="34" charset="0"/>
                <a:cs typeface="Tahoma" pitchFamily="34" charset="0"/>
              </a:rPr>
              <a:t> อย่าเอางานของหน่วยงานอื่นมาดำเนินการ เช่น เรื่อง ความโปร่งใส</a:t>
            </a:r>
            <a:br>
              <a:rPr lang="th-TH" sz="1600" b="1" dirty="0" smtClean="0">
                <a:latin typeface="Tahoma" pitchFamily="34" charset="0"/>
                <a:cs typeface="Tahoma" pitchFamily="34" charset="0"/>
              </a:rPr>
            </a:br>
            <a:r>
              <a:rPr lang="th-TH" sz="1600" b="1" dirty="0" smtClean="0">
                <a:latin typeface="Tahoma" pitchFamily="34" charset="0"/>
                <a:cs typeface="Tahoma" pitchFamily="34" charset="0"/>
              </a:rPr>
              <a:t>      ที่หน่วยงานอื่นรับผิดชอบอยู่แล้ว เช่น ปปช. </a:t>
            </a:r>
            <a:r>
              <a:rPr lang="th-TH" sz="1600" b="1" dirty="0" err="1" smtClean="0">
                <a:latin typeface="Tahoma" pitchFamily="34" charset="0"/>
                <a:cs typeface="Tahoma" pitchFamily="34" charset="0"/>
              </a:rPr>
              <a:t>ปปท.</a:t>
            </a:r>
            <a:r>
              <a:rPr lang="th-TH" sz="1600" b="1" dirty="0" smtClean="0">
                <a:latin typeface="Tahoma" pitchFamily="34" charset="0"/>
                <a:cs typeface="Tahoma" pitchFamily="34" charset="0"/>
              </a:rPr>
              <a:t> </a:t>
            </a:r>
            <a:r>
              <a:rPr lang="th-TH" sz="1600" b="1" dirty="0" err="1" smtClean="0">
                <a:latin typeface="Tahoma" pitchFamily="34" charset="0"/>
                <a:cs typeface="Tahoma" pitchFamily="34" charset="0"/>
              </a:rPr>
              <a:t>กพ.</a:t>
            </a:r>
            <a:r>
              <a:rPr lang="th-TH" sz="1600" b="1" dirty="0" smtClean="0">
                <a:latin typeface="Tahoma" pitchFamily="34" charset="0"/>
                <a:cs typeface="Tahoma" pitchFamily="34" charset="0"/>
              </a:rPr>
              <a:t>  เพราะ สุดท้ายเมื่อ </a:t>
            </a:r>
            <a:r>
              <a:rPr lang="th-TH" sz="1600" b="1" dirty="0" err="1" smtClean="0">
                <a:latin typeface="Tahoma" pitchFamily="34" charset="0"/>
                <a:cs typeface="Tahoma" pitchFamily="34" charset="0"/>
              </a:rPr>
              <a:t>ก.พ.ร.</a:t>
            </a:r>
            <a:r>
              <a:rPr lang="th-TH" sz="1600" b="1" dirty="0" smtClean="0">
                <a:latin typeface="Tahoma" pitchFamily="34" charset="0"/>
                <a:cs typeface="Tahoma" pitchFamily="34" charset="0"/>
              </a:rPr>
              <a:t> รับมา</a:t>
            </a:r>
            <a:br>
              <a:rPr lang="th-TH" sz="1600" b="1" dirty="0" smtClean="0">
                <a:latin typeface="Tahoma" pitchFamily="34" charset="0"/>
                <a:cs typeface="Tahoma" pitchFamily="34" charset="0"/>
              </a:rPr>
            </a:br>
            <a:r>
              <a:rPr lang="th-TH" sz="1600" b="1" dirty="0" smtClean="0">
                <a:latin typeface="Tahoma" pitchFamily="34" charset="0"/>
                <a:cs typeface="Tahoma" pitchFamily="34" charset="0"/>
              </a:rPr>
              <a:t>      ดำเนินการ ก็มอบให้ ก.พ.ร. กรมต้องดำเนินการ ไม่ว่าเรื่องโปร่งใส การบริหารความเสี่ยง </a:t>
            </a:r>
            <a:br>
              <a:rPr lang="th-TH" sz="1600" b="1" dirty="0" smtClean="0">
                <a:latin typeface="Tahoma" pitchFamily="34" charset="0"/>
                <a:cs typeface="Tahoma" pitchFamily="34" charset="0"/>
              </a:rPr>
            </a:br>
            <a:r>
              <a:rPr lang="th-TH" sz="1600" b="1" dirty="0" smtClean="0">
                <a:latin typeface="Tahoma" pitchFamily="34" charset="0"/>
                <a:cs typeface="Tahoma" pitchFamily="34" charset="0"/>
              </a:rPr>
              <a:t>      ควบคุมภายใน  มีจำนวนหลายเรื่องเกินไป </a:t>
            </a:r>
          </a:p>
          <a:p>
            <a:pPr>
              <a:lnSpc>
                <a:spcPct val="150000"/>
              </a:lnSpc>
            </a:pPr>
            <a:r>
              <a:rPr lang="th-TH" sz="1600" b="1" dirty="0" smtClean="0">
                <a:latin typeface="Tahoma" pitchFamily="34" charset="0"/>
                <a:cs typeface="Tahoma" pitchFamily="34" charset="0"/>
              </a:rPr>
              <a:t>       </a:t>
            </a:r>
            <a:endParaRPr lang="en-US" sz="1600" b="1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57872" y="2677340"/>
            <a:ext cx="845103" cy="338554"/>
          </a:xfrm>
          <a:prstGeom prst="rect">
            <a:avLst/>
          </a:prstGeom>
          <a:solidFill>
            <a:srgbClr val="70AD47"/>
          </a:solidFill>
        </p:spPr>
        <p:txBody>
          <a:bodyPr wrap="none" rtlCol="0">
            <a:spAutoFit/>
          </a:bodyPr>
          <a:lstStyle/>
          <a:p>
            <a:r>
              <a:rPr lang="th-TH" sz="1600" b="1" dirty="0" smtClean="0">
                <a:latin typeface="Tahoma" pitchFamily="34" charset="0"/>
                <a:cs typeface="Tahoma" pitchFamily="34" charset="0"/>
              </a:rPr>
              <a:t>คำตอบ</a:t>
            </a:r>
            <a:endParaRPr lang="en-US" sz="1600" b="1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37876" y="3159293"/>
            <a:ext cx="8159259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thaiDist">
              <a:lnSpc>
                <a:spcPct val="150000"/>
              </a:lnSpc>
            </a:pPr>
            <a:r>
              <a:rPr lang="th-TH" sz="1600" dirty="0" smtClean="0">
                <a:latin typeface="Tahoma" pitchFamily="34" charset="0"/>
                <a:cs typeface="Tahoma" pitchFamily="34" charset="0"/>
              </a:rPr>
              <a:t>กรณีตัวชี้วัดความโปร่งใส ในปีงบประมาณ พ.ศ. </a:t>
            </a:r>
            <a:r>
              <a:rPr lang="en-US" sz="1600" dirty="0" smtClean="0">
                <a:latin typeface="Tahoma" pitchFamily="34" charset="0"/>
                <a:cs typeface="Tahoma" pitchFamily="34" charset="0"/>
              </a:rPr>
              <a:t>2558</a:t>
            </a:r>
            <a:r>
              <a:rPr lang="th-TH" sz="1600" dirty="0" smtClean="0">
                <a:latin typeface="Tahoma" pitchFamily="34" charset="0"/>
                <a:cs typeface="Tahoma" pitchFamily="34" charset="0"/>
              </a:rPr>
              <a:t> สำนักงาน ปปช. ขอรับเป็นเจ้าภาพตัวชี้วัดเรื่องของความโปร่งใสฯ ใน</a:t>
            </a:r>
            <a:r>
              <a:rPr lang="th-TH" sz="1600" dirty="0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เป็นการวัดระดับคุณธรรมและความโปร่งใสในการดำเนินงานของหน่วยงานภาครัฐ โดยใช้ระบบประเมินคุณธรรมและความโปร่งใสในการดำเนินงานของหน่วยงานภาครัฐ (</a:t>
            </a:r>
            <a:r>
              <a:rPr lang="en-US" sz="1600" dirty="0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Integrity and Transparency Assessment : ITA</a:t>
            </a:r>
            <a:r>
              <a:rPr lang="th-TH" sz="1600" dirty="0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)</a:t>
            </a:r>
            <a:r>
              <a:rPr lang="en-US" sz="1600" dirty="0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th-TH" sz="1600" dirty="0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โดย</a:t>
            </a:r>
            <a:r>
              <a:rPr lang="th-TH" sz="1600" dirty="0" smtClean="0">
                <a:solidFill>
                  <a:prstClr val="black"/>
                </a:solidFill>
                <a:latin typeface="Arial" pitchFamily="34" charset="0"/>
                <a:cs typeface="Tahoma" pitchFamily="34" charset="0"/>
              </a:rPr>
              <a:t>เป็นการบูร</a:t>
            </a:r>
            <a:r>
              <a:rPr lang="th-TH" sz="1600" dirty="0" err="1" smtClean="0">
                <a:solidFill>
                  <a:prstClr val="black"/>
                </a:solidFill>
                <a:latin typeface="Arial" pitchFamily="34" charset="0"/>
                <a:cs typeface="Tahoma" pitchFamily="34" charset="0"/>
              </a:rPr>
              <a:t>ณา</a:t>
            </a:r>
            <a:r>
              <a:rPr lang="th-TH" sz="1600" dirty="0" smtClean="0">
                <a:solidFill>
                  <a:prstClr val="black"/>
                </a:solidFill>
                <a:latin typeface="Arial" pitchFamily="34" charset="0"/>
                <a:cs typeface="Tahoma" pitchFamily="34" charset="0"/>
              </a:rPr>
              <a:t>การสาระสำคัญการสร้างความโปร่งใส ระหว่าง สำนักงาน ก.พ. สำนักงานคณะกรรมการข้อมูลข่าวสาร สำนักงานคณะกรรมการรัฐวิสาหกิจ คณะกรรมการการอุดมศึกษา กรมส่งเสริมปกครองท้องถิ่น และสำนักงาน </a:t>
            </a:r>
            <a:r>
              <a:rPr lang="th-TH" sz="1600" dirty="0" err="1" smtClean="0">
                <a:solidFill>
                  <a:prstClr val="black"/>
                </a:solidFill>
                <a:latin typeface="Arial" pitchFamily="34" charset="0"/>
                <a:cs typeface="Tahoma" pitchFamily="34" charset="0"/>
              </a:rPr>
              <a:t>ก.พ.ร</a:t>
            </a:r>
            <a:r>
              <a:rPr lang="th-TH" sz="1600" dirty="0" smtClean="0">
                <a:solidFill>
                  <a:prstClr val="black"/>
                </a:solidFill>
                <a:latin typeface="Arial" pitchFamily="34" charset="0"/>
                <a:cs typeface="Tahoma" pitchFamily="34" charset="0"/>
              </a:rPr>
              <a:t> เข้าด้วยกัน ขณะนี้สำนักงาน </a:t>
            </a:r>
            <a:r>
              <a:rPr lang="th-TH" sz="1600" dirty="0" err="1" smtClean="0">
                <a:solidFill>
                  <a:prstClr val="black"/>
                </a:solidFill>
                <a:latin typeface="Arial" pitchFamily="34" charset="0"/>
                <a:cs typeface="Tahoma" pitchFamily="34" charset="0"/>
              </a:rPr>
              <a:t>ปปช.</a:t>
            </a:r>
            <a:r>
              <a:rPr lang="th-TH" sz="1600" dirty="0" smtClean="0">
                <a:solidFill>
                  <a:prstClr val="black"/>
                </a:solidFill>
                <a:latin typeface="Arial" pitchFamily="34" charset="0"/>
                <a:cs typeface="Tahoma" pitchFamily="34" charset="0"/>
              </a:rPr>
              <a:t> อยู่ระหว่างการนำเรื่องเสนอคณะรัฐมนตรี ซึ่งไม่สามารถดำเนินการได้ทันในปีงบประมาณ </a:t>
            </a:r>
            <a:r>
              <a:rPr lang="th-TH" sz="1600" dirty="0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พ.ศ. </a:t>
            </a:r>
            <a:r>
              <a:rPr lang="en-US" sz="1600" dirty="0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2557 </a:t>
            </a:r>
            <a:r>
              <a:rPr lang="th-TH" sz="1600" dirty="0" smtClean="0">
                <a:solidFill>
                  <a:prstClr val="black"/>
                </a:solidFill>
                <a:latin typeface="Tahoma" pitchFamily="34" charset="0"/>
                <a:cs typeface="Tahoma" pitchFamily="34" charset="0"/>
              </a:rPr>
              <a:t>  </a:t>
            </a:r>
          </a:p>
          <a:p>
            <a:pPr>
              <a:lnSpc>
                <a:spcPct val="150000"/>
              </a:lnSpc>
            </a:pPr>
            <a:endParaRPr lang="en-US" sz="1600" dirty="0" smtClean="0"/>
          </a:p>
          <a:p>
            <a:pPr>
              <a:lnSpc>
                <a:spcPct val="150000"/>
              </a:lnSpc>
            </a:pPr>
            <a:endParaRPr lang="th-TH" sz="1600" dirty="0" smtClean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0" y="139670"/>
            <a:ext cx="8434388" cy="400110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>
            <a:sp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ประเด็นคำถามที่เกี่ยวกับ </a:t>
            </a:r>
            <a: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KPI </a:t>
            </a:r>
            <a:r>
              <a:rPr kumimoji="0" lang="th-TH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(ต่อ)</a:t>
            </a:r>
            <a:endParaRPr kumimoji="0" lang="th-TH" sz="20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946030" y="5189236"/>
            <a:ext cx="7197969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1600" dirty="0"/>
          </a:p>
        </p:txBody>
      </p:sp>
      <p:sp>
        <p:nvSpPr>
          <p:cNvPr id="11" name="Rectangle 10"/>
          <p:cNvSpPr/>
          <p:nvPr/>
        </p:nvSpPr>
        <p:spPr>
          <a:xfrm>
            <a:off x="597533" y="3160059"/>
            <a:ext cx="8206153" cy="2921460"/>
          </a:xfrm>
          <a:prstGeom prst="rect">
            <a:avLst/>
          </a:prstGeom>
          <a:noFill/>
          <a:ln w="19050">
            <a:solidFill>
              <a:srgbClr val="70AD47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103AA-8845-4AAA-8DCD-945F174AEA28}" type="slidenum">
              <a:rPr lang="th-TH" smtClean="0"/>
              <a:pPr/>
              <a:t>7</a:t>
            </a:fld>
            <a:endParaRPr lang="th-TH"/>
          </a:p>
        </p:txBody>
      </p:sp>
      <p:sp>
        <p:nvSpPr>
          <p:cNvPr id="5" name="TextBox 4"/>
          <p:cNvSpPr txBox="1"/>
          <p:nvPr/>
        </p:nvSpPr>
        <p:spPr>
          <a:xfrm>
            <a:off x="281354" y="1453662"/>
            <a:ext cx="86071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8288" indent="-268288"/>
            <a:r>
              <a:rPr lang="en-US" sz="1600" b="1" dirty="0" smtClean="0">
                <a:latin typeface="Tahoma" pitchFamily="34" charset="0"/>
                <a:cs typeface="Tahoma" pitchFamily="34" charset="0"/>
              </a:rPr>
              <a:t>6. </a:t>
            </a:r>
            <a:r>
              <a:rPr lang="th-TH" sz="1600" b="1" dirty="0" smtClean="0">
                <a:latin typeface="Tahoma" pitchFamily="34" charset="0"/>
                <a:cs typeface="Tahoma" pitchFamily="34" charset="0"/>
              </a:rPr>
              <a:t>ตัวชี้วัดตามกรอบกำหนดว่ามีไม่เกิน </a:t>
            </a:r>
            <a:r>
              <a:rPr lang="en-US" sz="1600" b="1" dirty="0" smtClean="0">
                <a:latin typeface="Tahoma" pitchFamily="34" charset="0"/>
                <a:cs typeface="Tahoma" pitchFamily="34" charset="0"/>
              </a:rPr>
              <a:t>5</a:t>
            </a:r>
            <a:r>
              <a:rPr lang="th-TH" sz="1600" b="1" dirty="0" smtClean="0">
                <a:latin typeface="Tahoma" pitchFamily="34" charset="0"/>
                <a:cs typeface="Tahoma" pitchFamily="34" charset="0"/>
              </a:rPr>
              <a:t> ตัวชี้วัด แต่เมื่อดูแล้วมีการแตกย่อยเป็น </a:t>
            </a:r>
            <a:r>
              <a:rPr lang="en-US" sz="1600" b="1" dirty="0" smtClean="0">
                <a:latin typeface="Tahoma" pitchFamily="34" charset="0"/>
                <a:cs typeface="Tahoma" pitchFamily="34" charset="0"/>
              </a:rPr>
              <a:t>7</a:t>
            </a:r>
            <a:r>
              <a:rPr lang="th-TH" sz="1600" b="1" dirty="0" smtClean="0">
                <a:latin typeface="Tahoma" pitchFamily="34" charset="0"/>
                <a:cs typeface="Tahoma" pitchFamily="34" charset="0"/>
              </a:rPr>
              <a:t>   ตัวชี้วัด จำนวนตัวชี้วัดจึงไม่น้อยลงเลย</a:t>
            </a:r>
            <a:endParaRPr lang="en-US" sz="1600" b="1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42013" y="2432877"/>
            <a:ext cx="845103" cy="338554"/>
          </a:xfrm>
          <a:prstGeom prst="rect">
            <a:avLst/>
          </a:prstGeom>
          <a:solidFill>
            <a:srgbClr val="70AD47"/>
          </a:solidFill>
        </p:spPr>
        <p:txBody>
          <a:bodyPr wrap="none" rtlCol="0">
            <a:spAutoFit/>
          </a:bodyPr>
          <a:lstStyle/>
          <a:p>
            <a:r>
              <a:rPr lang="th-TH" sz="1600" b="1" dirty="0" smtClean="0">
                <a:latin typeface="Tahoma" pitchFamily="34" charset="0"/>
                <a:cs typeface="Tahoma" pitchFamily="34" charset="0"/>
              </a:rPr>
              <a:t>คำตอบ</a:t>
            </a:r>
            <a:endParaRPr lang="en-US" sz="1600" b="1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01326" y="3371762"/>
            <a:ext cx="801858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th-TH" sz="1600" dirty="0" smtClean="0">
                <a:latin typeface="Tahoma" pitchFamily="34" charset="0"/>
                <a:cs typeface="Tahoma" pitchFamily="34" charset="0"/>
              </a:rPr>
              <a:t>สำนักงาน </a:t>
            </a:r>
            <a:r>
              <a:rPr lang="th-TH" sz="1600" dirty="0" err="1" smtClean="0">
                <a:latin typeface="Tahoma" pitchFamily="34" charset="0"/>
                <a:cs typeface="Tahoma" pitchFamily="34" charset="0"/>
              </a:rPr>
              <a:t>ก.พ.ร.</a:t>
            </a:r>
            <a:r>
              <a:rPr lang="th-TH" sz="1600" dirty="0" smtClean="0">
                <a:latin typeface="Tahoma" pitchFamily="34" charset="0"/>
                <a:cs typeface="Tahoma" pitchFamily="34" charset="0"/>
              </a:rPr>
              <a:t> พยายามที่จะปรับตัวชี้วัดตามภารกิจหลักของกระทรวงให้ลดลง มีตัวชี้วัดเท่าที่จำเป็นและสามารถวัดผลได้ภายในปีงบประมาณ ซึ่งกำหนดไว้ไม่เกิน </a:t>
            </a:r>
            <a:r>
              <a:rPr lang="en-US" sz="1600" dirty="0" smtClean="0">
                <a:latin typeface="Tahoma" pitchFamily="34" charset="0"/>
                <a:cs typeface="Tahoma" pitchFamily="34" charset="0"/>
              </a:rPr>
              <a:t>5</a:t>
            </a:r>
            <a:r>
              <a:rPr lang="th-TH" sz="1600" dirty="0" smtClean="0">
                <a:latin typeface="Tahoma" pitchFamily="34" charset="0"/>
                <a:cs typeface="Tahoma" pitchFamily="34" charset="0"/>
              </a:rPr>
              <a:t> ตัวชี้วัด นอกจากนี้ได้มีการปรับลดตัวชี้วัดในมิติภายในให้ลดลง โดยตัดตัวชี้วัดต้นทุนต่อหน่วย ซึ่งทุกส่วนราชการดำเนินการมาหลายปีและมีผลการดำเนินการอยู่ในระดับดีอยู่แล้ว และตัวชี้วัดเบิกจ่ายให้มีจำนวน</a:t>
            </a:r>
            <a:br>
              <a:rPr lang="th-TH" sz="1600" dirty="0" smtClean="0">
                <a:latin typeface="Tahoma" pitchFamily="34" charset="0"/>
                <a:cs typeface="Tahoma" pitchFamily="34" charset="0"/>
              </a:rPr>
            </a:br>
            <a:r>
              <a:rPr lang="th-TH" sz="1600" dirty="0" smtClean="0">
                <a:latin typeface="Tahoma" pitchFamily="34" charset="0"/>
                <a:cs typeface="Tahoma" pitchFamily="34" charset="0"/>
              </a:rPr>
              <a:t>ที่ลดลง</a:t>
            </a:r>
            <a:endParaRPr lang="en-US" sz="1600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0" y="139670"/>
            <a:ext cx="8434388" cy="400110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>
            <a:sp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ประเด็นคำถามที่เกี่ยวกับ </a:t>
            </a:r>
            <a: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KPI </a:t>
            </a:r>
            <a:r>
              <a:rPr kumimoji="0" lang="th-TH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(ต่อ)</a:t>
            </a:r>
            <a:endParaRPr kumimoji="0" lang="th-TH" sz="20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77879" y="3400380"/>
            <a:ext cx="8042030" cy="1900510"/>
          </a:xfrm>
          <a:prstGeom prst="rect">
            <a:avLst/>
          </a:prstGeom>
          <a:noFill/>
          <a:ln w="19050">
            <a:solidFill>
              <a:srgbClr val="70AD47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6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103AA-8845-4AAA-8DCD-945F174AEA28}" type="slidenum">
              <a:rPr lang="th-TH" smtClean="0"/>
              <a:pPr/>
              <a:t>8</a:t>
            </a:fld>
            <a:endParaRPr lang="th-TH"/>
          </a:p>
        </p:txBody>
      </p:sp>
      <p:sp>
        <p:nvSpPr>
          <p:cNvPr id="5" name="TextBox 4"/>
          <p:cNvSpPr txBox="1"/>
          <p:nvPr/>
        </p:nvSpPr>
        <p:spPr>
          <a:xfrm>
            <a:off x="515815" y="1371600"/>
            <a:ext cx="8382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600" b="1" dirty="0" smtClean="0">
                <a:latin typeface="Tahoma" pitchFamily="34" charset="0"/>
                <a:cs typeface="Tahoma" pitchFamily="34" charset="0"/>
              </a:rPr>
              <a:t>7. </a:t>
            </a:r>
            <a:r>
              <a:rPr lang="th-TH" sz="1600" b="1" dirty="0" smtClean="0">
                <a:latin typeface="Tahoma" pitchFamily="34" charset="0"/>
                <a:cs typeface="Tahoma" pitchFamily="34" charset="0"/>
              </a:rPr>
              <a:t> มีประเด็นฝากให้กับก.พ.ร. ว่า การที่ให้กระทรวงรับเป็นเจ้าภาพในการจัดทำตัวชี้วัดใน</a:t>
            </a:r>
            <a:br>
              <a:rPr lang="th-TH" sz="1600" b="1" dirty="0" smtClean="0">
                <a:latin typeface="Tahoma" pitchFamily="34" charset="0"/>
                <a:cs typeface="Tahoma" pitchFamily="34" charset="0"/>
              </a:rPr>
            </a:br>
            <a:r>
              <a:rPr lang="th-TH" sz="1600" b="1" dirty="0" smtClean="0">
                <a:latin typeface="Tahoma" pitchFamily="34" charset="0"/>
                <a:cs typeface="Tahoma" pitchFamily="34" charset="0"/>
              </a:rPr>
              <a:t>     ระดับกรมแล้ว ไม่ควรต้องมีการเจรจากับคณะกรรมการในระดับกระทรวงอีก ควรต้อง</a:t>
            </a:r>
            <a:br>
              <a:rPr lang="th-TH" sz="1600" b="1" dirty="0" smtClean="0">
                <a:latin typeface="Tahoma" pitchFamily="34" charset="0"/>
                <a:cs typeface="Tahoma" pitchFamily="34" charset="0"/>
              </a:rPr>
            </a:br>
            <a:r>
              <a:rPr lang="th-TH" sz="1600" b="1" dirty="0" smtClean="0">
                <a:latin typeface="Tahoma" pitchFamily="34" charset="0"/>
                <a:cs typeface="Tahoma" pitchFamily="34" charset="0"/>
              </a:rPr>
              <a:t>     ปล่อยให้เป็นหน้าที่ของกระทรวง</a:t>
            </a:r>
            <a:endParaRPr lang="en-US" sz="1600" b="1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44770" y="2614243"/>
            <a:ext cx="845103" cy="338554"/>
          </a:xfrm>
          <a:prstGeom prst="rect">
            <a:avLst/>
          </a:prstGeom>
          <a:solidFill>
            <a:srgbClr val="70AD47"/>
          </a:solidFill>
        </p:spPr>
        <p:txBody>
          <a:bodyPr wrap="none" rtlCol="0">
            <a:spAutoFit/>
          </a:bodyPr>
          <a:lstStyle/>
          <a:p>
            <a:r>
              <a:rPr lang="th-TH" sz="1600" b="1" dirty="0" smtClean="0">
                <a:latin typeface="Tahoma" pitchFamily="34" charset="0"/>
                <a:cs typeface="Tahoma" pitchFamily="34" charset="0"/>
              </a:rPr>
              <a:t>คำตอบ</a:t>
            </a:r>
            <a:endParaRPr lang="en-US" sz="1600" b="1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00645" y="3353144"/>
            <a:ext cx="8581291" cy="15194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th-TH" sz="1600" dirty="0" smtClean="0">
                <a:latin typeface="Tahoma" pitchFamily="34" charset="0"/>
                <a:cs typeface="Tahoma" pitchFamily="34" charset="0"/>
              </a:rPr>
              <a:t>ในหลักการการจัดทำคำรับรองฯ สำหรับในปี </a:t>
            </a:r>
            <a:r>
              <a:rPr lang="en-US" sz="1600" dirty="0" smtClean="0">
                <a:latin typeface="Tahoma" pitchFamily="34" charset="0"/>
                <a:cs typeface="Tahoma" pitchFamily="34" charset="0"/>
              </a:rPr>
              <a:t>2557</a:t>
            </a:r>
            <a:r>
              <a:rPr lang="th-TH" sz="1600" dirty="0" smtClean="0">
                <a:latin typeface="Tahoma" pitchFamily="34" charset="0"/>
                <a:cs typeface="Tahoma" pitchFamily="34" charset="0"/>
              </a:rPr>
              <a:t> นี้ ต้องการให้กระทรวงรับเป็นเจ้าภาพในการดำเนินการจัดทำคำรับรองในระดับกรมเองทั้งหมด แต่อย่างไรก็ตามในระยะแรกควรมีความเชื่อมโยงกับ ก.พ.ร. เนื่องจาก ต้องมีการดำเนินการจัดสรรเงินรางวัลให้กับกระทรวงเพื่อจ่ายไปยังกรมในสังกัด และต้องนำคะแนนของทุกส่วนราชการเสนอต่อคณะรัฐมนตรี</a:t>
            </a: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0" y="139670"/>
            <a:ext cx="8434388" cy="400110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>
            <a:sp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ประเด็นคำถามที่เกี่ยวกับ </a:t>
            </a:r>
            <a: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KPI </a:t>
            </a:r>
            <a:r>
              <a:rPr kumimoji="0" lang="th-TH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(ต่อ)</a:t>
            </a:r>
            <a:endParaRPr kumimoji="0" lang="th-TH" sz="20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86862" y="3259015"/>
            <a:ext cx="8546123" cy="1887416"/>
          </a:xfrm>
          <a:prstGeom prst="rect">
            <a:avLst/>
          </a:prstGeom>
          <a:noFill/>
          <a:ln w="19050">
            <a:solidFill>
              <a:srgbClr val="70AD47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51692" y="1041974"/>
            <a:ext cx="837921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latin typeface="Tahoma" pitchFamily="34" charset="0"/>
                <a:cs typeface="Tahoma" pitchFamily="34" charset="0"/>
              </a:rPr>
              <a:t>8. </a:t>
            </a:r>
            <a:r>
              <a:rPr lang="th-TH" sz="1600" b="1" dirty="0" smtClean="0">
                <a:latin typeface="Tahoma" pitchFamily="34" charset="0"/>
                <a:cs typeface="Tahoma" pitchFamily="34" charset="0"/>
              </a:rPr>
              <a:t>เกณฑ์การวัดสำหรับตัวชี้วัดการสร้างความโปร่งใสในการปฏิบัติราชการ ควรมีหลักเกณฑ์</a:t>
            </a:r>
          </a:p>
          <a:p>
            <a:r>
              <a:rPr lang="th-TH" sz="1600" b="1" dirty="0" smtClean="0">
                <a:latin typeface="Tahoma" pitchFamily="34" charset="0"/>
                <a:cs typeface="Tahoma" pitchFamily="34" charset="0"/>
              </a:rPr>
              <a:t>    ในการให้คะแนนที่ง่ายกว่านี้ สมกับเป็นตัวชี้วัดด้านการโปร่งใส</a:t>
            </a:r>
            <a:r>
              <a:rPr lang="en-US" sz="1600" b="1" dirty="0" smtClean="0">
                <a:latin typeface="Tahoma" pitchFamily="34" charset="0"/>
                <a:cs typeface="Tahoma" pitchFamily="34" charset="0"/>
              </a:rPr>
              <a:t>?</a:t>
            </a:r>
            <a:endParaRPr lang="en-US" sz="1600" b="1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68649" y="1853190"/>
            <a:ext cx="845103" cy="338554"/>
          </a:xfrm>
          <a:prstGeom prst="rect">
            <a:avLst/>
          </a:prstGeom>
          <a:solidFill>
            <a:srgbClr val="70AD47"/>
          </a:solidFill>
        </p:spPr>
        <p:txBody>
          <a:bodyPr wrap="none" rtlCol="0">
            <a:spAutoFit/>
          </a:bodyPr>
          <a:lstStyle/>
          <a:p>
            <a:r>
              <a:rPr lang="th-TH" sz="1600" b="1" dirty="0" smtClean="0">
                <a:latin typeface="Tahoma" pitchFamily="34" charset="0"/>
                <a:cs typeface="Tahoma" pitchFamily="34" charset="0"/>
              </a:rPr>
              <a:t>คำตอบ</a:t>
            </a:r>
            <a:endParaRPr lang="en-US" sz="1600" b="1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30147" y="2387276"/>
            <a:ext cx="7750177" cy="3739485"/>
          </a:xfrm>
          <a:prstGeom prst="rect">
            <a:avLst/>
          </a:prstGeom>
          <a:noFill/>
          <a:ln w="28575">
            <a:solidFill>
              <a:srgbClr val="70AD47"/>
            </a:solidFill>
            <a:prstDash val="dash"/>
          </a:ln>
        </p:spPr>
        <p:txBody>
          <a:bodyPr wrap="square" rtlCol="0">
            <a:spAutoFit/>
          </a:bodyPr>
          <a:lstStyle/>
          <a:p>
            <a:pPr indent="395288" algn="thaiDist">
              <a:lnSpc>
                <a:spcPct val="150000"/>
              </a:lnSpc>
            </a:pPr>
            <a:r>
              <a:rPr lang="th-TH" sz="1600" dirty="0" smtClean="0">
                <a:latin typeface="Tahoma" pitchFamily="34" charset="0"/>
                <a:cs typeface="Tahoma" pitchFamily="34" charset="0"/>
              </a:rPr>
              <a:t>หลักเกณฑ์ในการกำหนดตัวชี้วัดไม่ได้พิจารณาถึงความยากง่าย แต่ให้ความสำคัญของตัวชี้วัดที่สามารถสะท้อนถึงความโปร่งใสในการปฏิบัติราชการของส่วนราชการได้อย่างแท้จริง</a:t>
            </a:r>
          </a:p>
          <a:p>
            <a:pPr indent="395288" algn="thaiDist">
              <a:lnSpc>
                <a:spcPct val="150000"/>
              </a:lnSpc>
            </a:pPr>
            <a:r>
              <a:rPr lang="th-TH" sz="1600" spc="-40" dirty="0" smtClean="0">
                <a:latin typeface="Tahoma" pitchFamily="34" charset="0"/>
                <a:cs typeface="Tahoma" pitchFamily="34" charset="0"/>
              </a:rPr>
              <a:t>โดยในปีงบประมาณ พ.ศ. </a:t>
            </a:r>
            <a:r>
              <a:rPr lang="en-US" sz="1600" spc="-40" dirty="0" smtClean="0">
                <a:latin typeface="Tahoma" pitchFamily="34" charset="0"/>
                <a:cs typeface="Tahoma" pitchFamily="34" charset="0"/>
              </a:rPr>
              <a:t>2557 </a:t>
            </a:r>
            <a:r>
              <a:rPr lang="th-TH" sz="1600" spc="-40" dirty="0" smtClean="0">
                <a:latin typeface="Tahoma" pitchFamily="34" charset="0"/>
                <a:cs typeface="Tahoma" pitchFamily="34" charset="0"/>
              </a:rPr>
              <a:t>ได้กำหนดเกณฑ์การวัดความสำเร็จในการสร้างความโปร่งใส</a:t>
            </a:r>
            <a:r>
              <a:rPr lang="th-TH" sz="1600" dirty="0" smtClean="0">
                <a:latin typeface="Tahoma" pitchFamily="34" charset="0"/>
                <a:cs typeface="Tahoma" pitchFamily="34" charset="0"/>
              </a:rPr>
              <a:t>ในการปฏิบัติราชการ (ตัวชี้วัดที่ </a:t>
            </a:r>
            <a:r>
              <a:rPr lang="en-US" sz="1600" dirty="0" smtClean="0">
                <a:latin typeface="Tahoma" pitchFamily="34" charset="0"/>
                <a:cs typeface="Tahoma" pitchFamily="34" charset="0"/>
              </a:rPr>
              <a:t>7</a:t>
            </a:r>
            <a:r>
              <a:rPr lang="th-TH" sz="1600" dirty="0" smtClean="0">
                <a:latin typeface="Tahoma" pitchFamily="34" charset="0"/>
                <a:cs typeface="Tahoma" pitchFamily="34" charset="0"/>
              </a:rPr>
              <a:t> การสร้างความโปร่งใสในการปฏิบัติราชการ) โดยพิจารณา</a:t>
            </a:r>
            <a:r>
              <a:rPr lang="th-TH" sz="1600" spc="-30" dirty="0" smtClean="0">
                <a:latin typeface="Tahoma" pitchFamily="34" charset="0"/>
                <a:cs typeface="Tahoma" pitchFamily="34" charset="0"/>
              </a:rPr>
              <a:t>ครอบคลุมทั้งการจัดทำแผน และผลการดำเนินงานตามแผน ประกอบกับผลสำรวจความพึงพอใจ</a:t>
            </a:r>
            <a:r>
              <a:rPr lang="th-TH" sz="1600" dirty="0" smtClean="0">
                <a:latin typeface="Tahoma" pitchFamily="34" charset="0"/>
                <a:cs typeface="Tahoma" pitchFamily="34" charset="0"/>
              </a:rPr>
              <a:t>ของประชาชนผู้รับบริการในกระบวนงานที่ดำเนินการ</a:t>
            </a:r>
          </a:p>
          <a:p>
            <a:pPr indent="395288" algn="thaiDist">
              <a:lnSpc>
                <a:spcPct val="150000"/>
              </a:lnSpc>
            </a:pPr>
            <a:r>
              <a:rPr lang="th-TH" sz="1600" dirty="0" smtClean="0">
                <a:latin typeface="Tahoma" pitchFamily="34" charset="0"/>
                <a:cs typeface="Tahoma" pitchFamily="34" charset="0"/>
              </a:rPr>
              <a:t>ทั้งนี้จะให้ความสำคัญในขั้นตอนการจัดทำแผน ซึ่งควรผ่านเกณฑ์มาตรฐานไม่น้อยกว่า</a:t>
            </a:r>
            <a:r>
              <a:rPr lang="th-TH" sz="1600" spc="50" dirty="0" smtClean="0">
                <a:latin typeface="Tahoma" pitchFamily="34" charset="0"/>
                <a:cs typeface="Tahoma" pitchFamily="34" charset="0"/>
              </a:rPr>
              <a:t>ร้อยละ </a:t>
            </a:r>
            <a:r>
              <a:rPr lang="en-US" sz="1600" spc="50" dirty="0" smtClean="0">
                <a:latin typeface="Tahoma" pitchFamily="34" charset="0"/>
                <a:cs typeface="Tahoma" pitchFamily="34" charset="0"/>
              </a:rPr>
              <a:t>70 </a:t>
            </a:r>
            <a:r>
              <a:rPr lang="th-TH" sz="1600" spc="50" dirty="0" smtClean="0">
                <a:latin typeface="Tahoma" pitchFamily="34" charset="0"/>
                <a:cs typeface="Tahoma" pitchFamily="34" charset="0"/>
              </a:rPr>
              <a:t>เพื่อให้มั่นใจว่าจะสามารถปรับปรุงกระบวนงานเพื่อสร้างความโปร่งใสได้อย่าง</a:t>
            </a:r>
            <a:r>
              <a:rPr lang="th-TH" sz="1600" spc="30" dirty="0" smtClean="0">
                <a:latin typeface="Tahoma" pitchFamily="34" charset="0"/>
                <a:cs typeface="Tahoma" pitchFamily="34" charset="0"/>
              </a:rPr>
              <a:t>มี</a:t>
            </a:r>
            <a:r>
              <a:rPr lang="th-TH" sz="1600" spc="3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ahoma" pitchFamily="34" charset="0"/>
                <a:cs typeface="Tahoma" pitchFamily="34" charset="0"/>
              </a:rPr>
              <a:t>ประสิทธิภาพ </a:t>
            </a:r>
            <a:r>
              <a:rPr lang="th-TH" sz="1400" spc="3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ahoma" pitchFamily="34" charset="0"/>
                <a:cs typeface="Tahoma" pitchFamily="34" charset="0"/>
              </a:rPr>
              <a:t>(สำหรับรายละเอียดหลักเกณฑ์การพิจารณาแผนอยู่ระหว่างดำเนินการ และจะจัดชี้แจง</a:t>
            </a:r>
            <a:r>
              <a:rPr lang="th-TH" sz="1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ahoma" pitchFamily="34" charset="0"/>
                <a:cs typeface="Tahoma" pitchFamily="34" charset="0"/>
              </a:rPr>
              <a:t>ให้ส่วนราชการทราบต่อไป)</a:t>
            </a:r>
            <a:endParaRPr lang="en-US" sz="1600" dirty="0">
              <a:solidFill>
                <a:schemeClr val="tx1">
                  <a:lumMod val="95000"/>
                  <a:lumOff val="5000"/>
                </a:schemeClr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0" y="139670"/>
            <a:ext cx="8434388" cy="400110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ctr">
            <a:sp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th-TH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ประเด็นคำถามที่เกี่ยวกับตัวชี้วัดโปร่งใส</a:t>
            </a:r>
            <a:endParaRPr kumimoji="0" lang="th-TH" sz="20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70712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2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3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3798</TotalTime>
  <Words>2486</Words>
  <Application>Microsoft Office PowerPoint</Application>
  <PresentationFormat>On-screen Show (4:3)</PresentationFormat>
  <Paragraphs>150</Paragraphs>
  <Slides>17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5</vt:i4>
      </vt:variant>
      <vt:variant>
        <vt:lpstr>Slide Titles</vt:lpstr>
      </vt:variant>
      <vt:variant>
        <vt:i4>17</vt:i4>
      </vt:variant>
    </vt:vector>
  </HeadingPairs>
  <TitlesOfParts>
    <vt:vector size="22" baseType="lpstr">
      <vt:lpstr>Office Theme</vt:lpstr>
      <vt:lpstr>Custom Design</vt:lpstr>
      <vt:lpstr>1_Office Theme</vt:lpstr>
      <vt:lpstr>2_Office Theme</vt:lpstr>
      <vt:lpstr>3_Office Theme</vt:lpstr>
      <vt:lpstr>ประเด็นคำถามในการประชุมชี้แจงกรอบการประเมินผลส่วนราชการ                             ประจำปีงบประมาณ พ.ศ. 2557                     วันที่ 9 มกราคม 2557 ณ โรงแรมมิราเคิล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Kritsana</dc:creator>
  <cp:lastModifiedBy>Admin</cp:lastModifiedBy>
  <cp:revision>279</cp:revision>
  <cp:lastPrinted>2014-01-02T10:04:26Z</cp:lastPrinted>
  <dcterms:created xsi:type="dcterms:W3CDTF">2013-12-18T03:01:27Z</dcterms:created>
  <dcterms:modified xsi:type="dcterms:W3CDTF">2014-03-19T10:48:36Z</dcterms:modified>
</cp:coreProperties>
</file>