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96" r:id="rId2"/>
    <p:sldId id="295" r:id="rId3"/>
    <p:sldId id="297" r:id="rId4"/>
    <p:sldId id="299" r:id="rId5"/>
    <p:sldId id="308" r:id="rId6"/>
    <p:sldId id="301" r:id="rId7"/>
    <p:sldId id="302" r:id="rId8"/>
    <p:sldId id="303" r:id="rId9"/>
    <p:sldId id="307" r:id="rId10"/>
    <p:sldId id="309" r:id="rId11"/>
    <p:sldId id="310" r:id="rId12"/>
    <p:sldId id="311" r:id="rId13"/>
    <p:sldId id="313" r:id="rId14"/>
    <p:sldId id="353" r:id="rId15"/>
    <p:sldId id="354" r:id="rId16"/>
    <p:sldId id="362" r:id="rId17"/>
    <p:sldId id="316" r:id="rId18"/>
    <p:sldId id="331" r:id="rId19"/>
    <p:sldId id="328" r:id="rId20"/>
    <p:sldId id="332" r:id="rId21"/>
    <p:sldId id="333" r:id="rId22"/>
    <p:sldId id="335" r:id="rId23"/>
    <p:sldId id="363" r:id="rId24"/>
    <p:sldId id="364" r:id="rId25"/>
    <p:sldId id="365" r:id="rId26"/>
    <p:sldId id="366" r:id="rId27"/>
    <p:sldId id="367" r:id="rId28"/>
    <p:sldId id="369" r:id="rId29"/>
    <p:sldId id="336" r:id="rId30"/>
    <p:sldId id="340" r:id="rId31"/>
    <p:sldId id="347" r:id="rId32"/>
    <p:sldId id="348" r:id="rId33"/>
    <p:sldId id="355" r:id="rId34"/>
    <p:sldId id="356" r:id="rId35"/>
    <p:sldId id="357" r:id="rId36"/>
    <p:sldId id="358" r:id="rId37"/>
    <p:sldId id="359" r:id="rId38"/>
    <p:sldId id="360" r:id="rId39"/>
    <p:sldId id="361" r:id="rId40"/>
    <p:sldId id="350" r:id="rId41"/>
    <p:sldId id="349" r:id="rId42"/>
    <p:sldId id="351" r:id="rId43"/>
  </p:sldIdLst>
  <p:sldSz cx="9144000" cy="6858000" type="screen4x3"/>
  <p:notesSz cx="6662738" cy="9906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2B4C"/>
    <a:srgbClr val="0000CC"/>
    <a:srgbClr val="99FF99"/>
    <a:srgbClr val="FFCCFF"/>
    <a:srgbClr val="FFFF99"/>
    <a:srgbClr val="339933"/>
    <a:srgbClr val="CCFFCC"/>
    <a:srgbClr val="CCFF66"/>
    <a:srgbClr val="FFFF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9898" autoAdjust="0"/>
    <p:restoredTop sz="94660" autoAdjust="0"/>
  </p:normalViewPr>
  <p:slideViewPr>
    <p:cSldViewPr>
      <p:cViewPr>
        <p:scale>
          <a:sx n="70" d="100"/>
          <a:sy n="70" d="100"/>
        </p:scale>
        <p:origin x="-153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74"/>
    </p:cViewPr>
  </p:sorterViewPr>
  <p:notesViewPr>
    <p:cSldViewPr>
      <p:cViewPr varScale="1">
        <p:scale>
          <a:sx n="52" d="100"/>
          <a:sy n="52" d="100"/>
        </p:scale>
        <p:origin x="-2844" y="-108"/>
      </p:cViewPr>
      <p:guideLst>
        <p:guide orient="horz" pos="3120"/>
        <p:guide pos="209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186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4011" y="0"/>
            <a:ext cx="2887186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8982"/>
            <a:ext cx="2887186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4011" y="9408982"/>
            <a:ext cx="2887186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183C188-DD6D-4C44-82F5-B30FF21E9F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926889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186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4011" y="0"/>
            <a:ext cx="2887186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5663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274" y="4705350"/>
            <a:ext cx="533019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8982"/>
            <a:ext cx="2887186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4011" y="9408982"/>
            <a:ext cx="2887186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1C7B8D6-5C4D-444A-9066-DC1AD94DA0A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820936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7B8D6-5C4D-444A-9066-DC1AD94DA0A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7B8D6-5C4D-444A-9066-DC1AD94DA0A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h-TH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C6CB3E7-B766-46A2-B6F5-0AE67B574290}" type="slidenum">
              <a:rPr lang="th-TH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th-TH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9" name="Rectangle 17"/>
          <p:cNvSpPr>
            <a:spLocks noChangeArrowheads="1"/>
          </p:cNvSpPr>
          <p:nvPr/>
        </p:nvSpPr>
        <p:spPr bwMode="gray">
          <a:xfrm>
            <a:off x="0" y="6751638"/>
            <a:ext cx="9144000" cy="10636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grpSp>
        <p:nvGrpSpPr>
          <p:cNvPr id="3107" name="Group 35"/>
          <p:cNvGrpSpPr>
            <a:grpSpLocks/>
          </p:cNvGrpSpPr>
          <p:nvPr userDrawn="1"/>
        </p:nvGrpSpPr>
        <p:grpSpPr bwMode="auto">
          <a:xfrm>
            <a:off x="2286000" y="0"/>
            <a:ext cx="2287588" cy="2348880"/>
            <a:chOff x="1440" y="0"/>
            <a:chExt cx="1441" cy="3125"/>
          </a:xfrm>
        </p:grpSpPr>
        <p:sp>
          <p:nvSpPr>
            <p:cNvPr id="3080" name="Rectangle 8"/>
            <p:cNvSpPr>
              <a:spLocks noChangeArrowheads="1"/>
            </p:cNvSpPr>
            <p:nvPr userDrawn="1"/>
          </p:nvSpPr>
          <p:spPr bwMode="gray">
            <a:xfrm>
              <a:off x="1440" y="0"/>
              <a:ext cx="1441" cy="3125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alpha val="70000"/>
                  </a:schemeClr>
                </a:gs>
                <a:gs pos="100000">
                  <a:schemeClr val="accent2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086" name="Rectangle 14"/>
            <p:cNvSpPr>
              <a:spLocks noChangeArrowheads="1"/>
            </p:cNvSpPr>
            <p:nvPr userDrawn="1"/>
          </p:nvSpPr>
          <p:spPr bwMode="gray">
            <a:xfrm>
              <a:off x="1681" y="0"/>
              <a:ext cx="1053" cy="3125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gamma/>
                    <a:tint val="0"/>
                    <a:invGamma/>
                    <a:alpha val="30000"/>
                  </a:schemeClr>
                </a:gs>
                <a:gs pos="50000">
                  <a:schemeClr val="accent2">
                    <a:alpha val="70000"/>
                  </a:schemeClr>
                </a:gs>
                <a:gs pos="100000">
                  <a:schemeClr val="accent2">
                    <a:gamma/>
                    <a:tint val="0"/>
                    <a:invGamma/>
                    <a:alpha val="3000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091" name="Rectangle 19"/>
            <p:cNvSpPr>
              <a:spLocks noChangeArrowheads="1"/>
            </p:cNvSpPr>
            <p:nvPr userDrawn="1"/>
          </p:nvSpPr>
          <p:spPr bwMode="gray">
            <a:xfrm>
              <a:off x="1440" y="0"/>
              <a:ext cx="1441" cy="3125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alpha val="50000"/>
                  </a:schemeClr>
                </a:gs>
                <a:gs pos="100000">
                  <a:schemeClr val="accent2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</p:grpSp>
      <p:grpSp>
        <p:nvGrpSpPr>
          <p:cNvPr id="3111" name="Group 39"/>
          <p:cNvGrpSpPr>
            <a:grpSpLocks/>
          </p:cNvGrpSpPr>
          <p:nvPr userDrawn="1"/>
        </p:nvGrpSpPr>
        <p:grpSpPr bwMode="auto">
          <a:xfrm>
            <a:off x="4575175" y="1"/>
            <a:ext cx="2286000" cy="2023797"/>
            <a:chOff x="2882" y="0"/>
            <a:chExt cx="1440" cy="2341"/>
          </a:xfrm>
        </p:grpSpPr>
        <p:sp>
          <p:nvSpPr>
            <p:cNvPr id="3084" name="Rectangle 12"/>
            <p:cNvSpPr>
              <a:spLocks noChangeArrowheads="1"/>
            </p:cNvSpPr>
            <p:nvPr userDrawn="1"/>
          </p:nvSpPr>
          <p:spPr bwMode="gray">
            <a:xfrm>
              <a:off x="2882" y="0"/>
              <a:ext cx="1440" cy="2341"/>
            </a:xfrm>
            <a:prstGeom prst="rect">
              <a:avLst/>
            </a:prstGeom>
            <a:gradFill rotWithShape="1">
              <a:gsLst>
                <a:gs pos="0">
                  <a:schemeClr val="hlink">
                    <a:alpha val="70000"/>
                  </a:schemeClr>
                </a:gs>
                <a:gs pos="100000">
                  <a:schemeClr val="hlink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085" name="Rectangle 13"/>
            <p:cNvSpPr>
              <a:spLocks noChangeArrowheads="1"/>
            </p:cNvSpPr>
            <p:nvPr userDrawn="1"/>
          </p:nvSpPr>
          <p:spPr bwMode="gray">
            <a:xfrm>
              <a:off x="2882" y="0"/>
              <a:ext cx="810" cy="2341"/>
            </a:xfrm>
            <a:prstGeom prst="rect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  <a:alpha val="30000"/>
                  </a:schemeClr>
                </a:gs>
                <a:gs pos="50000">
                  <a:schemeClr val="hlink">
                    <a:alpha val="70000"/>
                  </a:schemeClr>
                </a:gs>
                <a:gs pos="100000">
                  <a:schemeClr val="hlink">
                    <a:gamma/>
                    <a:tint val="0"/>
                    <a:invGamma/>
                    <a:alpha val="3000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092" name="Rectangle 20"/>
            <p:cNvSpPr>
              <a:spLocks noChangeArrowheads="1"/>
            </p:cNvSpPr>
            <p:nvPr userDrawn="1"/>
          </p:nvSpPr>
          <p:spPr bwMode="gray">
            <a:xfrm>
              <a:off x="2882" y="0"/>
              <a:ext cx="1440" cy="2341"/>
            </a:xfrm>
            <a:prstGeom prst="rect">
              <a:avLst/>
            </a:prstGeom>
            <a:gradFill rotWithShape="1">
              <a:gsLst>
                <a:gs pos="0">
                  <a:schemeClr val="hlink">
                    <a:alpha val="50000"/>
                  </a:schemeClr>
                </a:gs>
                <a:gs pos="100000">
                  <a:schemeClr val="hlink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</p:grpSp>
      <p:grpSp>
        <p:nvGrpSpPr>
          <p:cNvPr id="3112" name="Group 40"/>
          <p:cNvGrpSpPr>
            <a:grpSpLocks/>
          </p:cNvGrpSpPr>
          <p:nvPr userDrawn="1"/>
        </p:nvGrpSpPr>
        <p:grpSpPr bwMode="auto">
          <a:xfrm>
            <a:off x="6858000" y="0"/>
            <a:ext cx="2286000" cy="2691194"/>
            <a:chOff x="4320" y="0"/>
            <a:chExt cx="1440" cy="3113"/>
          </a:xfrm>
        </p:grpSpPr>
        <p:sp>
          <p:nvSpPr>
            <p:cNvPr id="3083" name="Rectangle 11"/>
            <p:cNvSpPr>
              <a:spLocks noChangeArrowheads="1"/>
            </p:cNvSpPr>
            <p:nvPr userDrawn="1"/>
          </p:nvSpPr>
          <p:spPr bwMode="gray">
            <a:xfrm>
              <a:off x="4320" y="0"/>
              <a:ext cx="112" cy="2655"/>
            </a:xfrm>
            <a:prstGeom prst="rect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  <a:alpha val="0"/>
                  </a:schemeClr>
                </a:gs>
                <a:gs pos="50000">
                  <a:schemeClr val="folHlink">
                    <a:alpha val="70000"/>
                  </a:schemeClr>
                </a:gs>
                <a:gs pos="100000">
                  <a:schemeClr val="folHlink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grpSp>
          <p:nvGrpSpPr>
            <p:cNvPr id="3110" name="Group 38"/>
            <p:cNvGrpSpPr>
              <a:grpSpLocks/>
            </p:cNvGrpSpPr>
            <p:nvPr userDrawn="1"/>
          </p:nvGrpSpPr>
          <p:grpSpPr bwMode="auto">
            <a:xfrm>
              <a:off x="4320" y="0"/>
              <a:ext cx="1440" cy="3113"/>
              <a:chOff x="4320" y="0"/>
              <a:chExt cx="1440" cy="3113"/>
            </a:xfrm>
          </p:grpSpPr>
          <p:sp>
            <p:nvSpPr>
              <p:cNvPr id="3081" name="Rectangle 9"/>
              <p:cNvSpPr>
                <a:spLocks noChangeArrowheads="1"/>
              </p:cNvSpPr>
              <p:nvPr userDrawn="1"/>
            </p:nvSpPr>
            <p:spPr bwMode="gray">
              <a:xfrm>
                <a:off x="4320" y="0"/>
                <a:ext cx="1440" cy="3113"/>
              </a:xfrm>
              <a:prstGeom prst="rect">
                <a:avLst/>
              </a:prstGeom>
              <a:gradFill rotWithShape="1">
                <a:gsLst>
                  <a:gs pos="0">
                    <a:schemeClr val="folHlink">
                      <a:alpha val="70000"/>
                    </a:schemeClr>
                  </a:gs>
                  <a:gs pos="100000">
                    <a:schemeClr val="folHlink">
                      <a:gamma/>
                      <a:tint val="0"/>
                      <a:invGamma/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3082" name="Rectangle 10"/>
              <p:cNvSpPr>
                <a:spLocks noChangeArrowheads="1"/>
              </p:cNvSpPr>
              <p:nvPr userDrawn="1"/>
            </p:nvSpPr>
            <p:spPr bwMode="gray">
              <a:xfrm>
                <a:off x="5420" y="0"/>
                <a:ext cx="340" cy="2655"/>
              </a:xfrm>
              <a:prstGeom prst="rect">
                <a:avLst/>
              </a:prstGeom>
              <a:gradFill rotWithShape="1">
                <a:gsLst>
                  <a:gs pos="0">
                    <a:schemeClr val="folHlink">
                      <a:gamma/>
                      <a:tint val="0"/>
                      <a:invGamma/>
                      <a:alpha val="0"/>
                    </a:schemeClr>
                  </a:gs>
                  <a:gs pos="50000">
                    <a:schemeClr val="folHlink">
                      <a:alpha val="70000"/>
                    </a:schemeClr>
                  </a:gs>
                  <a:gs pos="100000">
                    <a:schemeClr val="folHlink">
                      <a:gamma/>
                      <a:tint val="0"/>
                      <a:invGamma/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3093" name="Rectangle 21"/>
              <p:cNvSpPr>
                <a:spLocks noChangeArrowheads="1"/>
              </p:cNvSpPr>
              <p:nvPr userDrawn="1"/>
            </p:nvSpPr>
            <p:spPr bwMode="gray">
              <a:xfrm>
                <a:off x="4320" y="0"/>
                <a:ext cx="1440" cy="3113"/>
              </a:xfrm>
              <a:prstGeom prst="rect">
                <a:avLst/>
              </a:prstGeom>
              <a:gradFill rotWithShape="1">
                <a:gsLst>
                  <a:gs pos="0">
                    <a:schemeClr val="folHlink">
                      <a:alpha val="50000"/>
                    </a:schemeClr>
                  </a:gs>
                  <a:gs pos="100000">
                    <a:schemeClr val="folHlink">
                      <a:gamma/>
                      <a:tint val="0"/>
                      <a:invGamma/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</p:grpSp>
      </p:grpSp>
      <p:grpSp>
        <p:nvGrpSpPr>
          <p:cNvPr id="3106" name="Group 34"/>
          <p:cNvGrpSpPr>
            <a:grpSpLocks/>
          </p:cNvGrpSpPr>
          <p:nvPr userDrawn="1"/>
        </p:nvGrpSpPr>
        <p:grpSpPr bwMode="auto">
          <a:xfrm>
            <a:off x="0" y="0"/>
            <a:ext cx="2286000" cy="2022933"/>
            <a:chOff x="0" y="0"/>
            <a:chExt cx="1440" cy="2340"/>
          </a:xfrm>
        </p:grpSpPr>
        <p:sp>
          <p:nvSpPr>
            <p:cNvPr id="3079" name="Rectangle 7"/>
            <p:cNvSpPr>
              <a:spLocks noChangeArrowheads="1"/>
            </p:cNvSpPr>
            <p:nvPr userDrawn="1"/>
          </p:nvSpPr>
          <p:spPr bwMode="gray">
            <a:xfrm>
              <a:off x="0" y="0"/>
              <a:ext cx="1440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7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087" name="Rectangle 15"/>
            <p:cNvSpPr>
              <a:spLocks noChangeArrowheads="1"/>
            </p:cNvSpPr>
            <p:nvPr userDrawn="1"/>
          </p:nvSpPr>
          <p:spPr bwMode="gray">
            <a:xfrm>
              <a:off x="1338" y="0"/>
              <a:ext cx="102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  <a:alpha val="30000"/>
                  </a:schemeClr>
                </a:gs>
                <a:gs pos="50000">
                  <a:schemeClr val="accent1">
                    <a:alpha val="7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3000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088" name="Rectangle 16"/>
            <p:cNvSpPr>
              <a:spLocks noChangeArrowheads="1"/>
            </p:cNvSpPr>
            <p:nvPr userDrawn="1"/>
          </p:nvSpPr>
          <p:spPr bwMode="gray">
            <a:xfrm>
              <a:off x="0" y="0"/>
              <a:ext cx="486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  <a:alpha val="30000"/>
                  </a:schemeClr>
                </a:gs>
                <a:gs pos="50000">
                  <a:schemeClr val="accent1">
                    <a:alpha val="7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3000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094" name="Rectangle 22"/>
            <p:cNvSpPr>
              <a:spLocks noChangeArrowheads="1"/>
            </p:cNvSpPr>
            <p:nvPr userDrawn="1"/>
          </p:nvSpPr>
          <p:spPr bwMode="gray">
            <a:xfrm>
              <a:off x="0" y="0"/>
              <a:ext cx="1440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</p:grpSp>
      <p:grpSp>
        <p:nvGrpSpPr>
          <p:cNvPr id="3113" name="Group 41"/>
          <p:cNvGrpSpPr>
            <a:grpSpLocks/>
          </p:cNvGrpSpPr>
          <p:nvPr userDrawn="1"/>
        </p:nvGrpSpPr>
        <p:grpSpPr bwMode="auto">
          <a:xfrm>
            <a:off x="0" y="0"/>
            <a:ext cx="9144000" cy="119963"/>
            <a:chOff x="0" y="0"/>
            <a:chExt cx="5760" cy="108"/>
          </a:xfrm>
        </p:grpSpPr>
        <p:sp>
          <p:nvSpPr>
            <p:cNvPr id="3096" name="Rectangle 24"/>
            <p:cNvSpPr>
              <a:spLocks noChangeArrowheads="1"/>
            </p:cNvSpPr>
            <p:nvPr userDrawn="1"/>
          </p:nvSpPr>
          <p:spPr bwMode="gray">
            <a:xfrm>
              <a:off x="0" y="0"/>
              <a:ext cx="1440" cy="10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097" name="Rectangle 25"/>
            <p:cNvSpPr>
              <a:spLocks noChangeArrowheads="1"/>
            </p:cNvSpPr>
            <p:nvPr userDrawn="1"/>
          </p:nvSpPr>
          <p:spPr bwMode="gray">
            <a:xfrm>
              <a:off x="1440" y="0"/>
              <a:ext cx="1441" cy="10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098" name="Rectangle 26"/>
            <p:cNvSpPr>
              <a:spLocks noChangeArrowheads="1"/>
            </p:cNvSpPr>
            <p:nvPr userDrawn="1"/>
          </p:nvSpPr>
          <p:spPr bwMode="gray">
            <a:xfrm>
              <a:off x="2882" y="0"/>
              <a:ext cx="1440" cy="10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099" name="Rectangle 27"/>
            <p:cNvSpPr>
              <a:spLocks noChangeArrowheads="1"/>
            </p:cNvSpPr>
            <p:nvPr userDrawn="1"/>
          </p:nvSpPr>
          <p:spPr bwMode="gray">
            <a:xfrm>
              <a:off x="4320" y="0"/>
              <a:ext cx="1440" cy="108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4509120"/>
            <a:ext cx="8686800" cy="1944216"/>
          </a:xfrm>
        </p:spPr>
        <p:txBody>
          <a:bodyPr/>
          <a:lstStyle>
            <a:lvl1pPr algn="ctr">
              <a:defRPr sz="4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37" name="Group 45"/>
          <p:cNvGrpSpPr>
            <a:grpSpLocks/>
          </p:cNvGrpSpPr>
          <p:nvPr userDrawn="1"/>
        </p:nvGrpSpPr>
        <p:grpSpPr bwMode="auto">
          <a:xfrm>
            <a:off x="0" y="6686550"/>
            <a:ext cx="9144000" cy="171450"/>
            <a:chOff x="0" y="0"/>
            <a:chExt cx="5760" cy="108"/>
          </a:xfrm>
        </p:grpSpPr>
        <p:sp>
          <p:nvSpPr>
            <p:cNvPr id="38" name="Rectangle 26"/>
            <p:cNvSpPr>
              <a:spLocks noChangeArrowheads="1"/>
            </p:cNvSpPr>
            <p:nvPr userDrawn="1"/>
          </p:nvSpPr>
          <p:spPr bwMode="gray">
            <a:xfrm>
              <a:off x="0" y="0"/>
              <a:ext cx="1440" cy="10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39" name="Rectangle 27"/>
            <p:cNvSpPr>
              <a:spLocks noChangeArrowheads="1"/>
            </p:cNvSpPr>
            <p:nvPr userDrawn="1"/>
          </p:nvSpPr>
          <p:spPr bwMode="gray">
            <a:xfrm>
              <a:off x="1440" y="0"/>
              <a:ext cx="1441" cy="10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0" name="Rectangle 28"/>
            <p:cNvSpPr>
              <a:spLocks noChangeArrowheads="1"/>
            </p:cNvSpPr>
            <p:nvPr userDrawn="1"/>
          </p:nvSpPr>
          <p:spPr bwMode="gray">
            <a:xfrm>
              <a:off x="2882" y="0"/>
              <a:ext cx="1440" cy="10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1" name="Rectangle 29"/>
            <p:cNvSpPr>
              <a:spLocks noChangeArrowheads="1"/>
            </p:cNvSpPr>
            <p:nvPr userDrawn="1"/>
          </p:nvSpPr>
          <p:spPr bwMode="gray">
            <a:xfrm>
              <a:off x="4320" y="0"/>
              <a:ext cx="1440" cy="108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529670" y="6612979"/>
            <a:ext cx="685800" cy="316483"/>
          </a:xfrm>
        </p:spPr>
        <p:txBody>
          <a:bodyPr/>
          <a:lstStyle>
            <a:lvl1pPr>
              <a:defRPr/>
            </a:lvl1pPr>
          </a:lstStyle>
          <a:p>
            <a:fld id="{12AE2A80-848B-4718-9C60-D12D0E5DB5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792C3D-B6D5-4929-A835-F56AF370AA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58763"/>
            <a:ext cx="2057400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8763"/>
            <a:ext cx="6019800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287D91-8ED8-425E-984F-63D90B2C6C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8763"/>
            <a:ext cx="7315200" cy="944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524000"/>
            <a:ext cx="4038600" cy="4652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38600" cy="4652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 bwMode="gray">
          <a:xfrm>
            <a:off x="8028384" y="6596236"/>
            <a:ext cx="1115616" cy="404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2A14C45-33C7-42FC-90BF-FF1ED13C4BFB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8763"/>
            <a:ext cx="7315200" cy="944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524000"/>
            <a:ext cx="8229600" cy="4652963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 bwMode="gray">
          <a:xfrm>
            <a:off x="8028384" y="6596236"/>
            <a:ext cx="1115616" cy="404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2A14C45-33C7-42FC-90BF-FF1ED13C4BFB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8763"/>
            <a:ext cx="7315200" cy="944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524000"/>
            <a:ext cx="8229600" cy="4652963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 bwMode="gray">
          <a:xfrm>
            <a:off x="8028384" y="6596236"/>
            <a:ext cx="1115616" cy="404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2A14C45-33C7-42FC-90BF-FF1ED13C4BFB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8763"/>
            <a:ext cx="7315200" cy="944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524000"/>
            <a:ext cx="8229600" cy="4652963"/>
          </a:xfrm>
        </p:spPr>
        <p:txBody>
          <a:bodyPr/>
          <a:lstStyle/>
          <a:p>
            <a:r>
              <a:rPr lang="en-US" smtClean="0"/>
              <a:t>Click icon to add SmartArt graphic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 bwMode="gray">
          <a:xfrm>
            <a:off x="8028384" y="6596236"/>
            <a:ext cx="1115616" cy="404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2A14C45-33C7-42FC-90BF-FF1ED13C4BFB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A14C45-33C7-42FC-90BF-FF1ED13C4B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D4A42F-7704-45B6-9DF1-23DF012675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38600" cy="4652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38600" cy="4652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17573C-7A51-4A8F-85BB-C028678E2F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941C88-1223-4CAA-AA26-81820C91AF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D331CB-8CF3-49A9-8F31-A44E9E172F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BC7709-CA39-480C-8BC9-123952D54E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029C2C-2053-47F2-B80F-2B66ADF378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D85868-A349-4766-8CD1-0789F713B9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286000" y="0"/>
            <a:ext cx="2287588" cy="1196752"/>
            <a:chOff x="1440" y="0"/>
            <a:chExt cx="1441" cy="3125"/>
          </a:xfrm>
        </p:grpSpPr>
        <p:sp>
          <p:nvSpPr>
            <p:cNvPr id="1032" name="Rectangle 8"/>
            <p:cNvSpPr>
              <a:spLocks noChangeArrowheads="1"/>
            </p:cNvSpPr>
            <p:nvPr userDrawn="1"/>
          </p:nvSpPr>
          <p:spPr bwMode="ltGray">
            <a:xfrm>
              <a:off x="1440" y="0"/>
              <a:ext cx="1441" cy="3125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alpha val="20000"/>
                  </a:schemeClr>
                </a:gs>
                <a:gs pos="100000">
                  <a:schemeClr val="accent2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 userDrawn="1"/>
          </p:nvSpPr>
          <p:spPr bwMode="ltGray">
            <a:xfrm>
              <a:off x="1681" y="0"/>
              <a:ext cx="1053" cy="3125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gamma/>
                    <a:tint val="0"/>
                    <a:invGamma/>
                    <a:alpha val="0"/>
                  </a:schemeClr>
                </a:gs>
                <a:gs pos="50000">
                  <a:schemeClr val="accent2">
                    <a:alpha val="20000"/>
                  </a:schemeClr>
                </a:gs>
                <a:gs pos="100000">
                  <a:schemeClr val="accent2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 userDrawn="1"/>
          </p:nvSpPr>
          <p:spPr bwMode="ltGray">
            <a:xfrm>
              <a:off x="1440" y="0"/>
              <a:ext cx="1441" cy="3125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alpha val="20000"/>
                  </a:schemeClr>
                </a:gs>
                <a:gs pos="100000">
                  <a:schemeClr val="accent2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1035" name="Group 11"/>
          <p:cNvGrpSpPr>
            <a:grpSpLocks/>
          </p:cNvGrpSpPr>
          <p:nvPr/>
        </p:nvGrpSpPr>
        <p:grpSpPr bwMode="auto">
          <a:xfrm>
            <a:off x="4575175" y="1"/>
            <a:ext cx="2286000" cy="1252106"/>
            <a:chOff x="2882" y="0"/>
            <a:chExt cx="1440" cy="2341"/>
          </a:xfrm>
        </p:grpSpPr>
        <p:sp>
          <p:nvSpPr>
            <p:cNvPr id="1036" name="Rectangle 12"/>
            <p:cNvSpPr>
              <a:spLocks noChangeArrowheads="1"/>
            </p:cNvSpPr>
            <p:nvPr userDrawn="1"/>
          </p:nvSpPr>
          <p:spPr bwMode="ltGray">
            <a:xfrm>
              <a:off x="2882" y="0"/>
              <a:ext cx="1440" cy="2341"/>
            </a:xfrm>
            <a:prstGeom prst="rect">
              <a:avLst/>
            </a:prstGeom>
            <a:gradFill rotWithShape="1">
              <a:gsLst>
                <a:gs pos="0">
                  <a:schemeClr val="hlink">
                    <a:alpha val="20000"/>
                  </a:schemeClr>
                </a:gs>
                <a:gs pos="100000">
                  <a:schemeClr val="hlink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 userDrawn="1"/>
          </p:nvSpPr>
          <p:spPr bwMode="ltGray">
            <a:xfrm>
              <a:off x="2882" y="0"/>
              <a:ext cx="810" cy="2341"/>
            </a:xfrm>
            <a:prstGeom prst="rect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  <a:alpha val="0"/>
                  </a:schemeClr>
                </a:gs>
                <a:gs pos="50000">
                  <a:schemeClr val="hlink">
                    <a:alpha val="20000"/>
                  </a:schemeClr>
                </a:gs>
                <a:gs pos="100000">
                  <a:schemeClr val="hlink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 userDrawn="1"/>
          </p:nvSpPr>
          <p:spPr bwMode="ltGray">
            <a:xfrm>
              <a:off x="2882" y="0"/>
              <a:ext cx="1440" cy="2341"/>
            </a:xfrm>
            <a:prstGeom prst="rect">
              <a:avLst/>
            </a:prstGeom>
            <a:gradFill rotWithShape="1">
              <a:gsLst>
                <a:gs pos="0">
                  <a:schemeClr val="hlink">
                    <a:alpha val="20000"/>
                  </a:schemeClr>
                </a:gs>
                <a:gs pos="100000">
                  <a:schemeClr val="hlink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1039" name="Group 15"/>
          <p:cNvGrpSpPr>
            <a:grpSpLocks/>
          </p:cNvGrpSpPr>
          <p:nvPr/>
        </p:nvGrpSpPr>
        <p:grpSpPr bwMode="auto">
          <a:xfrm>
            <a:off x="6858000" y="2"/>
            <a:ext cx="2286000" cy="1307461"/>
            <a:chOff x="4320" y="0"/>
            <a:chExt cx="1440" cy="3113"/>
          </a:xfrm>
        </p:grpSpPr>
        <p:sp>
          <p:nvSpPr>
            <p:cNvPr id="1040" name="Rectangle 16"/>
            <p:cNvSpPr>
              <a:spLocks noChangeArrowheads="1"/>
            </p:cNvSpPr>
            <p:nvPr userDrawn="1"/>
          </p:nvSpPr>
          <p:spPr bwMode="ltGray">
            <a:xfrm>
              <a:off x="4320" y="0"/>
              <a:ext cx="112" cy="2655"/>
            </a:xfrm>
            <a:prstGeom prst="rect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  <a:alpha val="0"/>
                  </a:schemeClr>
                </a:gs>
                <a:gs pos="50000">
                  <a:schemeClr val="folHlink">
                    <a:alpha val="20000"/>
                  </a:schemeClr>
                </a:gs>
                <a:gs pos="100000">
                  <a:schemeClr val="folHlink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>
                <a:latin typeface="Tahoma" pitchFamily="34" charset="0"/>
                <a:cs typeface="Tahoma" pitchFamily="34" charset="0"/>
              </a:endParaRPr>
            </a:p>
          </p:txBody>
        </p:sp>
        <p:grpSp>
          <p:nvGrpSpPr>
            <p:cNvPr id="1041" name="Group 17"/>
            <p:cNvGrpSpPr>
              <a:grpSpLocks/>
            </p:cNvGrpSpPr>
            <p:nvPr userDrawn="1"/>
          </p:nvGrpSpPr>
          <p:grpSpPr bwMode="auto">
            <a:xfrm>
              <a:off x="4320" y="0"/>
              <a:ext cx="1440" cy="3113"/>
              <a:chOff x="4320" y="0"/>
              <a:chExt cx="1440" cy="3113"/>
            </a:xfrm>
          </p:grpSpPr>
          <p:sp>
            <p:nvSpPr>
              <p:cNvPr id="1042" name="Rectangle 18"/>
              <p:cNvSpPr>
                <a:spLocks noChangeArrowheads="1"/>
              </p:cNvSpPr>
              <p:nvPr userDrawn="1"/>
            </p:nvSpPr>
            <p:spPr bwMode="ltGray">
              <a:xfrm>
                <a:off x="4320" y="0"/>
                <a:ext cx="1440" cy="3113"/>
              </a:xfrm>
              <a:prstGeom prst="rect">
                <a:avLst/>
              </a:prstGeom>
              <a:gradFill rotWithShape="1">
                <a:gsLst>
                  <a:gs pos="0">
                    <a:schemeClr val="folHlink">
                      <a:alpha val="20000"/>
                    </a:schemeClr>
                  </a:gs>
                  <a:gs pos="100000">
                    <a:schemeClr val="folHlink">
                      <a:gamma/>
                      <a:tint val="0"/>
                      <a:invGamma/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043" name="Rectangle 19"/>
              <p:cNvSpPr>
                <a:spLocks noChangeArrowheads="1"/>
              </p:cNvSpPr>
              <p:nvPr userDrawn="1"/>
            </p:nvSpPr>
            <p:spPr bwMode="ltGray">
              <a:xfrm>
                <a:off x="5420" y="0"/>
                <a:ext cx="340" cy="2655"/>
              </a:xfrm>
              <a:prstGeom prst="rect">
                <a:avLst/>
              </a:prstGeom>
              <a:gradFill rotWithShape="1">
                <a:gsLst>
                  <a:gs pos="0">
                    <a:schemeClr val="folHlink">
                      <a:gamma/>
                      <a:tint val="0"/>
                      <a:invGamma/>
                      <a:alpha val="0"/>
                    </a:schemeClr>
                  </a:gs>
                  <a:gs pos="50000">
                    <a:schemeClr val="folHlink">
                      <a:alpha val="20000"/>
                    </a:schemeClr>
                  </a:gs>
                  <a:gs pos="100000">
                    <a:schemeClr val="folHlink">
                      <a:gamma/>
                      <a:tint val="0"/>
                      <a:invGamma/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044" name="Rectangle 20"/>
              <p:cNvSpPr>
                <a:spLocks noChangeArrowheads="1"/>
              </p:cNvSpPr>
              <p:nvPr userDrawn="1"/>
            </p:nvSpPr>
            <p:spPr bwMode="ltGray">
              <a:xfrm>
                <a:off x="4320" y="0"/>
                <a:ext cx="1440" cy="3113"/>
              </a:xfrm>
              <a:prstGeom prst="rect">
                <a:avLst/>
              </a:prstGeom>
              <a:gradFill rotWithShape="1">
                <a:gsLst>
                  <a:gs pos="0">
                    <a:schemeClr val="folHlink">
                      <a:alpha val="20000"/>
                    </a:schemeClr>
                  </a:gs>
                  <a:gs pos="100000">
                    <a:schemeClr val="folHlink">
                      <a:gamma/>
                      <a:tint val="0"/>
                      <a:invGamma/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>
                  <a:latin typeface="Tahoma" pitchFamily="34" charset="0"/>
                  <a:cs typeface="Tahoma" pitchFamily="34" charset="0"/>
                </a:endParaRPr>
              </a:p>
            </p:txBody>
          </p:sp>
        </p:grpSp>
      </p:grpSp>
      <p:grpSp>
        <p:nvGrpSpPr>
          <p:cNvPr id="1045" name="Group 21"/>
          <p:cNvGrpSpPr>
            <a:grpSpLocks/>
          </p:cNvGrpSpPr>
          <p:nvPr/>
        </p:nvGrpSpPr>
        <p:grpSpPr bwMode="auto">
          <a:xfrm>
            <a:off x="0" y="0"/>
            <a:ext cx="2286000" cy="1196752"/>
            <a:chOff x="0" y="0"/>
            <a:chExt cx="1440" cy="2340"/>
          </a:xfrm>
        </p:grpSpPr>
        <p:sp>
          <p:nvSpPr>
            <p:cNvPr id="1046" name="Rectangle 22"/>
            <p:cNvSpPr>
              <a:spLocks noChangeArrowheads="1"/>
            </p:cNvSpPr>
            <p:nvPr userDrawn="1"/>
          </p:nvSpPr>
          <p:spPr bwMode="ltGray">
            <a:xfrm>
              <a:off x="0" y="0"/>
              <a:ext cx="1440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47" name="Rectangle 23"/>
            <p:cNvSpPr>
              <a:spLocks noChangeArrowheads="1"/>
            </p:cNvSpPr>
            <p:nvPr userDrawn="1"/>
          </p:nvSpPr>
          <p:spPr bwMode="ltGray">
            <a:xfrm>
              <a:off x="1338" y="0"/>
              <a:ext cx="102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  <a:alpha val="0"/>
                  </a:schemeClr>
                </a:gs>
                <a:gs pos="50000">
                  <a:schemeClr val="accent1">
                    <a:alpha val="2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48" name="Rectangle 24"/>
            <p:cNvSpPr>
              <a:spLocks noChangeArrowheads="1"/>
            </p:cNvSpPr>
            <p:nvPr userDrawn="1"/>
          </p:nvSpPr>
          <p:spPr bwMode="ltGray">
            <a:xfrm>
              <a:off x="0" y="0"/>
              <a:ext cx="486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  <a:alpha val="0"/>
                  </a:schemeClr>
                </a:gs>
                <a:gs pos="50000">
                  <a:schemeClr val="accent1">
                    <a:alpha val="2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49" name="Rectangle 25"/>
            <p:cNvSpPr>
              <a:spLocks noChangeArrowheads="1"/>
            </p:cNvSpPr>
            <p:nvPr userDrawn="1"/>
          </p:nvSpPr>
          <p:spPr bwMode="ltGray">
            <a:xfrm>
              <a:off x="0" y="0"/>
              <a:ext cx="1440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1069" name="Group 45"/>
          <p:cNvGrpSpPr>
            <a:grpSpLocks/>
          </p:cNvGrpSpPr>
          <p:nvPr/>
        </p:nvGrpSpPr>
        <p:grpSpPr bwMode="auto">
          <a:xfrm>
            <a:off x="0" y="0"/>
            <a:ext cx="9144000" cy="131799"/>
            <a:chOff x="0" y="0"/>
            <a:chExt cx="5760" cy="108"/>
          </a:xfrm>
        </p:grpSpPr>
        <p:sp>
          <p:nvSpPr>
            <p:cNvPr id="1050" name="Rectangle 26"/>
            <p:cNvSpPr>
              <a:spLocks noChangeArrowheads="1"/>
            </p:cNvSpPr>
            <p:nvPr userDrawn="1"/>
          </p:nvSpPr>
          <p:spPr bwMode="gray">
            <a:xfrm>
              <a:off x="0" y="0"/>
              <a:ext cx="1440" cy="10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51" name="Rectangle 27"/>
            <p:cNvSpPr>
              <a:spLocks noChangeArrowheads="1"/>
            </p:cNvSpPr>
            <p:nvPr userDrawn="1"/>
          </p:nvSpPr>
          <p:spPr bwMode="gray">
            <a:xfrm>
              <a:off x="1440" y="0"/>
              <a:ext cx="1441" cy="10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52" name="Rectangle 28"/>
            <p:cNvSpPr>
              <a:spLocks noChangeArrowheads="1"/>
            </p:cNvSpPr>
            <p:nvPr userDrawn="1"/>
          </p:nvSpPr>
          <p:spPr bwMode="gray">
            <a:xfrm>
              <a:off x="2882" y="0"/>
              <a:ext cx="1440" cy="10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53" name="Rectangle 29"/>
            <p:cNvSpPr>
              <a:spLocks noChangeArrowheads="1"/>
            </p:cNvSpPr>
            <p:nvPr userDrawn="1"/>
          </p:nvSpPr>
          <p:spPr bwMode="gray">
            <a:xfrm>
              <a:off x="4320" y="0"/>
              <a:ext cx="1440" cy="108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484784"/>
            <a:ext cx="8229600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179512" y="260648"/>
            <a:ext cx="864096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71" name="Rectangle 47"/>
          <p:cNvSpPr>
            <a:spLocks noChangeArrowheads="1"/>
          </p:cNvSpPr>
          <p:nvPr/>
        </p:nvSpPr>
        <p:spPr bwMode="gray">
          <a:xfrm>
            <a:off x="0" y="6751638"/>
            <a:ext cx="9144000" cy="10636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38" name="Group 45"/>
          <p:cNvGrpSpPr>
            <a:grpSpLocks/>
          </p:cNvGrpSpPr>
          <p:nvPr/>
        </p:nvGrpSpPr>
        <p:grpSpPr bwMode="auto">
          <a:xfrm>
            <a:off x="0" y="6686550"/>
            <a:ext cx="9144000" cy="171450"/>
            <a:chOff x="0" y="0"/>
            <a:chExt cx="5760" cy="108"/>
          </a:xfrm>
        </p:grpSpPr>
        <p:sp>
          <p:nvSpPr>
            <p:cNvPr id="39" name="Rectangle 26"/>
            <p:cNvSpPr>
              <a:spLocks noChangeArrowheads="1"/>
            </p:cNvSpPr>
            <p:nvPr userDrawn="1"/>
          </p:nvSpPr>
          <p:spPr bwMode="gray">
            <a:xfrm>
              <a:off x="0" y="0"/>
              <a:ext cx="1440" cy="10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0" name="Rectangle 27"/>
            <p:cNvSpPr>
              <a:spLocks noChangeArrowheads="1"/>
            </p:cNvSpPr>
            <p:nvPr userDrawn="1"/>
          </p:nvSpPr>
          <p:spPr bwMode="gray">
            <a:xfrm>
              <a:off x="1440" y="0"/>
              <a:ext cx="1441" cy="10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1" name="Rectangle 28"/>
            <p:cNvSpPr>
              <a:spLocks noChangeArrowheads="1"/>
            </p:cNvSpPr>
            <p:nvPr userDrawn="1"/>
          </p:nvSpPr>
          <p:spPr bwMode="gray">
            <a:xfrm>
              <a:off x="2882" y="0"/>
              <a:ext cx="1440" cy="10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2" name="Rectangle 29"/>
            <p:cNvSpPr>
              <a:spLocks noChangeArrowheads="1"/>
            </p:cNvSpPr>
            <p:nvPr userDrawn="1"/>
          </p:nvSpPr>
          <p:spPr bwMode="gray">
            <a:xfrm>
              <a:off x="4320" y="0"/>
              <a:ext cx="1440" cy="108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>
                <a:latin typeface="Tahoma" pitchFamily="34" charset="0"/>
                <a:cs typeface="Tahoma" pitchFamily="34" charset="0"/>
              </a:endParaRPr>
            </a:p>
          </p:txBody>
        </p:sp>
      </p:grpSp>
      <p:pic>
        <p:nvPicPr>
          <p:cNvPr id="35" name="Picture 34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4230" y="6385254"/>
            <a:ext cx="575702" cy="481793"/>
          </a:xfrm>
          <a:prstGeom prst="rect">
            <a:avLst/>
          </a:prstGeom>
        </p:spPr>
      </p:pic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8028384" y="6596236"/>
            <a:ext cx="1115616" cy="404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ahoma" pitchFamily="34" charset="0"/>
                <a:cs typeface="Tahoma" pitchFamily="34" charset="0"/>
              </a:defRPr>
            </a:lvl1pPr>
          </a:lstStyle>
          <a:p>
            <a:fld id="{3594BDAA-2E66-4973-B1E0-25D6CB66546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pitchFamily="34" charset="0"/>
          <a:ea typeface="+mj-ea"/>
          <a:cs typeface="Tahoma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Tahoma" pitchFamily="34" charset="0"/>
          <a:cs typeface="Tahoma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ahoma" pitchFamily="34" charset="0"/>
          <a:cs typeface="Tahoma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ahoma" pitchFamily="34" charset="0"/>
          <a:cs typeface="Tahoma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ahoma" pitchFamily="34" charset="0"/>
          <a:cs typeface="Tahoma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680" y="1400806"/>
            <a:ext cx="8938320" cy="3528392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th-TH" sz="3200" dirty="0" smtClean="0">
                <a:solidFill>
                  <a:srgbClr val="000000"/>
                </a:solidFill>
                <a:ea typeface="Tahoma" pitchFamily="34" charset="0"/>
              </a:rPr>
              <a:t>การประชุม</a:t>
            </a:r>
            <a:br>
              <a:rPr lang="th-TH" sz="3200" dirty="0" smtClean="0">
                <a:solidFill>
                  <a:srgbClr val="000000"/>
                </a:solidFill>
                <a:ea typeface="Tahoma" pitchFamily="34" charset="0"/>
              </a:rPr>
            </a:br>
            <a:r>
              <a:rPr lang="th-TH" sz="2600" dirty="0" smtClean="0"/>
              <a:t>ชี้แจงแนว</a:t>
            </a:r>
            <a:r>
              <a:rPr lang="th-TH" sz="2600" dirty="0"/>
              <a:t>ทางการตรวจสอบและประเมินผลภาคราชการ</a:t>
            </a:r>
            <a:r>
              <a:rPr lang="en-US" sz="2600" dirty="0"/>
              <a:t/>
            </a:r>
            <a:br>
              <a:rPr lang="en-US" sz="2600" dirty="0"/>
            </a:br>
            <a:r>
              <a:rPr lang="th-TH" sz="2600" dirty="0"/>
              <a:t>ประจำปีงบประมาณ พ.ศ. </a:t>
            </a:r>
            <a:r>
              <a:rPr lang="th-TH" sz="2600" dirty="0" smtClean="0"/>
              <a:t>๒๕๕๗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th-TH" sz="2000" dirty="0" smtClean="0">
                <a:solidFill>
                  <a:srgbClr val="000000"/>
                </a:solidFill>
                <a:ea typeface="Tahoma" pitchFamily="34" charset="0"/>
              </a:rPr>
              <a:t>วันจันทร์ที่ ๒๘ เมษายน ๒๕๕๗  เวลา ๐๙.๓๐ น. – ๑๒.๐๐ น.</a:t>
            </a:r>
            <a:r>
              <a:rPr lang="en-US" sz="2000" i="1" dirty="0"/>
              <a:t/>
            </a:r>
            <a:br>
              <a:rPr lang="en-US" sz="2000" i="1" dirty="0"/>
            </a:br>
            <a:r>
              <a:rPr lang="th-TH" sz="2000" dirty="0" smtClean="0">
                <a:solidFill>
                  <a:srgbClr val="000000"/>
                </a:solidFill>
                <a:ea typeface="Tahoma" pitchFamily="34" charset="0"/>
              </a:rPr>
              <a:t>ผ่านระบบวีดิทัศน์ทางไกลของกระทรวงมหาดไทย</a:t>
            </a:r>
            <a:br>
              <a:rPr lang="th-TH" sz="2000" dirty="0" smtClean="0">
                <a:solidFill>
                  <a:srgbClr val="000000"/>
                </a:solidFill>
                <a:ea typeface="Tahoma" pitchFamily="34" charset="0"/>
              </a:rPr>
            </a:br>
            <a:r>
              <a:rPr lang="th-TH" sz="2000" dirty="0" smtClean="0">
                <a:solidFill>
                  <a:srgbClr val="000000"/>
                </a:solidFill>
                <a:ea typeface="Tahoma" pitchFamily="34" charset="0"/>
              </a:rPr>
              <a:t>ณ ห้องประชุมชั้น ๓ ศาลากลางจังหวัดนนทบุรี</a:t>
            </a:r>
            <a:br>
              <a:rPr lang="th-TH" sz="2000" dirty="0" smtClean="0">
                <a:solidFill>
                  <a:srgbClr val="000000"/>
                </a:solidFill>
                <a:ea typeface="Tahoma" pitchFamily="34" charset="0"/>
              </a:rPr>
            </a:br>
            <a:endParaRPr lang="en-US" sz="2400" i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95936" y="5786454"/>
            <a:ext cx="1080328" cy="904104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01090" y="6612979"/>
            <a:ext cx="685800" cy="316483"/>
          </a:xfrm>
        </p:spPr>
        <p:txBody>
          <a:bodyPr/>
          <a:lstStyle/>
          <a:p>
            <a:fld id="{761B4706-3CB6-4EB6-97ED-8820D37AA198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00100" y="4786322"/>
            <a:ext cx="7000924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  <a:spcBef>
                <a:spcPts val="600"/>
              </a:spcBef>
            </a:pPr>
            <a:r>
              <a:rPr lang="th-TH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โดย</a:t>
            </a:r>
            <a:r>
              <a:rPr lang="th-TH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คณะกรรมการตรวจสอบและประเมินผลภาคราชการ (ค.ต.ป.)</a:t>
            </a:r>
          </a:p>
          <a:p>
            <a:pPr algn="ctr">
              <a:lnSpc>
                <a:spcPct val="110000"/>
              </a:lnSpc>
              <a:spcBef>
                <a:spcPts val="600"/>
              </a:spcBef>
            </a:pPr>
            <a:r>
              <a:rPr lang="th-TH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และ</a:t>
            </a:r>
            <a:endParaRPr lang="th-TH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6215059"/>
            <a:ext cx="768260" cy="642941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01090" y="6612979"/>
            <a:ext cx="685800" cy="316483"/>
          </a:xfrm>
        </p:spPr>
        <p:txBody>
          <a:bodyPr/>
          <a:lstStyle/>
          <a:p>
            <a:fld id="{761B4706-3CB6-4EB6-97ED-8820D37AA198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gray">
          <a:xfrm>
            <a:off x="-142908" y="2860679"/>
            <a:ext cx="9501222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lnSpc>
                <a:spcPct val="150000"/>
              </a:lnSpc>
            </a:pPr>
            <a:r>
              <a:rPr lang="th-TH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นโยบาย และกลไก ค.ต.ป.</a:t>
            </a:r>
            <a:endParaRPr kumimoji="0" lang="th-TH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4" name="Rectangle 24"/>
          <p:cNvSpPr>
            <a:spLocks noChangeArrowheads="1"/>
          </p:cNvSpPr>
          <p:nvPr/>
        </p:nvSpPr>
        <p:spPr bwMode="gray">
          <a:xfrm>
            <a:off x="185710" y="1562079"/>
            <a:ext cx="4786314" cy="719137"/>
          </a:xfrm>
          <a:prstGeom prst="rect">
            <a:avLst/>
          </a:prstGeom>
          <a:gradFill rotWithShape="1">
            <a:gsLst>
              <a:gs pos="0">
                <a:srgbClr val="FF6699">
                  <a:gamma/>
                  <a:tint val="0"/>
                  <a:invGamma/>
                  <a:alpha val="80000"/>
                </a:srgbClr>
              </a:gs>
              <a:gs pos="100000">
                <a:srgbClr val="FF6699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4454531" y="1287441"/>
            <a:ext cx="1098550" cy="1001713"/>
            <a:chOff x="1488" y="1968"/>
            <a:chExt cx="432" cy="432"/>
          </a:xfrm>
        </p:grpSpPr>
        <p:grpSp>
          <p:nvGrpSpPr>
            <p:cNvPr id="3" name="Group 26"/>
            <p:cNvGrpSpPr>
              <a:grpSpLocks/>
            </p:cNvGrpSpPr>
            <p:nvPr/>
          </p:nvGrpSpPr>
          <p:grpSpPr bwMode="auto">
            <a:xfrm>
              <a:off x="1488" y="1968"/>
              <a:ext cx="432" cy="432"/>
              <a:chOff x="2016" y="1920"/>
              <a:chExt cx="1680" cy="1680"/>
            </a:xfrm>
          </p:grpSpPr>
          <p:sp>
            <p:nvSpPr>
              <p:cNvPr id="378907" name="Oval 27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FF9999"/>
                  </a:gs>
                  <a:gs pos="100000">
                    <a:srgbClr val="FF9999">
                      <a:gamma/>
                      <a:shade val="39216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78908" name="Freeform 28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/>
                <a:ahLst/>
                <a:cxnLst>
                  <a:cxn ang="0">
                    <a:pos x="1301" y="401"/>
                  </a:cxn>
                  <a:cxn ang="0">
                    <a:pos x="1317" y="442"/>
                  </a:cxn>
                  <a:cxn ang="0">
                    <a:pos x="1321" y="481"/>
                  </a:cxn>
                  <a:cxn ang="0">
                    <a:pos x="1315" y="516"/>
                  </a:cxn>
                  <a:cxn ang="0">
                    <a:pos x="1298" y="550"/>
                  </a:cxn>
                  <a:cxn ang="0">
                    <a:pos x="1272" y="579"/>
                  </a:cxn>
                  <a:cxn ang="0">
                    <a:pos x="1239" y="604"/>
                  </a:cxn>
                  <a:cxn ang="0">
                    <a:pos x="1196" y="628"/>
                  </a:cxn>
                  <a:cxn ang="0">
                    <a:pos x="1147" y="649"/>
                  </a:cxn>
                  <a:cxn ang="0">
                    <a:pos x="1092" y="667"/>
                  </a:cxn>
                  <a:cxn ang="0">
                    <a:pos x="1031" y="683"/>
                  </a:cxn>
                  <a:cxn ang="0">
                    <a:pos x="967" y="694"/>
                  </a:cxn>
                  <a:cxn ang="0">
                    <a:pos x="896" y="704"/>
                  </a:cxn>
                  <a:cxn ang="0">
                    <a:pos x="824" y="710"/>
                  </a:cxn>
                  <a:cxn ang="0">
                    <a:pos x="795" y="712"/>
                  </a:cxn>
                  <a:cxn ang="0">
                    <a:pos x="476" y="712"/>
                  </a:cxn>
                  <a:cxn ang="0">
                    <a:pos x="472" y="712"/>
                  </a:cxn>
                  <a:cxn ang="0">
                    <a:pos x="409" y="708"/>
                  </a:cxn>
                  <a:cxn ang="0">
                    <a:pos x="348" y="704"/>
                  </a:cxn>
                  <a:cxn ang="0">
                    <a:pos x="290" y="696"/>
                  </a:cxn>
                  <a:cxn ang="0">
                    <a:pos x="235" y="689"/>
                  </a:cxn>
                  <a:cxn ang="0">
                    <a:pos x="186" y="677"/>
                  </a:cxn>
                  <a:cxn ang="0">
                    <a:pos x="141" y="663"/>
                  </a:cxn>
                  <a:cxn ang="0">
                    <a:pos x="102" y="648"/>
                  </a:cxn>
                  <a:cxn ang="0">
                    <a:pos x="67" y="630"/>
                  </a:cxn>
                  <a:cxn ang="0">
                    <a:pos x="39" y="608"/>
                  </a:cxn>
                  <a:cxn ang="0">
                    <a:pos x="18" y="583"/>
                  </a:cxn>
                  <a:cxn ang="0">
                    <a:pos x="6" y="554"/>
                  </a:cxn>
                  <a:cxn ang="0">
                    <a:pos x="0" y="524"/>
                  </a:cxn>
                  <a:cxn ang="0">
                    <a:pos x="0" y="520"/>
                  </a:cxn>
                  <a:cxn ang="0">
                    <a:pos x="4" y="487"/>
                  </a:cxn>
                  <a:cxn ang="0">
                    <a:pos x="16" y="446"/>
                  </a:cxn>
                  <a:cxn ang="0">
                    <a:pos x="51" y="370"/>
                  </a:cxn>
                  <a:cxn ang="0">
                    <a:pos x="94" y="299"/>
                  </a:cxn>
                  <a:cxn ang="0">
                    <a:pos x="147" y="235"/>
                  </a:cxn>
                  <a:cxn ang="0">
                    <a:pos x="204" y="176"/>
                  </a:cxn>
                  <a:cxn ang="0">
                    <a:pos x="270" y="125"/>
                  </a:cxn>
                  <a:cxn ang="0">
                    <a:pos x="341" y="82"/>
                  </a:cxn>
                  <a:cxn ang="0">
                    <a:pos x="415" y="47"/>
                  </a:cxn>
                  <a:cxn ang="0">
                    <a:pos x="497" y="21"/>
                  </a:cxn>
                  <a:cxn ang="0">
                    <a:pos x="581" y="6"/>
                  </a:cxn>
                  <a:cxn ang="0">
                    <a:pos x="667" y="0"/>
                  </a:cxn>
                  <a:cxn ang="0">
                    <a:pos x="667" y="0"/>
                  </a:cxn>
                  <a:cxn ang="0">
                    <a:pos x="759" y="6"/>
                  </a:cxn>
                  <a:cxn ang="0">
                    <a:pos x="847" y="23"/>
                  </a:cxn>
                  <a:cxn ang="0">
                    <a:pos x="932" y="53"/>
                  </a:cxn>
                  <a:cxn ang="0">
                    <a:pos x="1010" y="90"/>
                  </a:cxn>
                  <a:cxn ang="0">
                    <a:pos x="1082" y="137"/>
                  </a:cxn>
                  <a:cxn ang="0">
                    <a:pos x="1149" y="194"/>
                  </a:cxn>
                  <a:cxn ang="0">
                    <a:pos x="1208" y="256"/>
                  </a:cxn>
                  <a:cxn ang="0">
                    <a:pos x="1258" y="325"/>
                  </a:cxn>
                  <a:cxn ang="0">
                    <a:pos x="1301" y="401"/>
                  </a:cxn>
                  <a:cxn ang="0">
                    <a:pos x="1301" y="401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FF9999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th-TH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378909" name="Text Box 29"/>
            <p:cNvSpPr txBox="1">
              <a:spLocks noChangeArrowheads="1"/>
            </p:cNvSpPr>
            <p:nvPr/>
          </p:nvSpPr>
          <p:spPr bwMode="gray">
            <a:xfrm>
              <a:off x="1631" y="2016"/>
              <a:ext cx="159" cy="1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h-TH" sz="2400" b="1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  <a:ea typeface="Tahoma" pitchFamily="34" charset="0"/>
                  <a:cs typeface="Tahoma" pitchFamily="34" charset="0"/>
                </a:rPr>
                <a:t>๑</a:t>
              </a:r>
              <a:endPara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378910" name="Text Box 30"/>
          <p:cNvSpPr txBox="1">
            <a:spLocks noChangeArrowheads="1"/>
          </p:cNvSpPr>
          <p:nvPr/>
        </p:nvSpPr>
        <p:spPr bwMode="auto">
          <a:xfrm>
            <a:off x="185710" y="1644631"/>
            <a:ext cx="4429124" cy="563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95250" lvl="1">
              <a:lnSpc>
                <a:spcPct val="85000"/>
              </a:lnSpc>
            </a:pP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เสริมสร้างความเข็มแข็งให้ส่วนราชการ โดยเฉพาะให้มีระบบการกำกับดูแลตนเองที่ดี</a:t>
            </a:r>
            <a:endParaRPr lang="th-TH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78890" name="Rectangle 10"/>
          <p:cNvSpPr>
            <a:spLocks noChangeArrowheads="1"/>
          </p:cNvSpPr>
          <p:nvPr/>
        </p:nvSpPr>
        <p:spPr bwMode="gray">
          <a:xfrm>
            <a:off x="353992" y="2754300"/>
            <a:ext cx="5214942" cy="719137"/>
          </a:xfrm>
          <a:prstGeom prst="rect">
            <a:avLst/>
          </a:prstGeom>
          <a:gradFill rotWithShape="1">
            <a:gsLst>
              <a:gs pos="0">
                <a:srgbClr val="93B1FD">
                  <a:gamma/>
                  <a:tint val="0"/>
                  <a:invGamma/>
                  <a:alpha val="80000"/>
                </a:srgbClr>
              </a:gs>
              <a:gs pos="100000">
                <a:srgbClr val="93B1FD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5270513" y="2501887"/>
            <a:ext cx="1087437" cy="1006475"/>
            <a:chOff x="3938" y="1968"/>
            <a:chExt cx="430" cy="437"/>
          </a:xfrm>
        </p:grpSpPr>
        <p:grpSp>
          <p:nvGrpSpPr>
            <p:cNvPr id="5" name="Group 12"/>
            <p:cNvGrpSpPr>
              <a:grpSpLocks/>
            </p:cNvGrpSpPr>
            <p:nvPr/>
          </p:nvGrpSpPr>
          <p:grpSpPr bwMode="auto">
            <a:xfrm>
              <a:off x="3938" y="1968"/>
              <a:ext cx="430" cy="437"/>
              <a:chOff x="2016" y="1920"/>
              <a:chExt cx="1680" cy="1680"/>
            </a:xfrm>
          </p:grpSpPr>
          <p:sp>
            <p:nvSpPr>
              <p:cNvPr id="378893" name="Oval 13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93B1FD"/>
                  </a:gs>
                  <a:gs pos="100000">
                    <a:srgbClr val="93B1FD">
                      <a:gamma/>
                      <a:shade val="30196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78894" name="Freeform 14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/>
                <a:ahLst/>
                <a:cxnLst>
                  <a:cxn ang="0">
                    <a:pos x="1301" y="401"/>
                  </a:cxn>
                  <a:cxn ang="0">
                    <a:pos x="1317" y="442"/>
                  </a:cxn>
                  <a:cxn ang="0">
                    <a:pos x="1321" y="481"/>
                  </a:cxn>
                  <a:cxn ang="0">
                    <a:pos x="1315" y="516"/>
                  </a:cxn>
                  <a:cxn ang="0">
                    <a:pos x="1298" y="550"/>
                  </a:cxn>
                  <a:cxn ang="0">
                    <a:pos x="1272" y="579"/>
                  </a:cxn>
                  <a:cxn ang="0">
                    <a:pos x="1239" y="604"/>
                  </a:cxn>
                  <a:cxn ang="0">
                    <a:pos x="1196" y="628"/>
                  </a:cxn>
                  <a:cxn ang="0">
                    <a:pos x="1147" y="649"/>
                  </a:cxn>
                  <a:cxn ang="0">
                    <a:pos x="1092" y="667"/>
                  </a:cxn>
                  <a:cxn ang="0">
                    <a:pos x="1031" y="683"/>
                  </a:cxn>
                  <a:cxn ang="0">
                    <a:pos x="967" y="694"/>
                  </a:cxn>
                  <a:cxn ang="0">
                    <a:pos x="896" y="704"/>
                  </a:cxn>
                  <a:cxn ang="0">
                    <a:pos x="824" y="710"/>
                  </a:cxn>
                  <a:cxn ang="0">
                    <a:pos x="795" y="712"/>
                  </a:cxn>
                  <a:cxn ang="0">
                    <a:pos x="476" y="712"/>
                  </a:cxn>
                  <a:cxn ang="0">
                    <a:pos x="472" y="712"/>
                  </a:cxn>
                  <a:cxn ang="0">
                    <a:pos x="409" y="708"/>
                  </a:cxn>
                  <a:cxn ang="0">
                    <a:pos x="348" y="704"/>
                  </a:cxn>
                  <a:cxn ang="0">
                    <a:pos x="290" y="696"/>
                  </a:cxn>
                  <a:cxn ang="0">
                    <a:pos x="235" y="689"/>
                  </a:cxn>
                  <a:cxn ang="0">
                    <a:pos x="186" y="677"/>
                  </a:cxn>
                  <a:cxn ang="0">
                    <a:pos x="141" y="663"/>
                  </a:cxn>
                  <a:cxn ang="0">
                    <a:pos x="102" y="648"/>
                  </a:cxn>
                  <a:cxn ang="0">
                    <a:pos x="67" y="630"/>
                  </a:cxn>
                  <a:cxn ang="0">
                    <a:pos x="39" y="608"/>
                  </a:cxn>
                  <a:cxn ang="0">
                    <a:pos x="18" y="583"/>
                  </a:cxn>
                  <a:cxn ang="0">
                    <a:pos x="6" y="554"/>
                  </a:cxn>
                  <a:cxn ang="0">
                    <a:pos x="0" y="524"/>
                  </a:cxn>
                  <a:cxn ang="0">
                    <a:pos x="0" y="520"/>
                  </a:cxn>
                  <a:cxn ang="0">
                    <a:pos x="4" y="487"/>
                  </a:cxn>
                  <a:cxn ang="0">
                    <a:pos x="16" y="446"/>
                  </a:cxn>
                  <a:cxn ang="0">
                    <a:pos x="51" y="370"/>
                  </a:cxn>
                  <a:cxn ang="0">
                    <a:pos x="94" y="299"/>
                  </a:cxn>
                  <a:cxn ang="0">
                    <a:pos x="147" y="235"/>
                  </a:cxn>
                  <a:cxn ang="0">
                    <a:pos x="204" y="176"/>
                  </a:cxn>
                  <a:cxn ang="0">
                    <a:pos x="270" y="125"/>
                  </a:cxn>
                  <a:cxn ang="0">
                    <a:pos x="341" y="82"/>
                  </a:cxn>
                  <a:cxn ang="0">
                    <a:pos x="415" y="47"/>
                  </a:cxn>
                  <a:cxn ang="0">
                    <a:pos x="497" y="21"/>
                  </a:cxn>
                  <a:cxn ang="0">
                    <a:pos x="581" y="6"/>
                  </a:cxn>
                  <a:cxn ang="0">
                    <a:pos x="667" y="0"/>
                  </a:cxn>
                  <a:cxn ang="0">
                    <a:pos x="667" y="0"/>
                  </a:cxn>
                  <a:cxn ang="0">
                    <a:pos x="759" y="6"/>
                  </a:cxn>
                  <a:cxn ang="0">
                    <a:pos x="847" y="23"/>
                  </a:cxn>
                  <a:cxn ang="0">
                    <a:pos x="932" y="53"/>
                  </a:cxn>
                  <a:cxn ang="0">
                    <a:pos x="1010" y="90"/>
                  </a:cxn>
                  <a:cxn ang="0">
                    <a:pos x="1082" y="137"/>
                  </a:cxn>
                  <a:cxn ang="0">
                    <a:pos x="1149" y="194"/>
                  </a:cxn>
                  <a:cxn ang="0">
                    <a:pos x="1208" y="256"/>
                  </a:cxn>
                  <a:cxn ang="0">
                    <a:pos x="1258" y="325"/>
                  </a:cxn>
                  <a:cxn ang="0">
                    <a:pos x="1301" y="401"/>
                  </a:cxn>
                  <a:cxn ang="0">
                    <a:pos x="1301" y="401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93B1FD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th-TH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378895" name="Text Box 15"/>
            <p:cNvSpPr txBox="1">
              <a:spLocks noChangeArrowheads="1"/>
            </p:cNvSpPr>
            <p:nvPr/>
          </p:nvSpPr>
          <p:spPr bwMode="gray">
            <a:xfrm>
              <a:off x="4067" y="2028"/>
              <a:ext cx="167" cy="2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h-TH" sz="2400" b="1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  <a:ea typeface="Tahoma" pitchFamily="34" charset="0"/>
                  <a:cs typeface="Tahoma" pitchFamily="34" charset="0"/>
                </a:rPr>
                <a:t>๒</a:t>
              </a:r>
              <a:endPara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378911" name="Text Box 31"/>
          <p:cNvSpPr txBox="1">
            <a:spLocks noChangeArrowheads="1"/>
          </p:cNvSpPr>
          <p:nvPr/>
        </p:nvSpPr>
        <p:spPr bwMode="auto">
          <a:xfrm>
            <a:off x="639744" y="2860658"/>
            <a:ext cx="4929190" cy="563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95250" lvl="1">
              <a:lnSpc>
                <a:spcPct val="85000"/>
              </a:lnSpc>
            </a:pP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ผลักดันการบริหารราชการให้บรรลุเป้าหมายของการบริหารกิจการบ้านเมืองที่ดี</a:t>
            </a:r>
            <a:endParaRPr lang="th-TH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78897" name="Rectangle 17"/>
          <p:cNvSpPr>
            <a:spLocks noChangeArrowheads="1"/>
          </p:cNvSpPr>
          <p:nvPr/>
        </p:nvSpPr>
        <p:spPr bwMode="gray">
          <a:xfrm>
            <a:off x="423847" y="3925883"/>
            <a:ext cx="5929322" cy="720725"/>
          </a:xfrm>
          <a:prstGeom prst="rect">
            <a:avLst/>
          </a:prstGeom>
          <a:gradFill rotWithShape="1">
            <a:gsLst>
              <a:gs pos="0">
                <a:srgbClr val="99CC00">
                  <a:gamma/>
                  <a:tint val="0"/>
                  <a:invGamma/>
                  <a:alpha val="80000"/>
                </a:srgbClr>
              </a:gs>
              <a:gs pos="100000">
                <a:srgbClr val="99CC00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6045218" y="3716333"/>
            <a:ext cx="1098550" cy="1012825"/>
            <a:chOff x="3552" y="3339"/>
            <a:chExt cx="412" cy="392"/>
          </a:xfrm>
        </p:grpSpPr>
        <p:grpSp>
          <p:nvGrpSpPr>
            <p:cNvPr id="7" name="Group 19"/>
            <p:cNvGrpSpPr>
              <a:grpSpLocks/>
            </p:cNvGrpSpPr>
            <p:nvPr/>
          </p:nvGrpSpPr>
          <p:grpSpPr bwMode="auto">
            <a:xfrm>
              <a:off x="3552" y="3339"/>
              <a:ext cx="412" cy="392"/>
              <a:chOff x="2016" y="1920"/>
              <a:chExt cx="1680" cy="1680"/>
            </a:xfrm>
          </p:grpSpPr>
          <p:sp>
            <p:nvSpPr>
              <p:cNvPr id="378900" name="Oval 20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24314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78901" name="Freeform 21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/>
                <a:ahLst/>
                <a:cxnLst>
                  <a:cxn ang="0">
                    <a:pos x="1301" y="401"/>
                  </a:cxn>
                  <a:cxn ang="0">
                    <a:pos x="1317" y="442"/>
                  </a:cxn>
                  <a:cxn ang="0">
                    <a:pos x="1321" y="481"/>
                  </a:cxn>
                  <a:cxn ang="0">
                    <a:pos x="1315" y="516"/>
                  </a:cxn>
                  <a:cxn ang="0">
                    <a:pos x="1298" y="550"/>
                  </a:cxn>
                  <a:cxn ang="0">
                    <a:pos x="1272" y="579"/>
                  </a:cxn>
                  <a:cxn ang="0">
                    <a:pos x="1239" y="604"/>
                  </a:cxn>
                  <a:cxn ang="0">
                    <a:pos x="1196" y="628"/>
                  </a:cxn>
                  <a:cxn ang="0">
                    <a:pos x="1147" y="649"/>
                  </a:cxn>
                  <a:cxn ang="0">
                    <a:pos x="1092" y="667"/>
                  </a:cxn>
                  <a:cxn ang="0">
                    <a:pos x="1031" y="683"/>
                  </a:cxn>
                  <a:cxn ang="0">
                    <a:pos x="967" y="694"/>
                  </a:cxn>
                  <a:cxn ang="0">
                    <a:pos x="896" y="704"/>
                  </a:cxn>
                  <a:cxn ang="0">
                    <a:pos x="824" y="710"/>
                  </a:cxn>
                  <a:cxn ang="0">
                    <a:pos x="795" y="712"/>
                  </a:cxn>
                  <a:cxn ang="0">
                    <a:pos x="476" y="712"/>
                  </a:cxn>
                  <a:cxn ang="0">
                    <a:pos x="472" y="712"/>
                  </a:cxn>
                  <a:cxn ang="0">
                    <a:pos x="409" y="708"/>
                  </a:cxn>
                  <a:cxn ang="0">
                    <a:pos x="348" y="704"/>
                  </a:cxn>
                  <a:cxn ang="0">
                    <a:pos x="290" y="696"/>
                  </a:cxn>
                  <a:cxn ang="0">
                    <a:pos x="235" y="689"/>
                  </a:cxn>
                  <a:cxn ang="0">
                    <a:pos x="186" y="677"/>
                  </a:cxn>
                  <a:cxn ang="0">
                    <a:pos x="141" y="663"/>
                  </a:cxn>
                  <a:cxn ang="0">
                    <a:pos x="102" y="648"/>
                  </a:cxn>
                  <a:cxn ang="0">
                    <a:pos x="67" y="630"/>
                  </a:cxn>
                  <a:cxn ang="0">
                    <a:pos x="39" y="608"/>
                  </a:cxn>
                  <a:cxn ang="0">
                    <a:pos x="18" y="583"/>
                  </a:cxn>
                  <a:cxn ang="0">
                    <a:pos x="6" y="554"/>
                  </a:cxn>
                  <a:cxn ang="0">
                    <a:pos x="0" y="524"/>
                  </a:cxn>
                  <a:cxn ang="0">
                    <a:pos x="0" y="520"/>
                  </a:cxn>
                  <a:cxn ang="0">
                    <a:pos x="4" y="487"/>
                  </a:cxn>
                  <a:cxn ang="0">
                    <a:pos x="16" y="446"/>
                  </a:cxn>
                  <a:cxn ang="0">
                    <a:pos x="51" y="370"/>
                  </a:cxn>
                  <a:cxn ang="0">
                    <a:pos x="94" y="299"/>
                  </a:cxn>
                  <a:cxn ang="0">
                    <a:pos x="147" y="235"/>
                  </a:cxn>
                  <a:cxn ang="0">
                    <a:pos x="204" y="176"/>
                  </a:cxn>
                  <a:cxn ang="0">
                    <a:pos x="270" y="125"/>
                  </a:cxn>
                  <a:cxn ang="0">
                    <a:pos x="341" y="82"/>
                  </a:cxn>
                  <a:cxn ang="0">
                    <a:pos x="415" y="47"/>
                  </a:cxn>
                  <a:cxn ang="0">
                    <a:pos x="497" y="21"/>
                  </a:cxn>
                  <a:cxn ang="0">
                    <a:pos x="581" y="6"/>
                  </a:cxn>
                  <a:cxn ang="0">
                    <a:pos x="667" y="0"/>
                  </a:cxn>
                  <a:cxn ang="0">
                    <a:pos x="667" y="0"/>
                  </a:cxn>
                  <a:cxn ang="0">
                    <a:pos x="759" y="6"/>
                  </a:cxn>
                  <a:cxn ang="0">
                    <a:pos x="847" y="23"/>
                  </a:cxn>
                  <a:cxn ang="0">
                    <a:pos x="932" y="53"/>
                  </a:cxn>
                  <a:cxn ang="0">
                    <a:pos x="1010" y="90"/>
                  </a:cxn>
                  <a:cxn ang="0">
                    <a:pos x="1082" y="137"/>
                  </a:cxn>
                  <a:cxn ang="0">
                    <a:pos x="1149" y="194"/>
                  </a:cxn>
                  <a:cxn ang="0">
                    <a:pos x="1208" y="256"/>
                  </a:cxn>
                  <a:cxn ang="0">
                    <a:pos x="1258" y="325"/>
                  </a:cxn>
                  <a:cxn ang="0">
                    <a:pos x="1301" y="401"/>
                  </a:cxn>
                  <a:cxn ang="0">
                    <a:pos x="1301" y="401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99CC00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th-TH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378902" name="Text Box 22"/>
            <p:cNvSpPr txBox="1">
              <a:spLocks noChangeArrowheads="1"/>
            </p:cNvSpPr>
            <p:nvPr/>
          </p:nvSpPr>
          <p:spPr bwMode="gray">
            <a:xfrm>
              <a:off x="3704" y="3360"/>
              <a:ext cx="151" cy="17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h-TH" sz="2400" b="1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  <a:ea typeface="Tahoma" pitchFamily="34" charset="0"/>
                  <a:cs typeface="Tahoma" pitchFamily="34" charset="0"/>
                </a:rPr>
                <a:t>๓</a:t>
              </a:r>
              <a:endPara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378912" name="Text Box 32"/>
          <p:cNvSpPr txBox="1">
            <a:spLocks noChangeArrowheads="1"/>
          </p:cNvSpPr>
          <p:nvPr/>
        </p:nvSpPr>
        <p:spPr bwMode="auto">
          <a:xfrm>
            <a:off x="747727" y="3917785"/>
            <a:ext cx="5562608" cy="79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55600" lvl="1">
              <a:lnSpc>
                <a:spcPct val="85000"/>
              </a:lnSpc>
            </a:pP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ส่งเสริมการบูรณาการงานด้านการตรวจสอบและประเมินผลภาคราชการ เช่น ระบบข้อมูล การติดตามและประเมินผล เป็นต้น</a:t>
            </a:r>
            <a:endParaRPr lang="th-TH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78884" name="Rectangle 4"/>
          <p:cNvSpPr>
            <a:spLocks noChangeArrowheads="1"/>
          </p:cNvSpPr>
          <p:nvPr/>
        </p:nvSpPr>
        <p:spPr bwMode="gray">
          <a:xfrm>
            <a:off x="709570" y="5148298"/>
            <a:ext cx="6392863" cy="719137"/>
          </a:xfrm>
          <a:prstGeom prst="rect">
            <a:avLst/>
          </a:prstGeom>
          <a:gradFill rotWithShape="1">
            <a:gsLst>
              <a:gs pos="0">
                <a:srgbClr val="FF9900">
                  <a:gamma/>
                  <a:tint val="0"/>
                  <a:invGamma/>
                  <a:alpha val="80000"/>
                </a:srgbClr>
              </a:gs>
              <a:gs pos="100000">
                <a:srgbClr val="FF9900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6845322" y="4929198"/>
            <a:ext cx="1103312" cy="1019175"/>
            <a:chOff x="2016" y="1920"/>
            <a:chExt cx="1680" cy="1680"/>
          </a:xfrm>
        </p:grpSpPr>
        <p:sp>
          <p:nvSpPr>
            <p:cNvPr id="378886" name="Oval 6"/>
            <p:cNvSpPr>
              <a:spLocks noChangeArrowheads="1"/>
            </p:cNvSpPr>
            <p:nvPr/>
          </p:nvSpPr>
          <p:spPr bwMode="gray">
            <a:xfrm>
              <a:off x="2016" y="1920"/>
              <a:ext cx="1680" cy="1680"/>
            </a:xfrm>
            <a:prstGeom prst="ellipse">
              <a:avLst/>
            </a:prstGeom>
            <a:gradFill rotWithShape="1">
              <a:gsLst>
                <a:gs pos="0">
                  <a:srgbClr val="FF9900"/>
                </a:gs>
                <a:gs pos="100000">
                  <a:srgbClr val="FF9900">
                    <a:gamma/>
                    <a:shade val="24314"/>
                    <a:invGamma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378887" name="Freeform 7"/>
            <p:cNvSpPr>
              <a:spLocks/>
            </p:cNvSpPr>
            <p:nvPr/>
          </p:nvSpPr>
          <p:spPr bwMode="gray">
            <a:xfrm>
              <a:off x="2208" y="1948"/>
              <a:ext cx="1296" cy="634"/>
            </a:xfrm>
            <a:custGeom>
              <a:avLst/>
              <a:gdLst/>
              <a:ahLst/>
              <a:cxnLst>
                <a:cxn ang="0">
                  <a:pos x="1301" y="401"/>
                </a:cxn>
                <a:cxn ang="0">
                  <a:pos x="1317" y="442"/>
                </a:cxn>
                <a:cxn ang="0">
                  <a:pos x="1321" y="481"/>
                </a:cxn>
                <a:cxn ang="0">
                  <a:pos x="1315" y="516"/>
                </a:cxn>
                <a:cxn ang="0">
                  <a:pos x="1298" y="550"/>
                </a:cxn>
                <a:cxn ang="0">
                  <a:pos x="1272" y="579"/>
                </a:cxn>
                <a:cxn ang="0">
                  <a:pos x="1239" y="604"/>
                </a:cxn>
                <a:cxn ang="0">
                  <a:pos x="1196" y="628"/>
                </a:cxn>
                <a:cxn ang="0">
                  <a:pos x="1147" y="649"/>
                </a:cxn>
                <a:cxn ang="0">
                  <a:pos x="1092" y="667"/>
                </a:cxn>
                <a:cxn ang="0">
                  <a:pos x="1031" y="683"/>
                </a:cxn>
                <a:cxn ang="0">
                  <a:pos x="967" y="694"/>
                </a:cxn>
                <a:cxn ang="0">
                  <a:pos x="896" y="704"/>
                </a:cxn>
                <a:cxn ang="0">
                  <a:pos x="824" y="710"/>
                </a:cxn>
                <a:cxn ang="0">
                  <a:pos x="795" y="712"/>
                </a:cxn>
                <a:cxn ang="0">
                  <a:pos x="476" y="712"/>
                </a:cxn>
                <a:cxn ang="0">
                  <a:pos x="472" y="712"/>
                </a:cxn>
                <a:cxn ang="0">
                  <a:pos x="409" y="708"/>
                </a:cxn>
                <a:cxn ang="0">
                  <a:pos x="348" y="704"/>
                </a:cxn>
                <a:cxn ang="0">
                  <a:pos x="290" y="696"/>
                </a:cxn>
                <a:cxn ang="0">
                  <a:pos x="235" y="689"/>
                </a:cxn>
                <a:cxn ang="0">
                  <a:pos x="186" y="677"/>
                </a:cxn>
                <a:cxn ang="0">
                  <a:pos x="141" y="663"/>
                </a:cxn>
                <a:cxn ang="0">
                  <a:pos x="102" y="648"/>
                </a:cxn>
                <a:cxn ang="0">
                  <a:pos x="67" y="630"/>
                </a:cxn>
                <a:cxn ang="0">
                  <a:pos x="39" y="608"/>
                </a:cxn>
                <a:cxn ang="0">
                  <a:pos x="18" y="583"/>
                </a:cxn>
                <a:cxn ang="0">
                  <a:pos x="6" y="554"/>
                </a:cxn>
                <a:cxn ang="0">
                  <a:pos x="0" y="524"/>
                </a:cxn>
                <a:cxn ang="0">
                  <a:pos x="0" y="520"/>
                </a:cxn>
                <a:cxn ang="0">
                  <a:pos x="4" y="487"/>
                </a:cxn>
                <a:cxn ang="0">
                  <a:pos x="16" y="446"/>
                </a:cxn>
                <a:cxn ang="0">
                  <a:pos x="51" y="370"/>
                </a:cxn>
                <a:cxn ang="0">
                  <a:pos x="94" y="299"/>
                </a:cxn>
                <a:cxn ang="0">
                  <a:pos x="147" y="235"/>
                </a:cxn>
                <a:cxn ang="0">
                  <a:pos x="204" y="176"/>
                </a:cxn>
                <a:cxn ang="0">
                  <a:pos x="270" y="125"/>
                </a:cxn>
                <a:cxn ang="0">
                  <a:pos x="341" y="82"/>
                </a:cxn>
                <a:cxn ang="0">
                  <a:pos x="415" y="47"/>
                </a:cxn>
                <a:cxn ang="0">
                  <a:pos x="497" y="21"/>
                </a:cxn>
                <a:cxn ang="0">
                  <a:pos x="581" y="6"/>
                </a:cxn>
                <a:cxn ang="0">
                  <a:pos x="667" y="0"/>
                </a:cxn>
                <a:cxn ang="0">
                  <a:pos x="667" y="0"/>
                </a:cxn>
                <a:cxn ang="0">
                  <a:pos x="759" y="6"/>
                </a:cxn>
                <a:cxn ang="0">
                  <a:pos x="847" y="23"/>
                </a:cxn>
                <a:cxn ang="0">
                  <a:pos x="932" y="53"/>
                </a:cxn>
                <a:cxn ang="0">
                  <a:pos x="1010" y="90"/>
                </a:cxn>
                <a:cxn ang="0">
                  <a:pos x="1082" y="137"/>
                </a:cxn>
                <a:cxn ang="0">
                  <a:pos x="1149" y="194"/>
                </a:cxn>
                <a:cxn ang="0">
                  <a:pos x="1208" y="256"/>
                </a:cxn>
                <a:cxn ang="0">
                  <a:pos x="1258" y="325"/>
                </a:cxn>
                <a:cxn ang="0">
                  <a:pos x="1301" y="401"/>
                </a:cxn>
                <a:cxn ang="0">
                  <a:pos x="1301" y="401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FF9900"/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th-TH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378888" name="Text Box 8"/>
          <p:cNvSpPr txBox="1">
            <a:spLocks noChangeArrowheads="1"/>
          </p:cNvSpPr>
          <p:nvPr/>
        </p:nvSpPr>
        <p:spPr bwMode="gray">
          <a:xfrm>
            <a:off x="7280297" y="4995873"/>
            <a:ext cx="425116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๔</a:t>
            </a:r>
            <a:endParaRPr lang="en-US" sz="2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78913" name="Text Box 33"/>
          <p:cNvSpPr txBox="1">
            <a:spLocks noChangeArrowheads="1"/>
          </p:cNvSpPr>
          <p:nvPr/>
        </p:nvSpPr>
        <p:spPr bwMode="auto">
          <a:xfrm>
            <a:off x="642910" y="5284273"/>
            <a:ext cx="6215106" cy="573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1077913" lvl="1" indent="6350">
              <a:lnSpc>
                <a:spcPct val="85000"/>
              </a:lnSpc>
            </a:pP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สร้างความน่าเชื่อถือ และความมั่นใจแก่สาธารณชน ต่อการดำเนินงานของส่วนราชการ</a:t>
            </a:r>
            <a:endParaRPr lang="th-TH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0" name="Rectangle 53"/>
          <p:cNvSpPr>
            <a:spLocks noGrp="1" noChangeArrowheads="1"/>
          </p:cNvSpPr>
          <p:nvPr>
            <p:ph type="title"/>
          </p:nvPr>
        </p:nvSpPr>
        <p:spPr>
          <a:xfrm>
            <a:off x="0" y="126984"/>
            <a:ext cx="8640960" cy="944562"/>
          </a:xfrm>
          <a:noFill/>
          <a:ln/>
        </p:spPr>
        <p:txBody>
          <a:bodyPr/>
          <a:lstStyle/>
          <a:p>
            <a:r>
              <a:rPr lang="th-TH" sz="2800" dirty="0" smtClean="0"/>
              <a:t> นโยบายการตรวจสอบและประเมินผลภาคราชการ</a:t>
            </a:r>
            <a:endParaRPr lang="en-US" sz="28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28384" y="6596236"/>
            <a:ext cx="1115616" cy="404664"/>
          </a:xfrm>
        </p:spPr>
        <p:txBody>
          <a:bodyPr/>
          <a:lstStyle/>
          <a:p>
            <a:fld id="{0C0CEEA5-F9B0-4D86-990B-7320765CB13D}" type="slidenum">
              <a:rPr lang="en-US"/>
              <a:pPr/>
              <a:t>11</a:t>
            </a:fld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1406" y="285728"/>
            <a:ext cx="8929750" cy="609600"/>
          </a:xfrm>
        </p:spPr>
        <p:txBody>
          <a:bodyPr/>
          <a:lstStyle/>
          <a:p>
            <a:pPr eaLnBrk="1" hangingPunct="1"/>
            <a:r>
              <a:rPr lang="th-TH" altLang="zh-CN" sz="2800" dirty="0" smtClean="0"/>
              <a:t>กลไกการตรวจสอบและประเมินผลภาคราชการ</a:t>
            </a:r>
            <a:r>
              <a:rPr lang="en-US" altLang="zh-CN" sz="2800" dirty="0" smtClean="0">
                <a:ea typeface="SimSun" pitchFamily="2" charset="-122"/>
              </a:rPr>
              <a:t> </a:t>
            </a:r>
            <a:endParaRPr lang="en-US" sz="2800" dirty="0" smtClean="0"/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124621" y="1214422"/>
            <a:ext cx="9310689" cy="5457706"/>
            <a:chOff x="41" y="981"/>
            <a:chExt cx="5865" cy="3122"/>
          </a:xfrm>
        </p:grpSpPr>
        <p:sp>
          <p:nvSpPr>
            <p:cNvPr id="159749" name="AutoShape 4"/>
            <p:cNvSpPr>
              <a:spLocks noChangeArrowheads="1"/>
            </p:cNvSpPr>
            <p:nvPr/>
          </p:nvSpPr>
          <p:spPr bwMode="auto">
            <a:xfrm>
              <a:off x="1512" y="981"/>
              <a:ext cx="699" cy="227"/>
            </a:xfrm>
            <a:prstGeom prst="flowChartAlternateProcess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>
              <a:solidFill>
                <a:srgbClr val="99FF66"/>
              </a:solidFill>
              <a:miter lim="800000"/>
              <a:headEnd/>
              <a:tailEnd/>
            </a:ln>
          </p:spPr>
          <p:txBody>
            <a:bodyPr lIns="71323" tIns="35662" rIns="71323" bIns="35662" anchor="ctr"/>
            <a:lstStyle/>
            <a:p>
              <a:pPr algn="ctr"/>
              <a:r>
                <a:rPr lang="th-TH" altLang="ko-KR" sz="1600" b="1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ครม.</a:t>
              </a:r>
              <a:endParaRPr lang="th-TH" sz="1600" b="1" dirty="0">
                <a:latin typeface="Tahoma" pitchFamily="34" charset="0"/>
                <a:ea typeface="Batang" pitchFamily="18" charset="-127"/>
                <a:cs typeface="Tahoma" pitchFamily="34" charset="0"/>
              </a:endParaRPr>
            </a:p>
          </p:txBody>
        </p:sp>
        <p:sp>
          <p:nvSpPr>
            <p:cNvPr id="159750" name="AutoShape 5"/>
            <p:cNvSpPr>
              <a:spLocks noChangeArrowheads="1"/>
            </p:cNvSpPr>
            <p:nvPr/>
          </p:nvSpPr>
          <p:spPr bwMode="auto">
            <a:xfrm>
              <a:off x="1504" y="1784"/>
              <a:ext cx="700" cy="226"/>
            </a:xfrm>
            <a:prstGeom prst="flowChartAlternateProcess">
              <a:avLst/>
            </a:prstGeom>
            <a:solidFill>
              <a:srgbClr val="0070C0"/>
            </a:solidFill>
            <a:ln w="38100">
              <a:solidFill>
                <a:srgbClr val="99FF66"/>
              </a:solidFill>
              <a:miter lim="800000"/>
              <a:headEnd/>
              <a:tailEnd/>
            </a:ln>
          </p:spPr>
          <p:txBody>
            <a:bodyPr lIns="71323" tIns="35662" rIns="71323" bIns="35662" anchor="ctr"/>
            <a:lstStyle/>
            <a:p>
              <a:pPr algn="ctr"/>
              <a:r>
                <a:rPr lang="th-TH" altLang="ko-KR" sz="1600" b="1" dirty="0">
                  <a:solidFill>
                    <a:schemeClr val="bg1"/>
                  </a:solidFill>
                  <a:latin typeface="Tahoma" pitchFamily="34" charset="0"/>
                  <a:ea typeface="Batang" pitchFamily="18" charset="-127"/>
                  <a:cs typeface="Tahoma" pitchFamily="34" charset="0"/>
                </a:rPr>
                <a:t>ค.ต.ป.</a:t>
              </a:r>
              <a:endParaRPr lang="th-TH" sz="1600" b="1" dirty="0">
                <a:solidFill>
                  <a:schemeClr val="bg1"/>
                </a:solidFill>
                <a:latin typeface="Tahoma" pitchFamily="34" charset="0"/>
                <a:ea typeface="Batang" pitchFamily="18" charset="-127"/>
                <a:cs typeface="Tahoma" pitchFamily="34" charset="0"/>
              </a:endParaRPr>
            </a:p>
          </p:txBody>
        </p:sp>
        <p:sp>
          <p:nvSpPr>
            <p:cNvPr id="159751" name="AutoShape 6"/>
            <p:cNvSpPr>
              <a:spLocks noChangeArrowheads="1"/>
            </p:cNvSpPr>
            <p:nvPr/>
          </p:nvSpPr>
          <p:spPr bwMode="auto">
            <a:xfrm>
              <a:off x="4142" y="1679"/>
              <a:ext cx="915" cy="452"/>
            </a:xfrm>
            <a:prstGeom prst="flowChartAlternateProcess">
              <a:avLst/>
            </a:prstGeom>
            <a:solidFill>
              <a:srgbClr val="CC00CC"/>
            </a:solidFill>
            <a:ln w="38100">
              <a:solidFill>
                <a:srgbClr val="99FF66"/>
              </a:solidFill>
              <a:miter lim="800000"/>
              <a:headEnd/>
              <a:tailEnd/>
            </a:ln>
          </p:spPr>
          <p:txBody>
            <a:bodyPr lIns="71323" tIns="35662" rIns="71323" bIns="35662" anchor="ctr"/>
            <a:lstStyle/>
            <a:p>
              <a:pPr algn="ctr"/>
              <a:r>
                <a:rPr lang="th-TH" altLang="ko-KR" sz="1400" b="1" dirty="0">
                  <a:solidFill>
                    <a:schemeClr val="bg1"/>
                  </a:solidFill>
                  <a:latin typeface="Tahoma" pitchFamily="34" charset="0"/>
                  <a:ea typeface="Batang" pitchFamily="18" charset="-127"/>
                  <a:cs typeface="Tahoma" pitchFamily="34" charset="0"/>
                </a:rPr>
                <a:t>ค.ต.ป. </a:t>
              </a:r>
            </a:p>
            <a:p>
              <a:pPr algn="ctr"/>
              <a:r>
                <a:rPr lang="th-TH" altLang="ko-KR" sz="1400" b="1" dirty="0">
                  <a:solidFill>
                    <a:schemeClr val="bg1"/>
                  </a:solidFill>
                  <a:latin typeface="Tahoma" pitchFamily="34" charset="0"/>
                  <a:ea typeface="Batang" pitchFamily="18" charset="-127"/>
                  <a:cs typeface="Tahoma" pitchFamily="34" charset="0"/>
                </a:rPr>
                <a:t>ประจำกระทรวง</a:t>
              </a:r>
              <a:endParaRPr lang="en-US" altLang="ko-KR" sz="1400" b="1" dirty="0">
                <a:solidFill>
                  <a:schemeClr val="bg1"/>
                </a:solidFill>
                <a:latin typeface="Tahoma" pitchFamily="34" charset="0"/>
                <a:ea typeface="Batang" pitchFamily="18" charset="-127"/>
                <a:cs typeface="Tahoma" pitchFamily="34" charset="0"/>
              </a:endParaRPr>
            </a:p>
            <a:p>
              <a:pPr algn="ctr"/>
              <a:r>
                <a:rPr lang="th-TH" altLang="ko-KR" sz="1400" b="1" dirty="0">
                  <a:solidFill>
                    <a:schemeClr val="bg1"/>
                  </a:solidFill>
                  <a:latin typeface="Tahoma" pitchFamily="34" charset="0"/>
                  <a:ea typeface="Batang" pitchFamily="18" charset="-127"/>
                  <a:cs typeface="Tahoma" pitchFamily="34" charset="0"/>
                </a:rPr>
                <a:t>(๒๐ คณะ)</a:t>
              </a:r>
              <a:endParaRPr lang="th-TH" sz="1400" b="1" dirty="0">
                <a:solidFill>
                  <a:schemeClr val="bg1"/>
                </a:solidFill>
                <a:latin typeface="Tahoma" pitchFamily="34" charset="0"/>
                <a:ea typeface="Batang" pitchFamily="18" charset="-127"/>
                <a:cs typeface="Tahoma" pitchFamily="34" charset="0"/>
              </a:endParaRPr>
            </a:p>
          </p:txBody>
        </p:sp>
        <p:sp>
          <p:nvSpPr>
            <p:cNvPr id="159752" name="AutoShape 7"/>
            <p:cNvSpPr>
              <a:spLocks noChangeArrowheads="1"/>
            </p:cNvSpPr>
            <p:nvPr/>
          </p:nvSpPr>
          <p:spPr bwMode="auto">
            <a:xfrm>
              <a:off x="4267" y="1191"/>
              <a:ext cx="700" cy="227"/>
            </a:xfrm>
            <a:prstGeom prst="flowChartAlternateProcess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>
              <a:solidFill>
                <a:srgbClr val="99FF66"/>
              </a:solidFill>
              <a:miter lim="800000"/>
              <a:headEnd/>
              <a:tailEnd/>
            </a:ln>
          </p:spPr>
          <p:txBody>
            <a:bodyPr lIns="71323" tIns="35662" rIns="71323" bIns="35662" anchor="ctr"/>
            <a:lstStyle/>
            <a:p>
              <a:pPr algn="ctr"/>
              <a:r>
                <a:rPr lang="th-TH" altLang="ko-KR" sz="1600" b="1">
                  <a:latin typeface="Tahoma" pitchFamily="34" charset="0"/>
                  <a:ea typeface="Batang" pitchFamily="18" charset="-127"/>
                  <a:cs typeface="Tahoma" pitchFamily="34" charset="0"/>
                </a:rPr>
                <a:t>รมต.</a:t>
              </a:r>
              <a:endParaRPr lang="th-TH" sz="1600" b="1">
                <a:latin typeface="Tahoma" pitchFamily="34" charset="0"/>
                <a:ea typeface="Batang" pitchFamily="18" charset="-127"/>
                <a:cs typeface="Tahoma" pitchFamily="34" charset="0"/>
              </a:endParaRPr>
            </a:p>
          </p:txBody>
        </p:sp>
        <p:sp>
          <p:nvSpPr>
            <p:cNvPr id="159753" name="AutoShape 8"/>
            <p:cNvSpPr>
              <a:spLocks noChangeArrowheads="1"/>
            </p:cNvSpPr>
            <p:nvPr/>
          </p:nvSpPr>
          <p:spPr bwMode="auto">
            <a:xfrm>
              <a:off x="2851" y="2493"/>
              <a:ext cx="853" cy="531"/>
            </a:xfrm>
            <a:prstGeom prst="flowChartAlternateProcess">
              <a:avLst/>
            </a:prstGeom>
            <a:solidFill>
              <a:srgbClr val="FFFF99"/>
            </a:solidFill>
            <a:ln w="38100">
              <a:solidFill>
                <a:srgbClr val="99FF66"/>
              </a:solidFill>
              <a:miter lim="800000"/>
              <a:headEnd/>
              <a:tailEnd/>
            </a:ln>
          </p:spPr>
          <p:txBody>
            <a:bodyPr lIns="71323" tIns="35662" rIns="71323" bIns="35662" anchor="ctr"/>
            <a:lstStyle/>
            <a:p>
              <a:pPr algn="ctr"/>
              <a:r>
                <a:rPr lang="th-TH" altLang="ko-KR" sz="1400" b="1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อ.</a:t>
              </a:r>
              <a:r>
                <a:rPr lang="th-TH" altLang="ko-KR" sz="1400" b="1" dirty="0" err="1">
                  <a:latin typeface="Tahoma" pitchFamily="34" charset="0"/>
                  <a:ea typeface="Batang" pitchFamily="18" charset="-127"/>
                  <a:cs typeface="Tahoma" pitchFamily="34" charset="0"/>
                </a:rPr>
                <a:t>ค.ต.ป.</a:t>
              </a:r>
              <a:r>
                <a:rPr lang="th-TH" altLang="ko-KR" sz="1400" b="1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 </a:t>
              </a:r>
            </a:p>
            <a:p>
              <a:pPr algn="ctr"/>
              <a:r>
                <a:rPr lang="th-TH" altLang="ko-KR" sz="1400" b="1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กลุ่มจังหวัด</a:t>
              </a:r>
              <a:endParaRPr lang="en-US" altLang="ko-KR" sz="1400" b="1" dirty="0">
                <a:latin typeface="Tahoma" pitchFamily="34" charset="0"/>
                <a:ea typeface="Batang" pitchFamily="18" charset="-127"/>
                <a:cs typeface="Tahoma" pitchFamily="34" charset="0"/>
              </a:endParaRPr>
            </a:p>
            <a:p>
              <a:pPr algn="ctr"/>
              <a:r>
                <a:rPr lang="th-TH" altLang="ko-KR" sz="1400" b="1" dirty="0" smtClean="0">
                  <a:latin typeface="Tahoma" pitchFamily="34" charset="0"/>
                  <a:ea typeface="Batang" pitchFamily="18" charset="-127"/>
                  <a:cs typeface="Tahoma" pitchFamily="34" charset="0"/>
                </a:rPr>
                <a:t>(๔ </a:t>
              </a:r>
              <a:r>
                <a:rPr lang="th-TH" altLang="ko-KR" sz="1400" b="1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คณะ)</a:t>
              </a:r>
              <a:endParaRPr lang="th-TH" sz="1400" b="1" dirty="0">
                <a:latin typeface="Tahoma" pitchFamily="34" charset="0"/>
                <a:ea typeface="Batang" pitchFamily="18" charset="-127"/>
                <a:cs typeface="Tahoma" pitchFamily="34" charset="0"/>
              </a:endParaRPr>
            </a:p>
          </p:txBody>
        </p:sp>
        <p:sp>
          <p:nvSpPr>
            <p:cNvPr id="159754" name="AutoShape 9"/>
            <p:cNvSpPr>
              <a:spLocks noChangeArrowheads="1"/>
            </p:cNvSpPr>
            <p:nvPr/>
          </p:nvSpPr>
          <p:spPr bwMode="auto">
            <a:xfrm>
              <a:off x="1896" y="2493"/>
              <a:ext cx="914" cy="654"/>
            </a:xfrm>
            <a:prstGeom prst="flowChartAlternateProcess">
              <a:avLst/>
            </a:prstGeom>
            <a:solidFill>
              <a:srgbClr val="CCFFCC"/>
            </a:solidFill>
            <a:ln w="38100">
              <a:solidFill>
                <a:srgbClr val="99FF66"/>
              </a:solidFill>
              <a:miter lim="800000"/>
              <a:headEnd/>
              <a:tailEnd/>
            </a:ln>
          </p:spPr>
          <p:txBody>
            <a:bodyPr lIns="71323" tIns="35662" rIns="71323" bIns="35662" anchor="ctr"/>
            <a:lstStyle/>
            <a:p>
              <a:pPr algn="ctr"/>
              <a:r>
                <a:rPr lang="th-TH" altLang="ko-KR" sz="1400" b="1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อ.</a:t>
              </a:r>
              <a:r>
                <a:rPr lang="th-TH" altLang="ko-KR" sz="1400" b="1" dirty="0" err="1">
                  <a:latin typeface="Tahoma" pitchFamily="34" charset="0"/>
                  <a:ea typeface="Batang" pitchFamily="18" charset="-127"/>
                  <a:cs typeface="Tahoma" pitchFamily="34" charset="0"/>
                </a:rPr>
                <a:t>ค.ต.ป.</a:t>
              </a:r>
              <a:r>
                <a:rPr lang="th-TH" altLang="ko-KR" sz="1400" b="1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 </a:t>
              </a:r>
            </a:p>
            <a:p>
              <a:pPr algn="ctr"/>
              <a:r>
                <a:rPr lang="th-TH" altLang="ko-KR" sz="1400" b="1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กลุ่มกระทรวง</a:t>
              </a:r>
            </a:p>
            <a:p>
              <a:pPr algn="ctr"/>
              <a:r>
                <a:rPr lang="th-TH" altLang="ko-KR" sz="1400" b="1" dirty="0" smtClean="0">
                  <a:latin typeface="Tahoma" pitchFamily="34" charset="0"/>
                  <a:ea typeface="Batang" pitchFamily="18" charset="-127"/>
                  <a:cs typeface="Tahoma" pitchFamily="34" charset="0"/>
                </a:rPr>
                <a:t>(๔ </a:t>
              </a:r>
              <a:r>
                <a:rPr lang="th-TH" altLang="ko-KR" sz="1400" b="1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คณะ)</a:t>
              </a:r>
              <a:endParaRPr lang="th-TH" sz="1400" b="1" dirty="0">
                <a:latin typeface="Tahoma" pitchFamily="34" charset="0"/>
                <a:ea typeface="Batang" pitchFamily="18" charset="-127"/>
                <a:cs typeface="Tahoma" pitchFamily="34" charset="0"/>
              </a:endParaRPr>
            </a:p>
          </p:txBody>
        </p:sp>
        <p:sp>
          <p:nvSpPr>
            <p:cNvPr id="159755" name="AutoShape 10"/>
            <p:cNvSpPr>
              <a:spLocks noChangeArrowheads="1"/>
            </p:cNvSpPr>
            <p:nvPr/>
          </p:nvSpPr>
          <p:spPr bwMode="auto">
            <a:xfrm>
              <a:off x="41" y="2493"/>
              <a:ext cx="809" cy="858"/>
            </a:xfrm>
            <a:prstGeom prst="flowChartAlternateProcess">
              <a:avLst/>
            </a:prstGeom>
            <a:solidFill>
              <a:srgbClr val="66FFFF"/>
            </a:solidFill>
            <a:ln w="38100">
              <a:solidFill>
                <a:srgbClr val="99FF66"/>
              </a:solidFill>
              <a:miter lim="800000"/>
              <a:headEnd/>
              <a:tailEnd/>
            </a:ln>
          </p:spPr>
          <p:txBody>
            <a:bodyPr lIns="71323" tIns="35662" rIns="71323" bIns="35662" anchor="ctr"/>
            <a:lstStyle/>
            <a:p>
              <a:pPr algn="ctr"/>
              <a:r>
                <a:rPr lang="th-TH" altLang="ko-KR" sz="1400" b="1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อ.</a:t>
              </a:r>
              <a:r>
                <a:rPr lang="th-TH" altLang="ko-KR" sz="1400" b="1" dirty="0" err="1">
                  <a:latin typeface="Tahoma" pitchFamily="34" charset="0"/>
                  <a:ea typeface="Batang" pitchFamily="18" charset="-127"/>
                  <a:cs typeface="Tahoma" pitchFamily="34" charset="0"/>
                </a:rPr>
                <a:t>ค.ต.ป.</a:t>
              </a:r>
              <a:r>
                <a:rPr lang="th-TH" altLang="ko-KR" sz="1400" b="1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 </a:t>
              </a:r>
            </a:p>
            <a:p>
              <a:pPr algn="ctr"/>
              <a:r>
                <a:rPr lang="th-TH" altLang="ko-KR" sz="1400" b="1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เกี่ยวกับการกำหนด</a:t>
              </a:r>
              <a:r>
                <a:rPr lang="th-TH" altLang="ko-KR" sz="1400" b="1" dirty="0" smtClean="0">
                  <a:latin typeface="Tahoma" pitchFamily="34" charset="0"/>
                  <a:ea typeface="Batang" pitchFamily="18" charset="-127"/>
                  <a:cs typeface="Tahoma" pitchFamily="34" charset="0"/>
                </a:rPr>
                <a:t>แนวทาง วิธีการ การตรวจสอบฯ</a:t>
              </a:r>
              <a:endParaRPr lang="th-TH" sz="1400" b="1" dirty="0">
                <a:latin typeface="Tahoma" pitchFamily="34" charset="0"/>
                <a:ea typeface="Batang" pitchFamily="18" charset="-127"/>
                <a:cs typeface="Tahoma" pitchFamily="34" charset="0"/>
              </a:endParaRPr>
            </a:p>
          </p:txBody>
        </p:sp>
        <p:sp>
          <p:nvSpPr>
            <p:cNvPr id="159756" name="Line 11"/>
            <p:cNvSpPr>
              <a:spLocks noChangeShapeType="1"/>
            </p:cNvSpPr>
            <p:nvPr/>
          </p:nvSpPr>
          <p:spPr bwMode="auto">
            <a:xfrm>
              <a:off x="1854" y="1208"/>
              <a:ext cx="0" cy="567"/>
            </a:xfrm>
            <a:prstGeom prst="line">
              <a:avLst/>
            </a:prstGeom>
            <a:noFill/>
            <a:ln w="38100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9757" name="Line 12"/>
            <p:cNvSpPr>
              <a:spLocks noChangeShapeType="1"/>
            </p:cNvSpPr>
            <p:nvPr/>
          </p:nvSpPr>
          <p:spPr bwMode="auto">
            <a:xfrm>
              <a:off x="2249" y="1916"/>
              <a:ext cx="1901" cy="0"/>
            </a:xfrm>
            <a:prstGeom prst="line">
              <a:avLst/>
            </a:prstGeom>
            <a:noFill/>
            <a:ln w="38100" cap="rnd">
              <a:solidFill>
                <a:srgbClr val="99FF66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9758" name="Line 13"/>
            <p:cNvSpPr>
              <a:spLocks noChangeShapeType="1"/>
            </p:cNvSpPr>
            <p:nvPr/>
          </p:nvSpPr>
          <p:spPr bwMode="auto">
            <a:xfrm>
              <a:off x="4608" y="1442"/>
              <a:ext cx="0" cy="213"/>
            </a:xfrm>
            <a:prstGeom prst="line">
              <a:avLst/>
            </a:prstGeom>
            <a:noFill/>
            <a:ln w="38100" cap="rnd">
              <a:solidFill>
                <a:srgbClr val="99FF66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9759" name="Line 14"/>
            <p:cNvSpPr>
              <a:spLocks noChangeShapeType="1"/>
            </p:cNvSpPr>
            <p:nvPr/>
          </p:nvSpPr>
          <p:spPr bwMode="auto">
            <a:xfrm flipH="1">
              <a:off x="1854" y="2003"/>
              <a:ext cx="4" cy="286"/>
            </a:xfrm>
            <a:prstGeom prst="line">
              <a:avLst/>
            </a:prstGeom>
            <a:noFill/>
            <a:ln w="38100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9760" name="Line 15"/>
            <p:cNvSpPr>
              <a:spLocks noChangeShapeType="1"/>
            </p:cNvSpPr>
            <p:nvPr/>
          </p:nvSpPr>
          <p:spPr bwMode="auto">
            <a:xfrm flipV="1">
              <a:off x="317" y="2289"/>
              <a:ext cx="3032" cy="0"/>
            </a:xfrm>
            <a:prstGeom prst="line">
              <a:avLst/>
            </a:prstGeom>
            <a:noFill/>
            <a:ln w="38100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9761" name="Line 16"/>
            <p:cNvSpPr>
              <a:spLocks noChangeShapeType="1"/>
            </p:cNvSpPr>
            <p:nvPr/>
          </p:nvSpPr>
          <p:spPr bwMode="auto">
            <a:xfrm>
              <a:off x="317" y="2289"/>
              <a:ext cx="0" cy="191"/>
            </a:xfrm>
            <a:prstGeom prst="line">
              <a:avLst/>
            </a:prstGeom>
            <a:noFill/>
            <a:ln w="38100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9762" name="Text Box 17"/>
            <p:cNvSpPr txBox="1">
              <a:spLocks noChangeArrowheads="1"/>
            </p:cNvSpPr>
            <p:nvPr/>
          </p:nvSpPr>
          <p:spPr bwMode="auto">
            <a:xfrm>
              <a:off x="1906" y="3188"/>
              <a:ext cx="1364" cy="91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Clr>
                  <a:srgbClr val="B1E2FB"/>
                </a:buClr>
                <a:buFont typeface="Arial" pitchFamily="34" charset="0"/>
                <a:buChar char="-"/>
              </a:pPr>
              <a:r>
                <a:rPr lang="th-TH" altLang="ko-KR" sz="1400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 ด้านเศรษฐกิจ</a:t>
              </a:r>
              <a:endParaRPr lang="en-US" altLang="ko-KR" sz="1400" dirty="0">
                <a:latin typeface="Tahoma" pitchFamily="34" charset="0"/>
                <a:ea typeface="Batang" pitchFamily="18" charset="-127"/>
                <a:cs typeface="Tahoma" pitchFamily="34" charset="0"/>
              </a:endParaRPr>
            </a:p>
            <a:p>
              <a:pPr>
                <a:buClr>
                  <a:srgbClr val="B1E2FB"/>
                </a:buClr>
                <a:buFont typeface="Arial" pitchFamily="34" charset="0"/>
                <a:buChar char="-"/>
              </a:pPr>
              <a:r>
                <a:rPr lang="th-TH" altLang="ko-KR" sz="1400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 ด้านสังคม</a:t>
              </a:r>
            </a:p>
            <a:p>
              <a:pPr>
                <a:buClr>
                  <a:srgbClr val="B1E2FB"/>
                </a:buClr>
                <a:buFont typeface="Arial" pitchFamily="34" charset="0"/>
                <a:buChar char="-"/>
              </a:pPr>
              <a:r>
                <a:rPr lang="th-TH" altLang="ko-KR" sz="1400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 </a:t>
              </a:r>
              <a:r>
                <a:rPr lang="th-TH" altLang="ko-KR" sz="1400" dirty="0" smtClean="0">
                  <a:latin typeface="Tahoma" pitchFamily="34" charset="0"/>
                  <a:ea typeface="Batang" pitchFamily="18" charset="-127"/>
                  <a:cs typeface="Tahoma" pitchFamily="34" charset="0"/>
                </a:rPr>
                <a:t>ด้านความ</a:t>
              </a:r>
              <a:r>
                <a:rPr lang="th-TH" altLang="ko-KR" sz="1400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มั่นคง</a:t>
              </a:r>
              <a:endParaRPr lang="en-US" altLang="ko-KR" sz="1400" dirty="0">
                <a:latin typeface="Tahoma" pitchFamily="34" charset="0"/>
                <a:ea typeface="Batang" pitchFamily="18" charset="-127"/>
                <a:cs typeface="Tahoma" pitchFamily="34" charset="0"/>
              </a:endParaRPr>
            </a:p>
            <a:p>
              <a:pPr>
                <a:buClr>
                  <a:srgbClr val="B1E2FB"/>
                </a:buClr>
              </a:pPr>
              <a:r>
                <a:rPr lang="th-TH" altLang="ko-KR" sz="1400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  </a:t>
              </a:r>
              <a:r>
                <a:rPr lang="th-TH" altLang="ko-KR" sz="1400" dirty="0" smtClean="0">
                  <a:latin typeface="Tahoma" pitchFamily="34" charset="0"/>
                  <a:ea typeface="Batang" pitchFamily="18" charset="-127"/>
                  <a:cs typeface="Tahoma" pitchFamily="34" charset="0"/>
                </a:rPr>
                <a:t>และ</a:t>
              </a:r>
              <a:r>
                <a:rPr lang="th-TH" altLang="ko-KR" sz="1400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การ</a:t>
              </a:r>
              <a:r>
                <a:rPr lang="th-TH" altLang="ko-KR" sz="1400" dirty="0" smtClean="0">
                  <a:latin typeface="Tahoma" pitchFamily="34" charset="0"/>
                  <a:ea typeface="Batang" pitchFamily="18" charset="-127"/>
                  <a:cs typeface="Tahoma" pitchFamily="34" charset="0"/>
                </a:rPr>
                <a:t>ต่างประเทศ</a:t>
              </a:r>
            </a:p>
            <a:p>
              <a:pPr>
                <a:buClr>
                  <a:srgbClr val="B1E2FB"/>
                </a:buClr>
              </a:pPr>
              <a:r>
                <a:rPr lang="en-US" altLang="ko-KR" sz="1400" dirty="0" smtClean="0">
                  <a:latin typeface="Tahoma" pitchFamily="34" charset="0"/>
                  <a:ea typeface="Batang" pitchFamily="18" charset="-127"/>
                  <a:cs typeface="Tahoma" pitchFamily="34" charset="0"/>
                </a:rPr>
                <a:t>- </a:t>
              </a:r>
              <a:r>
                <a:rPr lang="th-TH" altLang="ko-KR" sz="1400" dirty="0" smtClean="0">
                  <a:latin typeface="Tahoma" pitchFamily="34" charset="0"/>
                  <a:ea typeface="Batang" pitchFamily="18" charset="-127"/>
                  <a:cs typeface="Tahoma" pitchFamily="34" charset="0"/>
                </a:rPr>
                <a:t>ด้านบริหาร และส่วนราชการไม่สังกัดฯ</a:t>
              </a:r>
              <a:endParaRPr lang="th-TH" sz="1400" dirty="0">
                <a:latin typeface="Tahoma" pitchFamily="34" charset="0"/>
                <a:ea typeface="Batang" pitchFamily="18" charset="-127"/>
                <a:cs typeface="Tahoma" pitchFamily="34" charset="0"/>
              </a:endParaRPr>
            </a:p>
          </p:txBody>
        </p:sp>
        <p:sp>
          <p:nvSpPr>
            <p:cNvPr id="159763" name="Text Box 18"/>
            <p:cNvSpPr txBox="1">
              <a:spLocks noChangeArrowheads="1"/>
            </p:cNvSpPr>
            <p:nvPr/>
          </p:nvSpPr>
          <p:spPr bwMode="auto">
            <a:xfrm>
              <a:off x="3027" y="3069"/>
              <a:ext cx="1174" cy="73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Clr>
                  <a:srgbClr val="B1E2FB"/>
                </a:buClr>
                <a:buFont typeface="Arial" pitchFamily="34" charset="0"/>
                <a:buChar char="-"/>
              </a:pPr>
              <a:r>
                <a:rPr lang="th-TH" altLang="ko-KR" sz="1400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 </a:t>
              </a:r>
              <a:r>
                <a:rPr lang="th-TH" altLang="ko-KR" sz="1400" dirty="0" smtClean="0">
                  <a:latin typeface="Tahoma" pitchFamily="34" charset="0"/>
                  <a:ea typeface="Batang" pitchFamily="18" charset="-127"/>
                  <a:cs typeface="Tahoma" pitchFamily="34" charset="0"/>
                </a:rPr>
                <a:t>คณะที่</a:t>
              </a:r>
              <a:r>
                <a:rPr lang="en-US" altLang="ko-KR" sz="1400" dirty="0" smtClean="0">
                  <a:latin typeface="Tahoma" pitchFamily="34" charset="0"/>
                  <a:ea typeface="Batang" pitchFamily="18" charset="-127"/>
                  <a:cs typeface="Tahoma" pitchFamily="34" charset="0"/>
                </a:rPr>
                <a:t> </a:t>
              </a:r>
              <a:r>
                <a:rPr lang="th-TH" altLang="ko-KR" sz="1400" dirty="0" smtClean="0">
                  <a:latin typeface="Tahoma" pitchFamily="34" charset="0"/>
                  <a:ea typeface="Batang" pitchFamily="18" charset="-127"/>
                  <a:cs typeface="Tahoma" pitchFamily="34" charset="0"/>
                </a:rPr>
                <a:t>๑</a:t>
              </a:r>
              <a:endParaRPr lang="en-US" altLang="ko-KR" sz="1400" dirty="0">
                <a:latin typeface="Tahoma" pitchFamily="34" charset="0"/>
                <a:ea typeface="Batang" pitchFamily="18" charset="-127"/>
                <a:cs typeface="Tahoma" pitchFamily="34" charset="0"/>
              </a:endParaRPr>
            </a:p>
            <a:p>
              <a:pPr>
                <a:buClr>
                  <a:srgbClr val="B1E2FB"/>
                </a:buClr>
                <a:buFont typeface="Arial" pitchFamily="34" charset="0"/>
                <a:buChar char="-"/>
              </a:pPr>
              <a:r>
                <a:rPr lang="th-TH" altLang="ko-KR" sz="1400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 </a:t>
              </a:r>
              <a:r>
                <a:rPr lang="th-TH" altLang="ko-KR" sz="1400" dirty="0" smtClean="0">
                  <a:latin typeface="Tahoma" pitchFamily="34" charset="0"/>
                  <a:ea typeface="Batang" pitchFamily="18" charset="-127"/>
                  <a:cs typeface="Tahoma" pitchFamily="34" charset="0"/>
                </a:rPr>
                <a:t>คณะที่</a:t>
              </a:r>
              <a:r>
                <a:rPr lang="en-US" altLang="ko-KR" sz="1400" dirty="0" smtClean="0">
                  <a:latin typeface="Tahoma" pitchFamily="34" charset="0"/>
                  <a:ea typeface="Batang" pitchFamily="18" charset="-127"/>
                  <a:cs typeface="Tahoma" pitchFamily="34" charset="0"/>
                </a:rPr>
                <a:t> </a:t>
              </a:r>
              <a:r>
                <a:rPr lang="th-TH" altLang="ko-KR" sz="1400" dirty="0" smtClean="0">
                  <a:latin typeface="Tahoma" pitchFamily="34" charset="0"/>
                  <a:ea typeface="Batang" pitchFamily="18" charset="-127"/>
                  <a:cs typeface="Tahoma" pitchFamily="34" charset="0"/>
                </a:rPr>
                <a:t>๒</a:t>
              </a:r>
            </a:p>
            <a:p>
              <a:pPr>
                <a:buClr>
                  <a:srgbClr val="B1E2FB"/>
                </a:buClr>
                <a:buFont typeface="Arial" pitchFamily="34" charset="0"/>
                <a:buChar char="-"/>
              </a:pPr>
              <a:r>
                <a:rPr lang="th-TH" altLang="ko-KR" sz="1400" dirty="0" smtClean="0">
                  <a:latin typeface="Tahoma" pitchFamily="34" charset="0"/>
                  <a:ea typeface="Batang" pitchFamily="18" charset="-127"/>
                  <a:cs typeface="Tahoma" pitchFamily="34" charset="0"/>
                </a:rPr>
                <a:t> คณะที่</a:t>
              </a:r>
              <a:r>
                <a:rPr lang="en-US" altLang="ko-KR" sz="1400" dirty="0" smtClean="0">
                  <a:latin typeface="Tahoma" pitchFamily="34" charset="0"/>
                  <a:ea typeface="Batang" pitchFamily="18" charset="-127"/>
                  <a:cs typeface="Tahoma" pitchFamily="34" charset="0"/>
                </a:rPr>
                <a:t> </a:t>
              </a:r>
              <a:r>
                <a:rPr lang="th-TH" altLang="ko-KR" sz="1400" dirty="0" smtClean="0">
                  <a:latin typeface="Tahoma" pitchFamily="34" charset="0"/>
                  <a:ea typeface="Batang" pitchFamily="18" charset="-127"/>
                  <a:cs typeface="Tahoma" pitchFamily="34" charset="0"/>
                </a:rPr>
                <a:t>๓</a:t>
              </a:r>
            </a:p>
            <a:p>
              <a:pPr>
                <a:buClr>
                  <a:srgbClr val="B1E2FB"/>
                </a:buClr>
                <a:buFont typeface="Arial" pitchFamily="34" charset="0"/>
                <a:buChar char="-"/>
              </a:pPr>
              <a:r>
                <a:rPr lang="th-TH" altLang="ko-KR" sz="1400" dirty="0" smtClean="0">
                  <a:latin typeface="Tahoma" pitchFamily="34" charset="0"/>
                  <a:ea typeface="Batang" pitchFamily="18" charset="-127"/>
                  <a:cs typeface="Tahoma" pitchFamily="34" charset="0"/>
                </a:rPr>
                <a:t> คณะที่</a:t>
              </a:r>
              <a:r>
                <a:rPr lang="en-US" altLang="ko-KR" sz="1400" dirty="0" smtClean="0">
                  <a:latin typeface="Tahoma" pitchFamily="34" charset="0"/>
                  <a:ea typeface="Batang" pitchFamily="18" charset="-127"/>
                  <a:cs typeface="Tahoma" pitchFamily="34" charset="0"/>
                </a:rPr>
                <a:t> </a:t>
              </a:r>
              <a:r>
                <a:rPr lang="th-TH" altLang="ko-KR" sz="1400" dirty="0" smtClean="0">
                  <a:latin typeface="Tahoma" pitchFamily="34" charset="0"/>
                  <a:ea typeface="Batang" pitchFamily="18" charset="-127"/>
                  <a:cs typeface="Tahoma" pitchFamily="34" charset="0"/>
                </a:rPr>
                <a:t>๔</a:t>
              </a:r>
            </a:p>
            <a:p>
              <a:pPr>
                <a:buClr>
                  <a:srgbClr val="B1E2FB"/>
                </a:buClr>
                <a:buFont typeface="Arial" pitchFamily="34" charset="0"/>
                <a:buChar char="-"/>
              </a:pPr>
              <a:endParaRPr lang="th-TH" altLang="ko-KR" sz="1400" dirty="0" smtClean="0">
                <a:latin typeface="Tahoma" pitchFamily="34" charset="0"/>
                <a:ea typeface="Batang" pitchFamily="18" charset="-127"/>
                <a:cs typeface="Tahoma" pitchFamily="34" charset="0"/>
              </a:endParaRPr>
            </a:p>
            <a:p>
              <a:pPr>
                <a:buClr>
                  <a:srgbClr val="B1E2FB"/>
                </a:buClr>
                <a:buFont typeface="Arial" pitchFamily="34" charset="0"/>
                <a:buChar char="-"/>
              </a:pPr>
              <a:endParaRPr lang="th-TH" sz="1400" dirty="0">
                <a:latin typeface="Tahoma" pitchFamily="34" charset="0"/>
                <a:ea typeface="Batang" pitchFamily="18" charset="-127"/>
                <a:cs typeface="Tahoma" pitchFamily="34" charset="0"/>
              </a:endParaRPr>
            </a:p>
          </p:txBody>
        </p:sp>
        <p:sp>
          <p:nvSpPr>
            <p:cNvPr id="159765" name="Text Box 21"/>
            <p:cNvSpPr txBox="1">
              <a:spLocks noChangeArrowheads="1"/>
            </p:cNvSpPr>
            <p:nvPr/>
          </p:nvSpPr>
          <p:spPr bwMode="auto">
            <a:xfrm>
              <a:off x="4696" y="2166"/>
              <a:ext cx="1210" cy="17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SzPts val="1400"/>
                <a:buFontTx/>
                <a:buChar char="-"/>
              </a:pPr>
              <a:r>
                <a:rPr lang="th-TH" altLang="ko-KR" sz="1200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 กระทรวงพลังงาน</a:t>
              </a:r>
            </a:p>
            <a:p>
              <a:pPr>
                <a:buSzPts val="1400"/>
                <a:buFontTx/>
                <a:buChar char="-"/>
              </a:pPr>
              <a:r>
                <a:rPr lang="th-TH" altLang="ko-KR" sz="1200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 กระทรวงพาณิชย์</a:t>
              </a:r>
            </a:p>
            <a:p>
              <a:pPr>
                <a:buSzPts val="1400"/>
                <a:buFontTx/>
                <a:buChar char="-"/>
              </a:pPr>
              <a:r>
                <a:rPr lang="th-TH" altLang="ko-KR" sz="1200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 กระทรวงมหาดไทย</a:t>
              </a:r>
            </a:p>
            <a:p>
              <a:pPr>
                <a:buSzPts val="1400"/>
                <a:buFontTx/>
                <a:buChar char="-"/>
              </a:pPr>
              <a:r>
                <a:rPr lang="th-TH" altLang="ko-KR" sz="1200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 กระทรวงยุติธรรม</a:t>
              </a:r>
            </a:p>
            <a:p>
              <a:pPr>
                <a:buSzPts val="1400"/>
                <a:buFontTx/>
                <a:buChar char="-"/>
              </a:pPr>
              <a:r>
                <a:rPr lang="th-TH" altLang="ko-KR" sz="1200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 กระทรวงแรงงาน</a:t>
              </a:r>
            </a:p>
            <a:p>
              <a:pPr>
                <a:buSzPts val="1400"/>
                <a:buFontTx/>
                <a:buChar char="-"/>
              </a:pPr>
              <a:r>
                <a:rPr lang="th-TH" altLang="ko-KR" sz="1200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 กระทรวงวัฒนธรรม</a:t>
              </a:r>
            </a:p>
            <a:p>
              <a:pPr>
                <a:buSzPts val="1400"/>
                <a:buFontTx/>
                <a:buChar char="-"/>
              </a:pPr>
              <a:r>
                <a:rPr lang="th-TH" altLang="ko-KR" sz="1200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 กระทรวงวิทยาศาสตร์ฯ</a:t>
              </a:r>
            </a:p>
            <a:p>
              <a:pPr>
                <a:buSzPts val="1400"/>
                <a:buFontTx/>
                <a:buChar char="-"/>
              </a:pPr>
              <a:r>
                <a:rPr lang="th-TH" altLang="ko-KR" sz="1200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 กระทรวงศึกษาธิการ</a:t>
              </a:r>
            </a:p>
            <a:p>
              <a:pPr>
                <a:buSzPts val="1400"/>
                <a:buFontTx/>
                <a:buChar char="-"/>
              </a:pPr>
              <a:r>
                <a:rPr lang="th-TH" altLang="ko-KR" sz="1200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 กระทรวงสาธารณสุข</a:t>
              </a:r>
            </a:p>
            <a:p>
              <a:pPr>
                <a:buSzPts val="1400"/>
                <a:buFontTx/>
                <a:buChar char="-"/>
              </a:pPr>
              <a:r>
                <a:rPr lang="th-TH" altLang="ko-KR" sz="1200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 กระทรวงอุตสาหกรรม</a:t>
              </a:r>
            </a:p>
            <a:p>
              <a:endParaRPr lang="th-TH" sz="1200" dirty="0">
                <a:latin typeface="Tahoma" pitchFamily="34" charset="0"/>
                <a:ea typeface="Batang" pitchFamily="18" charset="-127"/>
                <a:cs typeface="Tahoma" pitchFamily="34" charset="0"/>
              </a:endParaRPr>
            </a:p>
          </p:txBody>
        </p:sp>
        <p:sp>
          <p:nvSpPr>
            <p:cNvPr id="159766" name="Text Box 22"/>
            <p:cNvSpPr txBox="1">
              <a:spLocks noChangeArrowheads="1"/>
            </p:cNvSpPr>
            <p:nvPr/>
          </p:nvSpPr>
          <p:spPr bwMode="auto">
            <a:xfrm>
              <a:off x="3701" y="2177"/>
              <a:ext cx="1265" cy="17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88900" indent="-88900">
                <a:buSzPts val="1400"/>
                <a:buFontTx/>
                <a:buChar char="-"/>
              </a:pPr>
              <a:r>
                <a:rPr lang="th-TH" altLang="ko-KR" sz="1200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 สำนักนายกรัฐมนตรี</a:t>
              </a:r>
            </a:p>
            <a:p>
              <a:pPr marL="88900" indent="-88900">
                <a:buSzPts val="1400"/>
                <a:buFontTx/>
                <a:buChar char="-"/>
              </a:pPr>
              <a:r>
                <a:rPr lang="th-TH" altLang="ko-KR" sz="1200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 กระทรวงกลาโหม</a:t>
              </a:r>
            </a:p>
            <a:p>
              <a:pPr marL="88900" indent="-88900">
                <a:buSzPts val="1400"/>
                <a:buFontTx/>
                <a:buChar char="-"/>
              </a:pPr>
              <a:r>
                <a:rPr lang="th-TH" altLang="ko-KR" sz="1200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 กระทรวงการคลัง</a:t>
              </a:r>
            </a:p>
            <a:p>
              <a:pPr marL="88900" indent="-88900">
                <a:buSzPts val="1400"/>
                <a:buFontTx/>
                <a:buChar char="-"/>
              </a:pPr>
              <a:r>
                <a:rPr lang="th-TH" altLang="ko-KR" sz="1200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 กระทรวงการต่างประเทศ</a:t>
              </a:r>
            </a:p>
            <a:p>
              <a:pPr marL="88900" indent="-88900">
                <a:buSzPts val="1400"/>
                <a:buFontTx/>
                <a:buChar char="-"/>
              </a:pPr>
              <a:r>
                <a:rPr lang="th-TH" altLang="ko-KR" sz="1200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 กระทรวงการท่องเที่ยวฯ</a:t>
              </a:r>
            </a:p>
            <a:p>
              <a:pPr marL="88900" indent="-88900">
                <a:buSzPts val="1400"/>
                <a:buFontTx/>
                <a:buChar char="-"/>
              </a:pPr>
              <a:r>
                <a:rPr lang="th-TH" altLang="ko-KR" sz="1200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 กระทรวงการพัฒนาสังคมฯ</a:t>
              </a:r>
            </a:p>
            <a:p>
              <a:pPr marL="88900" indent="-88900">
                <a:buSzPts val="1400"/>
                <a:buFontTx/>
                <a:buChar char="-"/>
              </a:pPr>
              <a:r>
                <a:rPr lang="th-TH" altLang="ko-KR" sz="1200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 กระทรวงเกษตรฯ</a:t>
              </a:r>
            </a:p>
            <a:p>
              <a:pPr marL="88900" indent="-88900">
                <a:buSzPts val="1400"/>
                <a:buFontTx/>
                <a:buChar char="-"/>
              </a:pPr>
              <a:r>
                <a:rPr lang="th-TH" altLang="ko-KR" sz="1200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 กระทรวงคมนาคม</a:t>
              </a:r>
            </a:p>
            <a:p>
              <a:pPr marL="88900" indent="-88900">
                <a:buSzPts val="1400"/>
                <a:buFontTx/>
                <a:buChar char="-"/>
              </a:pPr>
              <a:r>
                <a:rPr lang="th-TH" altLang="ko-KR" sz="1200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 กระทรวงทรัพยากรฯ</a:t>
              </a:r>
            </a:p>
            <a:p>
              <a:pPr marL="88900" indent="-88900">
                <a:buSzPts val="1400"/>
                <a:buFontTx/>
                <a:buChar char="-"/>
              </a:pPr>
              <a:r>
                <a:rPr lang="th-TH" altLang="ko-KR" sz="1200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 กระทรวงเทคโนโลยี </a:t>
              </a:r>
            </a:p>
            <a:p>
              <a:pPr marL="88900" indent="-88900">
                <a:buSzPts val="1400"/>
              </a:pPr>
              <a:r>
                <a:rPr lang="th-TH" altLang="ko-KR" sz="1200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   สารสนเทศฯ</a:t>
              </a:r>
              <a:endParaRPr lang="th-TH" sz="1200" dirty="0">
                <a:latin typeface="Tahoma" pitchFamily="34" charset="0"/>
                <a:ea typeface="Batang" pitchFamily="18" charset="-127"/>
                <a:cs typeface="Tahoma" pitchFamily="34" charset="0"/>
              </a:endParaRPr>
            </a:p>
          </p:txBody>
        </p:sp>
      </p:grpSp>
      <p:sp>
        <p:nvSpPr>
          <p:cNvPr id="159748" name="Slide Number Placeholder 3"/>
          <p:cNvSpPr txBox="1">
            <a:spLocks/>
          </p:cNvSpPr>
          <p:nvPr/>
        </p:nvSpPr>
        <p:spPr bwMode="auto">
          <a:xfrm>
            <a:off x="7239032" y="6594499"/>
            <a:ext cx="1905000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387AB94A-0C97-469F-AB6F-9304BF13DBCE}" type="slidenum">
              <a:rPr lang="en-US" sz="1400">
                <a:latin typeface="Tahoma" pitchFamily="34" charset="0"/>
                <a:cs typeface="Tahoma" pitchFamily="34" charset="0"/>
              </a:rPr>
              <a:pPr algn="r"/>
              <a:t>12</a:t>
            </a:fld>
            <a:endParaRPr lang="en-US" sz="1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3" name="AutoShape 10"/>
          <p:cNvSpPr>
            <a:spLocks noChangeArrowheads="1"/>
          </p:cNvSpPr>
          <p:nvPr/>
        </p:nvSpPr>
        <p:spPr bwMode="auto">
          <a:xfrm>
            <a:off x="1538633" y="3857626"/>
            <a:ext cx="1450741" cy="1500200"/>
          </a:xfrm>
          <a:prstGeom prst="flowChartAlternateProcess">
            <a:avLst/>
          </a:prstGeom>
          <a:solidFill>
            <a:srgbClr val="FFCCFF"/>
          </a:solidFill>
          <a:ln w="38100">
            <a:solidFill>
              <a:srgbClr val="99FF66"/>
            </a:solidFill>
            <a:miter lim="800000"/>
            <a:headEnd/>
            <a:tailEnd/>
          </a:ln>
        </p:spPr>
        <p:txBody>
          <a:bodyPr lIns="71323" tIns="35662" rIns="71323" bIns="35662" anchor="ctr"/>
          <a:lstStyle/>
          <a:p>
            <a:pPr algn="ctr"/>
            <a:r>
              <a:rPr lang="th-TH" altLang="ko-KR" sz="1400" b="1" dirty="0">
                <a:latin typeface="Tahoma" pitchFamily="34" charset="0"/>
                <a:ea typeface="Batang" pitchFamily="18" charset="-127"/>
                <a:cs typeface="Tahoma" pitchFamily="34" charset="0"/>
              </a:rPr>
              <a:t>อ.</a:t>
            </a:r>
            <a:r>
              <a:rPr lang="th-TH" altLang="ko-KR" sz="1400" b="1" dirty="0" err="1">
                <a:latin typeface="Tahoma" pitchFamily="34" charset="0"/>
                <a:ea typeface="Batang" pitchFamily="18" charset="-127"/>
                <a:cs typeface="Tahoma" pitchFamily="34" charset="0"/>
              </a:rPr>
              <a:t>ค.ต.ป.</a:t>
            </a:r>
            <a:r>
              <a:rPr lang="th-TH" altLang="ko-KR" sz="1400" b="1" dirty="0">
                <a:latin typeface="Tahoma" pitchFamily="34" charset="0"/>
                <a:ea typeface="Batang" pitchFamily="18" charset="-127"/>
                <a:cs typeface="Tahoma" pitchFamily="34" charset="0"/>
              </a:rPr>
              <a:t> </a:t>
            </a:r>
          </a:p>
          <a:p>
            <a:pPr algn="ctr"/>
            <a:r>
              <a:rPr lang="th-TH" altLang="ko-KR" sz="1400" b="1" dirty="0" smtClean="0">
                <a:latin typeface="Tahoma" pitchFamily="34" charset="0"/>
                <a:ea typeface="Batang" pitchFamily="18" charset="-127"/>
                <a:cs typeface="Tahoma" pitchFamily="34" charset="0"/>
              </a:rPr>
              <a:t>เฉพาะกิจ เกี่ยวกับ</a:t>
            </a:r>
            <a:r>
              <a:rPr lang="th-TH" altLang="ko-KR" sz="1400" b="1" dirty="0">
                <a:latin typeface="Tahoma" pitchFamily="34" charset="0"/>
                <a:ea typeface="Batang" pitchFamily="18" charset="-127"/>
                <a:cs typeface="Tahoma" pitchFamily="34" charset="0"/>
              </a:rPr>
              <a:t>การกำหนด</a:t>
            </a:r>
            <a:r>
              <a:rPr lang="th-TH" altLang="ko-KR" sz="1400" b="1" dirty="0" smtClean="0">
                <a:latin typeface="Tahoma" pitchFamily="34" charset="0"/>
                <a:ea typeface="Batang" pitchFamily="18" charset="-127"/>
                <a:cs typeface="Tahoma" pitchFamily="34" charset="0"/>
              </a:rPr>
              <a:t>แนวทางวิธีการ </a:t>
            </a:r>
            <a:r>
              <a:rPr lang="th-TH" altLang="ko-KR" sz="1400" b="1" spc="-40" dirty="0" smtClean="0">
                <a:latin typeface="Tahoma" pitchFamily="34" charset="0"/>
                <a:ea typeface="Batang" pitchFamily="18" charset="-127"/>
                <a:cs typeface="Tahoma" pitchFamily="34" charset="0"/>
              </a:rPr>
              <a:t>การบูร</a:t>
            </a:r>
            <a:r>
              <a:rPr lang="th-TH" altLang="ko-KR" sz="1400" b="1" spc="-40" dirty="0" err="1" smtClean="0">
                <a:latin typeface="Tahoma" pitchFamily="34" charset="0"/>
                <a:ea typeface="Batang" pitchFamily="18" charset="-127"/>
                <a:cs typeface="Tahoma" pitchFamily="34" charset="0"/>
              </a:rPr>
              <a:t>ณา</a:t>
            </a:r>
            <a:r>
              <a:rPr lang="th-TH" altLang="ko-KR" sz="1400" b="1" spc="-40" dirty="0" smtClean="0">
                <a:latin typeface="Tahoma" pitchFamily="34" charset="0"/>
                <a:ea typeface="Batang" pitchFamily="18" charset="-127"/>
                <a:cs typeface="Tahoma" pitchFamily="34" charset="0"/>
              </a:rPr>
              <a:t>การฯ</a:t>
            </a:r>
            <a:endParaRPr lang="th-TH" sz="1400" b="1" spc="-40" dirty="0">
              <a:latin typeface="Tahoma" pitchFamily="34" charset="0"/>
              <a:ea typeface="Batang" pitchFamily="18" charset="-127"/>
              <a:cs typeface="Tahoma" pitchFamily="34" charset="0"/>
            </a:endParaRPr>
          </a:p>
        </p:txBody>
      </p:sp>
      <p:sp>
        <p:nvSpPr>
          <p:cNvPr id="25" name="Line 16"/>
          <p:cNvSpPr>
            <a:spLocks noChangeShapeType="1"/>
          </p:cNvSpPr>
          <p:nvPr/>
        </p:nvSpPr>
        <p:spPr bwMode="auto">
          <a:xfrm>
            <a:off x="2264003" y="3500438"/>
            <a:ext cx="616" cy="333811"/>
          </a:xfrm>
          <a:prstGeom prst="line">
            <a:avLst/>
          </a:prstGeom>
          <a:noFill/>
          <a:ln w="38100">
            <a:solidFill>
              <a:srgbClr val="99FF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Line 16"/>
          <p:cNvSpPr>
            <a:spLocks noChangeShapeType="1"/>
          </p:cNvSpPr>
          <p:nvPr/>
        </p:nvSpPr>
        <p:spPr bwMode="auto">
          <a:xfrm>
            <a:off x="3714744" y="3500438"/>
            <a:ext cx="616" cy="333811"/>
          </a:xfrm>
          <a:prstGeom prst="line">
            <a:avLst/>
          </a:prstGeom>
          <a:noFill/>
          <a:ln w="38100">
            <a:solidFill>
              <a:srgbClr val="99FF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" name="Line 16"/>
          <p:cNvSpPr>
            <a:spLocks noChangeShapeType="1"/>
          </p:cNvSpPr>
          <p:nvPr/>
        </p:nvSpPr>
        <p:spPr bwMode="auto">
          <a:xfrm>
            <a:off x="5363314" y="3500438"/>
            <a:ext cx="616" cy="333811"/>
          </a:xfrm>
          <a:prstGeom prst="line">
            <a:avLst/>
          </a:prstGeom>
          <a:noFill/>
          <a:ln w="38100">
            <a:solidFill>
              <a:srgbClr val="99FF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" name="AutoShape 161"/>
          <p:cNvSpPr>
            <a:spLocks noChangeArrowheads="1"/>
          </p:cNvSpPr>
          <p:nvPr/>
        </p:nvSpPr>
        <p:spPr bwMode="auto">
          <a:xfrm>
            <a:off x="6500826" y="5857892"/>
            <a:ext cx="2428892" cy="500066"/>
          </a:xfrm>
          <a:prstGeom prst="wedgeRoundRectCallout">
            <a:avLst>
              <a:gd name="adj1" fmla="val -58100"/>
              <a:gd name="adj2" fmla="val -47870"/>
              <a:gd name="adj3" fmla="val 16667"/>
            </a:avLst>
          </a:prstGeom>
          <a:solidFill>
            <a:srgbClr val="D1C673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th-TH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จำนวนรวม</a:t>
            </a:r>
            <a:r>
              <a:rPr lang="en-US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๓๐  คณะ</a:t>
            </a:r>
            <a:endParaRPr lang="en-US" b="1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Down Arrow 317"/>
          <p:cNvSpPr/>
          <p:nvPr/>
        </p:nvSpPr>
        <p:spPr>
          <a:xfrm rot="5400000">
            <a:off x="5791200" y="2209800"/>
            <a:ext cx="304800" cy="457200"/>
          </a:xfrm>
          <a:prstGeom prst="down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17" name="Down Arrow 316"/>
          <p:cNvSpPr/>
          <p:nvPr/>
        </p:nvSpPr>
        <p:spPr>
          <a:xfrm rot="7577716">
            <a:off x="5211940" y="3915750"/>
            <a:ext cx="304800" cy="457200"/>
          </a:xfrm>
          <a:prstGeom prst="downArrow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  <p:sp>
        <p:nvSpPr>
          <p:cNvPr id="316" name="Down Arrow 315"/>
          <p:cNvSpPr/>
          <p:nvPr/>
        </p:nvSpPr>
        <p:spPr>
          <a:xfrm rot="16200000">
            <a:off x="3200400" y="4648200"/>
            <a:ext cx="304800" cy="457200"/>
          </a:xfrm>
          <a:prstGeom prst="downArrow">
            <a:avLst/>
          </a:prstGeom>
          <a:solidFill>
            <a:srgbClr val="CC00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15" name="Down Arrow 314"/>
          <p:cNvSpPr/>
          <p:nvPr/>
        </p:nvSpPr>
        <p:spPr>
          <a:xfrm rot="16200000">
            <a:off x="3124200" y="2209800"/>
            <a:ext cx="304800" cy="457200"/>
          </a:xfrm>
          <a:prstGeom prst="down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7410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980312" y="6421140"/>
            <a:ext cx="21336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A8CB5C03-DCDE-4FF0-A245-F149A8FBDD2B}" type="slidenum">
              <a:rPr lang="th-TH" sz="1100" smtClean="0"/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th-TH" sz="1100" smtClean="0"/>
          </a:p>
        </p:txBody>
      </p:sp>
      <p:sp>
        <p:nvSpPr>
          <p:cNvPr id="153" name="Rounded Rectangle 152"/>
          <p:cNvSpPr/>
          <p:nvPr/>
        </p:nvSpPr>
        <p:spPr bwMode="auto">
          <a:xfrm>
            <a:off x="5364088" y="4072607"/>
            <a:ext cx="3731508" cy="2743200"/>
          </a:xfrm>
          <a:prstGeom prst="roundRect">
            <a:avLst>
              <a:gd name="adj" fmla="val 10751"/>
            </a:avLst>
          </a:prstGeom>
          <a:solidFill>
            <a:srgbClr val="92D050"/>
          </a:solidFill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th-TH" sz="120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5" name="Rounded Rectangle 154"/>
          <p:cNvSpPr/>
          <p:nvPr/>
        </p:nvSpPr>
        <p:spPr bwMode="auto">
          <a:xfrm>
            <a:off x="70836" y="1066800"/>
            <a:ext cx="3129564" cy="2787222"/>
          </a:xfrm>
          <a:prstGeom prst="roundRect">
            <a:avLst>
              <a:gd name="adj" fmla="val 10751"/>
            </a:avLst>
          </a:prstGeom>
          <a:solidFill>
            <a:srgbClr val="002B4C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th-TH" sz="120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6" name="Rounded Rectangle 155"/>
          <p:cNvSpPr/>
          <p:nvPr/>
        </p:nvSpPr>
        <p:spPr bwMode="auto">
          <a:xfrm>
            <a:off x="6019800" y="1143000"/>
            <a:ext cx="3059733" cy="2819400"/>
          </a:xfrm>
          <a:prstGeom prst="roundRect">
            <a:avLst>
              <a:gd name="adj" fmla="val 10751"/>
            </a:avLst>
          </a:prstGeom>
          <a:solidFill>
            <a:srgbClr val="FFFF66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th-TH" sz="12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8" name="Text Box 19"/>
          <p:cNvSpPr txBox="1">
            <a:spLocks noChangeArrowheads="1"/>
          </p:cNvSpPr>
          <p:nvPr/>
        </p:nvSpPr>
        <p:spPr bwMode="auto">
          <a:xfrm>
            <a:off x="39438" y="1909806"/>
            <a:ext cx="27045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1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๑</a:t>
            </a:r>
            <a:r>
              <a:rPr lang="en-US" sz="1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  <a:r>
              <a:rPr lang="th-TH" sz="1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ก.ภาคเหนือตอนบน ๑</a:t>
            </a:r>
            <a:endParaRPr lang="en-US" sz="120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1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เชียงใหม่  แม่ฮ่องสอน ลำพูน ลำปาง</a:t>
            </a:r>
            <a:endParaRPr lang="th-TH" sz="12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0" name="Text Box 19"/>
          <p:cNvSpPr txBox="1">
            <a:spLocks noChangeArrowheads="1"/>
          </p:cNvSpPr>
          <p:nvPr/>
        </p:nvSpPr>
        <p:spPr bwMode="auto">
          <a:xfrm>
            <a:off x="47287" y="2341854"/>
            <a:ext cx="21339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1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๒</a:t>
            </a:r>
            <a:r>
              <a:rPr lang="en-US" sz="1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  <a:r>
              <a:rPr lang="th-TH" sz="1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ก.ภาคเหนือตอนบน ๒</a:t>
            </a:r>
          </a:p>
          <a:p>
            <a:r>
              <a:rPr lang="th-TH" sz="1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 เชียงราย  น่าน พะเยา แพร่</a:t>
            </a:r>
            <a:endParaRPr lang="en-US" sz="120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2" name="Text Box 19"/>
          <p:cNvSpPr txBox="1">
            <a:spLocks noChangeArrowheads="1"/>
          </p:cNvSpPr>
          <p:nvPr/>
        </p:nvSpPr>
        <p:spPr bwMode="auto">
          <a:xfrm>
            <a:off x="35496" y="2773902"/>
            <a:ext cx="31518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1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๓</a:t>
            </a:r>
            <a:r>
              <a:rPr lang="en-US" sz="1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  <a:r>
              <a:rPr lang="th-TH" sz="1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ก.ภาคเหนือตอนล่าง ๑</a:t>
            </a:r>
          </a:p>
          <a:p>
            <a:r>
              <a:rPr lang="th-TH" sz="1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ตาก  พิษณุโลก เพชรบูรณ์ สุโขทัย อุตรดิตถ์</a:t>
            </a:r>
            <a:endParaRPr lang="en-US" sz="120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4" name="Text Box 19"/>
          <p:cNvSpPr txBox="1">
            <a:spLocks noChangeArrowheads="1"/>
          </p:cNvSpPr>
          <p:nvPr/>
        </p:nvSpPr>
        <p:spPr bwMode="auto">
          <a:xfrm>
            <a:off x="35496" y="3235567"/>
            <a:ext cx="30267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1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๔</a:t>
            </a:r>
            <a:r>
              <a:rPr lang="en-US" sz="1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  <a:r>
              <a:rPr lang="th-TH" sz="1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ก.ภาคเหนือตอนล่าง </a:t>
            </a:r>
            <a:r>
              <a:rPr lang="en-US" sz="1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๒</a:t>
            </a:r>
          </a:p>
          <a:p>
            <a:r>
              <a:rPr lang="th-TH" sz="1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กำแพงเพชร  พิจิตร  นครสวรรค์  อุทัยธานี</a:t>
            </a:r>
            <a:endParaRPr lang="en-US" sz="120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6" name="Text Box 19"/>
          <p:cNvSpPr txBox="1">
            <a:spLocks noChangeArrowheads="1"/>
          </p:cNvSpPr>
          <p:nvPr/>
        </p:nvSpPr>
        <p:spPr bwMode="auto">
          <a:xfrm>
            <a:off x="6026451" y="1905000"/>
            <a:ext cx="35747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h-TH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๑) ก.ภาคตะวันออกเฉียงเหนือตอนบน ๑</a:t>
            </a: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บึงกาฬ เลย หนองคาย  หนองบัวลำภู อุดรธานี</a:t>
            </a:r>
            <a:endParaRPr lang="th-TH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8" name="Text Box 19"/>
          <p:cNvSpPr txBox="1">
            <a:spLocks noChangeArrowheads="1"/>
          </p:cNvSpPr>
          <p:nvPr/>
        </p:nvSpPr>
        <p:spPr bwMode="auto">
          <a:xfrm>
            <a:off x="6021944" y="2286000"/>
            <a:ext cx="26869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๒) ก.ภาคตะวันออกเฉียงเหนือตอนบน ๒</a:t>
            </a: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นครพนม  มุกดาหาร  สกลนคร</a:t>
            </a:r>
            <a:endParaRPr lang="th-TH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0" name="Text Box 19"/>
          <p:cNvSpPr txBox="1">
            <a:spLocks noChangeArrowheads="1"/>
          </p:cNvSpPr>
          <p:nvPr/>
        </p:nvSpPr>
        <p:spPr bwMode="auto">
          <a:xfrm>
            <a:off x="6021008" y="2667000"/>
            <a:ext cx="29274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๓)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ก.ภาคตะวันออกเฉียงเหนือตอนกลาง</a:t>
            </a: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กาฬสินธุ์ ขอนแก่น  ร้อยเอ็ด มหาสารคาม</a:t>
            </a:r>
            <a:endParaRPr lang="th-TH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2" name="Text Box 19"/>
          <p:cNvSpPr txBox="1">
            <a:spLocks noChangeArrowheads="1"/>
          </p:cNvSpPr>
          <p:nvPr/>
        </p:nvSpPr>
        <p:spPr bwMode="auto">
          <a:xfrm>
            <a:off x="5989695" y="3048000"/>
            <a:ext cx="27398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๔)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ก.ภาคตะวันออกเฉียงเหนือตอนล่าง ๑</a:t>
            </a: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ชัยภูมิ  นครราชสีมา  บุรีรัมย์ </a:t>
            </a:r>
            <a:r>
              <a:rPr lang="th-TH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สุรินทร์</a:t>
            </a:r>
          </a:p>
        </p:txBody>
      </p:sp>
      <p:sp>
        <p:nvSpPr>
          <p:cNvPr id="174" name="Text Box 19"/>
          <p:cNvSpPr txBox="1">
            <a:spLocks noChangeArrowheads="1"/>
          </p:cNvSpPr>
          <p:nvPr/>
        </p:nvSpPr>
        <p:spPr bwMode="auto">
          <a:xfrm>
            <a:off x="5968131" y="3429000"/>
            <a:ext cx="31758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๕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  <a:r>
              <a:rPr lang="th-TH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ก.ภาคตะวันออกเฉียงเหนือตอนล่าง ๒</a:t>
            </a: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ยโสธร  ศรีสะเกษ อุบลราชธานี  อำนาจเจริญ</a:t>
            </a:r>
            <a:endParaRPr lang="th-TH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6" name="Rounded Rectangle 175"/>
          <p:cNvSpPr/>
          <p:nvPr/>
        </p:nvSpPr>
        <p:spPr bwMode="auto">
          <a:xfrm>
            <a:off x="35496" y="3929066"/>
            <a:ext cx="3164904" cy="2740294"/>
          </a:xfrm>
          <a:prstGeom prst="roundRect">
            <a:avLst>
              <a:gd name="adj" fmla="val 10751"/>
            </a:avLst>
          </a:prstGeom>
          <a:solidFill>
            <a:schemeClr val="accent2">
              <a:lumMod val="50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th-TH" sz="120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7" name="Text Box 19"/>
          <p:cNvSpPr txBox="1">
            <a:spLocks noChangeArrowheads="1"/>
          </p:cNvSpPr>
          <p:nvPr/>
        </p:nvSpPr>
        <p:spPr bwMode="auto">
          <a:xfrm>
            <a:off x="5334000" y="4782542"/>
            <a:ext cx="32063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๑)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ก.ภาคกลางตอนบน ๑</a:t>
            </a: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นนทบุรี  ปทุมธานี  พระนครศรีอยุธยา  สระบุรี</a:t>
            </a:r>
            <a:endParaRPr lang="th-TH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8" name="Text Box 19"/>
          <p:cNvSpPr txBox="1">
            <a:spLocks noChangeArrowheads="1"/>
          </p:cNvSpPr>
          <p:nvPr/>
        </p:nvSpPr>
        <p:spPr bwMode="auto">
          <a:xfrm>
            <a:off x="5341159" y="5214590"/>
            <a:ext cx="2497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๒)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ก.ภาคกลางตอนบน ๒</a:t>
            </a: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ชัยนาท  ลพบุรี  สิงห์บุรี  อ่างทอง</a:t>
            </a:r>
            <a:endParaRPr lang="th-TH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0" name="Text Box 19"/>
          <p:cNvSpPr txBox="1">
            <a:spLocks noChangeArrowheads="1"/>
          </p:cNvSpPr>
          <p:nvPr/>
        </p:nvSpPr>
        <p:spPr bwMode="auto">
          <a:xfrm>
            <a:off x="5354222" y="5604247"/>
            <a:ext cx="38587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๓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  <a:r>
              <a:rPr lang="th-TH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ก.ภาคกลางตอนกลาง</a:t>
            </a: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ฉะเชิงเทรา นครนายก ปราจีนบุรี  สระแก้ว สมุทรปราการ</a:t>
            </a:r>
            <a:endParaRPr lang="th-TH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2" name="Text Box 19"/>
          <p:cNvSpPr txBox="1">
            <a:spLocks noChangeArrowheads="1"/>
          </p:cNvSpPr>
          <p:nvPr/>
        </p:nvSpPr>
        <p:spPr bwMode="auto">
          <a:xfrm>
            <a:off x="5334000" y="6006678"/>
            <a:ext cx="29049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๔)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ก.ภาคกลางตอนล่าง ๑</a:t>
            </a: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กาญจนบุรี  นครปฐม  ราชบุรี  สุพรรณบุรี</a:t>
            </a:r>
            <a:endParaRPr lang="th-TH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4" name="Text Box 19"/>
          <p:cNvSpPr txBox="1">
            <a:spLocks noChangeArrowheads="1"/>
          </p:cNvSpPr>
          <p:nvPr/>
        </p:nvSpPr>
        <p:spPr bwMode="auto">
          <a:xfrm>
            <a:off x="-36512" y="4725144"/>
            <a:ext cx="32688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1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๑)</a:t>
            </a:r>
            <a:r>
              <a:rPr lang="en-US" sz="1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ก.ภาคกลางตอนล่าง ๒</a:t>
            </a:r>
            <a:endParaRPr lang="en-US" sz="120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1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เพชรบุรี  ประจวบฯ สมุทรสาคร  สมุทรสงคราม</a:t>
            </a:r>
            <a:endParaRPr lang="th-TH" sz="12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6" name="Text Box 19"/>
          <p:cNvSpPr txBox="1">
            <a:spLocks noChangeArrowheads="1"/>
          </p:cNvSpPr>
          <p:nvPr/>
        </p:nvSpPr>
        <p:spPr bwMode="auto">
          <a:xfrm>
            <a:off x="-36512" y="5169732"/>
            <a:ext cx="30941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1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๒)</a:t>
            </a:r>
            <a:r>
              <a:rPr lang="en-US" sz="1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ก.ภาคใต้ฝั่งอ่าวไทย</a:t>
            </a:r>
            <a:endParaRPr lang="en-US" sz="120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1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ชุมพร </a:t>
            </a:r>
            <a:r>
              <a:rPr lang="th-TH" sz="12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นครศรีธรรมราช  </a:t>
            </a:r>
            <a:r>
              <a:rPr lang="th-TH" sz="1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พัทลุง สุราษฎร์ธานี</a:t>
            </a:r>
            <a:endParaRPr lang="th-TH" sz="12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8" name="Text Box 19"/>
          <p:cNvSpPr txBox="1">
            <a:spLocks noChangeArrowheads="1"/>
          </p:cNvSpPr>
          <p:nvPr/>
        </p:nvSpPr>
        <p:spPr bwMode="auto">
          <a:xfrm>
            <a:off x="-36512" y="5631631"/>
            <a:ext cx="27867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h-TH" sz="1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๓)</a:t>
            </a:r>
            <a:r>
              <a:rPr lang="en-US" sz="1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ก.ภาคใต้ฝั่งอันดามัน</a:t>
            </a:r>
            <a:endParaRPr lang="en-US" sz="120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1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กระบี่  ตรัง </a:t>
            </a:r>
            <a:r>
              <a:rPr lang="th-TH" sz="12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พังงา  </a:t>
            </a:r>
            <a:r>
              <a:rPr lang="th-TH" sz="1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ภูเก็ต  ระนอง</a:t>
            </a:r>
            <a:endParaRPr lang="th-TH" sz="12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90" name="Text Box 19"/>
          <p:cNvSpPr txBox="1">
            <a:spLocks noChangeArrowheads="1"/>
          </p:cNvSpPr>
          <p:nvPr/>
        </p:nvSpPr>
        <p:spPr bwMode="auto">
          <a:xfrm>
            <a:off x="-36512" y="6063679"/>
            <a:ext cx="31955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h-TH" sz="1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๔)</a:t>
            </a:r>
            <a:r>
              <a:rPr lang="en-US" sz="1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ก.ภาคใต้ชายแดน</a:t>
            </a:r>
            <a:endParaRPr lang="en-US" sz="120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1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นราธิวาส  </a:t>
            </a:r>
            <a:r>
              <a:rPr lang="th-TH" sz="12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ปัตตานี  </a:t>
            </a:r>
            <a:r>
              <a:rPr lang="th-TH" sz="1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ยะลา </a:t>
            </a:r>
            <a:r>
              <a:rPr lang="th-TH" sz="12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สงขลา  </a:t>
            </a:r>
            <a:r>
              <a:rPr lang="th-TH" sz="1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สตูล</a:t>
            </a:r>
            <a:endParaRPr lang="th-TH" sz="12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92" name="Text Box 19"/>
          <p:cNvSpPr txBox="1">
            <a:spLocks noChangeArrowheads="1"/>
          </p:cNvSpPr>
          <p:nvPr/>
        </p:nvSpPr>
        <p:spPr bwMode="auto">
          <a:xfrm>
            <a:off x="5334000" y="6396335"/>
            <a:ext cx="29696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h-TH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๕) ก.ภาคตะวันออก</a:t>
            </a: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ชลบุรี  จันทบุรี  ตราด ระยอง</a:t>
            </a:r>
            <a:endParaRPr lang="th-TH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93" name="Slide Number Placeholder 51"/>
          <p:cNvSpPr>
            <a:spLocks noGrp="1"/>
          </p:cNvSpPr>
          <p:nvPr>
            <p:ph type="sldNum" sz="quarter" idx="12"/>
          </p:nvPr>
        </p:nvSpPr>
        <p:spPr>
          <a:xfrm>
            <a:off x="7086600" y="6629400"/>
            <a:ext cx="2133600" cy="365125"/>
          </a:xfrm>
        </p:spPr>
        <p:txBody>
          <a:bodyPr/>
          <a:lstStyle/>
          <a:p>
            <a:pPr>
              <a:defRPr/>
            </a:pPr>
            <a:fld id="{12A43919-7561-4A67-BF28-A88C30D7FD96}" type="slidenum">
              <a:rPr lang="en-US" sz="1200" smtClean="0">
                <a:latin typeface="Tahoma" pitchFamily="34" charset="0"/>
                <a:ea typeface="Tahoma" pitchFamily="34" charset="0"/>
                <a:cs typeface="Tahoma" pitchFamily="34" charset="0"/>
              </a:rPr>
              <a:pPr>
                <a:defRPr/>
              </a:pPr>
              <a:t>13</a:t>
            </a:fld>
            <a:endParaRPr lang="th-TH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94" name="Rectangle 193"/>
          <p:cNvSpPr/>
          <p:nvPr/>
        </p:nvSpPr>
        <p:spPr>
          <a:xfrm>
            <a:off x="-648072" y="1147971"/>
            <a:ext cx="4572000" cy="10618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ctr">
              <a:spcBef>
                <a:spcPts val="600"/>
              </a:spcBef>
            </a:pPr>
            <a:r>
              <a:rPr lang="th-TH" sz="12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อ.</a:t>
            </a:r>
            <a:r>
              <a:rPr lang="th-TH" sz="1200" b="1" dirty="0" err="1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ค.ต.ป.</a:t>
            </a:r>
            <a:r>
              <a:rPr lang="th-TH" sz="12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กลุ่มจังหวัดคณะที่ ๒ </a:t>
            </a:r>
          </a:p>
          <a:p>
            <a:pPr algn="ctr" fontAlgn="ctr">
              <a:spcBef>
                <a:spcPts val="600"/>
              </a:spcBef>
            </a:pPr>
            <a:r>
              <a:rPr lang="th-TH" sz="12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(ศ.ปกรณ์ อดุลพันธุ์  เป็นประธาน)</a:t>
            </a:r>
          </a:p>
          <a:p>
            <a:pPr algn="ctr" fontAlgn="ctr">
              <a:spcBef>
                <a:spcPts val="600"/>
              </a:spcBef>
            </a:pPr>
            <a:r>
              <a:rPr lang="th-TH" sz="1200" b="1" u="sng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รวม ๔ กลุ่ม ๑๗ จังหวัด</a:t>
            </a:r>
          </a:p>
          <a:p>
            <a:pPr algn="ctr" fontAlgn="ctr">
              <a:spcBef>
                <a:spcPts val="600"/>
              </a:spcBef>
            </a:pPr>
            <a:endParaRPr lang="th-TH" sz="12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95" name="Rectangle 194"/>
          <p:cNvSpPr/>
          <p:nvPr/>
        </p:nvSpPr>
        <p:spPr>
          <a:xfrm>
            <a:off x="-576064" y="3933056"/>
            <a:ext cx="4572000" cy="10618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ctr">
              <a:spcBef>
                <a:spcPts val="600"/>
              </a:spcBef>
            </a:pPr>
            <a:r>
              <a:rPr lang="th-TH" sz="12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อ.</a:t>
            </a:r>
            <a:r>
              <a:rPr lang="th-TH" sz="1200" b="1" dirty="0" err="1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ค.ต.ป.</a:t>
            </a:r>
            <a:r>
              <a:rPr lang="th-TH" sz="12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กลุ่มจังหวัดคณะที่ ๔</a:t>
            </a:r>
          </a:p>
          <a:p>
            <a:pPr algn="ctr" fontAlgn="ctr">
              <a:spcBef>
                <a:spcPts val="600"/>
              </a:spcBef>
            </a:pPr>
            <a:r>
              <a:rPr lang="th-TH" sz="12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(ผศ. ประวิตร นิล</a:t>
            </a:r>
            <a:r>
              <a:rPr lang="th-TH" sz="1200" b="1" dirty="0" err="1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สุวรรณา</a:t>
            </a:r>
            <a:r>
              <a:rPr lang="th-TH" sz="12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กุล เป็นประธาน)</a:t>
            </a:r>
          </a:p>
          <a:p>
            <a:pPr algn="ctr" fontAlgn="ctr">
              <a:spcBef>
                <a:spcPts val="600"/>
              </a:spcBef>
            </a:pPr>
            <a:r>
              <a:rPr lang="th-TH" sz="1200" b="1" u="sng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รวม ๔ กลุ่ม ๑๘ จังหวัด</a:t>
            </a:r>
          </a:p>
          <a:p>
            <a:pPr algn="ctr" fontAlgn="ctr">
              <a:spcBef>
                <a:spcPts val="600"/>
              </a:spcBef>
            </a:pPr>
            <a:endParaRPr lang="th-TH" sz="12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96" name="Rectangle 195"/>
          <p:cNvSpPr/>
          <p:nvPr/>
        </p:nvSpPr>
        <p:spPr>
          <a:xfrm>
            <a:off x="5143504" y="1214422"/>
            <a:ext cx="4572000" cy="10618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ctr">
              <a:spcBef>
                <a:spcPts val="600"/>
              </a:spcBef>
            </a:pPr>
            <a:r>
              <a:rPr lang="th-TH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อ.</a:t>
            </a:r>
            <a:r>
              <a:rPr lang="th-TH" sz="12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ค.ต.ป.</a:t>
            </a:r>
            <a:r>
              <a:rPr lang="th-TH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กลุ่มจังหวัดคณะที่ ๓</a:t>
            </a:r>
          </a:p>
          <a:p>
            <a:pPr algn="ctr" fontAlgn="ctr">
              <a:spcBef>
                <a:spcPts val="600"/>
              </a:spcBef>
            </a:pPr>
            <a:r>
              <a:rPr lang="th-TH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(รศ.ครรชิต  มาลัยวงศ์ เป็นประธาน)</a:t>
            </a:r>
          </a:p>
          <a:p>
            <a:pPr algn="ctr" fontAlgn="ctr">
              <a:spcBef>
                <a:spcPts val="600"/>
              </a:spcBef>
            </a:pPr>
            <a:r>
              <a:rPr lang="th-TH" sz="1200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รวม ๕ กลุ่ม ๒๐ จังหวัด</a:t>
            </a:r>
          </a:p>
          <a:p>
            <a:pPr algn="ctr" fontAlgn="ctr">
              <a:spcBef>
                <a:spcPts val="600"/>
              </a:spcBef>
            </a:pPr>
            <a:endParaRPr lang="th-TH" sz="1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97" name="Rectangle 196"/>
          <p:cNvSpPr/>
          <p:nvPr/>
        </p:nvSpPr>
        <p:spPr>
          <a:xfrm>
            <a:off x="4860032" y="4043571"/>
            <a:ext cx="4572000" cy="10618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ctr">
              <a:spcBef>
                <a:spcPts val="600"/>
              </a:spcBef>
            </a:pPr>
            <a:r>
              <a:rPr lang="th-TH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อ.</a:t>
            </a:r>
            <a:r>
              <a:rPr lang="th-TH" sz="12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ค.ต.ป.</a:t>
            </a:r>
            <a:r>
              <a:rPr lang="th-TH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กลุ่มจังหวัดคณะที่ ๑</a:t>
            </a:r>
          </a:p>
          <a:p>
            <a:pPr algn="ctr" fontAlgn="ctr">
              <a:spcBef>
                <a:spcPts val="600"/>
              </a:spcBef>
            </a:pPr>
            <a:r>
              <a:rPr lang="th-TH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(ศ.เกียรติคุณ</a:t>
            </a:r>
            <a:r>
              <a:rPr lang="th-TH" sz="12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เกษ</a:t>
            </a:r>
            <a:r>
              <a:rPr lang="th-TH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รี  ณรงค์เดช เป็นประธาน)</a:t>
            </a:r>
          </a:p>
          <a:p>
            <a:pPr algn="ctr" fontAlgn="ctr">
              <a:spcBef>
                <a:spcPts val="600"/>
              </a:spcBef>
            </a:pPr>
            <a:r>
              <a:rPr lang="th-TH" sz="1200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รวม ๕ กลุ่ม ๒๑ จังหวัด</a:t>
            </a:r>
          </a:p>
          <a:p>
            <a:pPr algn="ctr" fontAlgn="ctr">
              <a:spcBef>
                <a:spcPts val="600"/>
              </a:spcBef>
            </a:pPr>
            <a:endParaRPr lang="th-TH" sz="1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98" name="Freeform 2" descr="Sphere"/>
          <p:cNvSpPr>
            <a:spLocks/>
          </p:cNvSpPr>
          <p:nvPr/>
        </p:nvSpPr>
        <p:spPr bwMode="auto">
          <a:xfrm>
            <a:off x="3856038" y="5062537"/>
            <a:ext cx="368300" cy="534988"/>
          </a:xfrm>
          <a:custGeom>
            <a:avLst/>
            <a:gdLst>
              <a:gd name="T0" fmla="*/ 2147483647 w 272"/>
              <a:gd name="T1" fmla="*/ 2147483647 h 385"/>
              <a:gd name="T2" fmla="*/ 2147483647 w 272"/>
              <a:gd name="T3" fmla="*/ 2147483647 h 385"/>
              <a:gd name="T4" fmla="*/ 2147483647 w 272"/>
              <a:gd name="T5" fmla="*/ 2147483647 h 385"/>
              <a:gd name="T6" fmla="*/ 2147483647 w 272"/>
              <a:gd name="T7" fmla="*/ 2147483647 h 385"/>
              <a:gd name="T8" fmla="*/ 2147483647 w 272"/>
              <a:gd name="T9" fmla="*/ 2147483647 h 385"/>
              <a:gd name="T10" fmla="*/ 2147483647 w 272"/>
              <a:gd name="T11" fmla="*/ 2147483647 h 385"/>
              <a:gd name="T12" fmla="*/ 2147483647 w 272"/>
              <a:gd name="T13" fmla="*/ 2147483647 h 385"/>
              <a:gd name="T14" fmla="*/ 2147483647 w 272"/>
              <a:gd name="T15" fmla="*/ 2147483647 h 385"/>
              <a:gd name="T16" fmla="*/ 2147483647 w 272"/>
              <a:gd name="T17" fmla="*/ 2147483647 h 385"/>
              <a:gd name="T18" fmla="*/ 2147483647 w 272"/>
              <a:gd name="T19" fmla="*/ 2147483647 h 385"/>
              <a:gd name="T20" fmla="*/ 2147483647 w 272"/>
              <a:gd name="T21" fmla="*/ 2147483647 h 385"/>
              <a:gd name="T22" fmla="*/ 2147483647 w 272"/>
              <a:gd name="T23" fmla="*/ 2147483647 h 385"/>
              <a:gd name="T24" fmla="*/ 2147483647 w 272"/>
              <a:gd name="T25" fmla="*/ 2147483647 h 385"/>
              <a:gd name="T26" fmla="*/ 2147483647 w 272"/>
              <a:gd name="T27" fmla="*/ 2147483647 h 385"/>
              <a:gd name="T28" fmla="*/ 2147483647 w 272"/>
              <a:gd name="T29" fmla="*/ 2147483647 h 385"/>
              <a:gd name="T30" fmla="*/ 2147483647 w 272"/>
              <a:gd name="T31" fmla="*/ 2147483647 h 385"/>
              <a:gd name="T32" fmla="*/ 2147483647 w 272"/>
              <a:gd name="T33" fmla="*/ 2147483647 h 385"/>
              <a:gd name="T34" fmla="*/ 2147483647 w 272"/>
              <a:gd name="T35" fmla="*/ 2147483647 h 385"/>
              <a:gd name="T36" fmla="*/ 2147483647 w 272"/>
              <a:gd name="T37" fmla="*/ 2147483647 h 385"/>
              <a:gd name="T38" fmla="*/ 2147483647 w 272"/>
              <a:gd name="T39" fmla="*/ 2147483647 h 385"/>
              <a:gd name="T40" fmla="*/ 2147483647 w 272"/>
              <a:gd name="T41" fmla="*/ 2147483647 h 385"/>
              <a:gd name="T42" fmla="*/ 2147483647 w 272"/>
              <a:gd name="T43" fmla="*/ 2147483647 h 385"/>
              <a:gd name="T44" fmla="*/ 2147483647 w 272"/>
              <a:gd name="T45" fmla="*/ 2147483647 h 385"/>
              <a:gd name="T46" fmla="*/ 2147483647 w 272"/>
              <a:gd name="T47" fmla="*/ 2147483647 h 385"/>
              <a:gd name="T48" fmla="*/ 2147483647 w 272"/>
              <a:gd name="T49" fmla="*/ 2147483647 h 385"/>
              <a:gd name="T50" fmla="*/ 2147483647 w 272"/>
              <a:gd name="T51" fmla="*/ 2147483647 h 385"/>
              <a:gd name="T52" fmla="*/ 2147483647 w 272"/>
              <a:gd name="T53" fmla="*/ 2147483647 h 385"/>
              <a:gd name="T54" fmla="*/ 2147483647 w 272"/>
              <a:gd name="T55" fmla="*/ 2147483647 h 385"/>
              <a:gd name="T56" fmla="*/ 2147483647 w 272"/>
              <a:gd name="T57" fmla="*/ 2147483647 h 385"/>
              <a:gd name="T58" fmla="*/ 2147483647 w 272"/>
              <a:gd name="T59" fmla="*/ 2147483647 h 385"/>
              <a:gd name="T60" fmla="*/ 2147483647 w 272"/>
              <a:gd name="T61" fmla="*/ 2147483647 h 385"/>
              <a:gd name="T62" fmla="*/ 2147483647 w 272"/>
              <a:gd name="T63" fmla="*/ 2147483647 h 385"/>
              <a:gd name="T64" fmla="*/ 2147483647 w 272"/>
              <a:gd name="T65" fmla="*/ 2147483647 h 385"/>
              <a:gd name="T66" fmla="*/ 2147483647 w 272"/>
              <a:gd name="T67" fmla="*/ 0 h 385"/>
              <a:gd name="T68" fmla="*/ 2147483647 w 272"/>
              <a:gd name="T69" fmla="*/ 2147483647 h 385"/>
              <a:gd name="T70" fmla="*/ 2147483647 w 272"/>
              <a:gd name="T71" fmla="*/ 2147483647 h 385"/>
              <a:gd name="T72" fmla="*/ 2147483647 w 272"/>
              <a:gd name="T73" fmla="*/ 2147483647 h 385"/>
              <a:gd name="T74" fmla="*/ 2147483647 w 272"/>
              <a:gd name="T75" fmla="*/ 2147483647 h 385"/>
              <a:gd name="T76" fmla="*/ 2147483647 w 272"/>
              <a:gd name="T77" fmla="*/ 2147483647 h 385"/>
              <a:gd name="T78" fmla="*/ 2147483647 w 272"/>
              <a:gd name="T79" fmla="*/ 2147483647 h 385"/>
              <a:gd name="T80" fmla="*/ 2147483647 w 272"/>
              <a:gd name="T81" fmla="*/ 2147483647 h 385"/>
              <a:gd name="T82" fmla="*/ 2147483647 w 272"/>
              <a:gd name="T83" fmla="*/ 2147483647 h 385"/>
              <a:gd name="T84" fmla="*/ 2147483647 w 272"/>
              <a:gd name="T85" fmla="*/ 2147483647 h 385"/>
              <a:gd name="T86" fmla="*/ 2147483647 w 272"/>
              <a:gd name="T87" fmla="*/ 2147483647 h 385"/>
              <a:gd name="T88" fmla="*/ 2147483647 w 272"/>
              <a:gd name="T89" fmla="*/ 2147483647 h 385"/>
              <a:gd name="T90" fmla="*/ 2147483647 w 272"/>
              <a:gd name="T91" fmla="*/ 2147483647 h 385"/>
              <a:gd name="T92" fmla="*/ 2147483647 w 272"/>
              <a:gd name="T93" fmla="*/ 2147483647 h 385"/>
              <a:gd name="T94" fmla="*/ 2147483647 w 272"/>
              <a:gd name="T95" fmla="*/ 2147483647 h 385"/>
              <a:gd name="T96" fmla="*/ 2147483647 w 272"/>
              <a:gd name="T97" fmla="*/ 2147483647 h 385"/>
              <a:gd name="T98" fmla="*/ 2147483647 w 272"/>
              <a:gd name="T99" fmla="*/ 2147483647 h 385"/>
              <a:gd name="T100" fmla="*/ 2147483647 w 272"/>
              <a:gd name="T101" fmla="*/ 2147483647 h 385"/>
              <a:gd name="T102" fmla="*/ 2147483647 w 272"/>
              <a:gd name="T103" fmla="*/ 2147483647 h 385"/>
              <a:gd name="T104" fmla="*/ 2147483647 w 272"/>
              <a:gd name="T105" fmla="*/ 2147483647 h 385"/>
              <a:gd name="T106" fmla="*/ 2147483647 w 272"/>
              <a:gd name="T107" fmla="*/ 2147483647 h 385"/>
              <a:gd name="T108" fmla="*/ 2147483647 w 272"/>
              <a:gd name="T109" fmla="*/ 2147483647 h 385"/>
              <a:gd name="T110" fmla="*/ 2147483647 w 272"/>
              <a:gd name="T111" fmla="*/ 2147483647 h 385"/>
              <a:gd name="T112" fmla="*/ 2147483647 w 272"/>
              <a:gd name="T113" fmla="*/ 2147483647 h 385"/>
              <a:gd name="T114" fmla="*/ 2147483647 w 272"/>
              <a:gd name="T115" fmla="*/ 2147483647 h 385"/>
              <a:gd name="T116" fmla="*/ 2147483647 w 272"/>
              <a:gd name="T117" fmla="*/ 2147483647 h 385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272"/>
              <a:gd name="T178" fmla="*/ 0 h 385"/>
              <a:gd name="T179" fmla="*/ 272 w 272"/>
              <a:gd name="T180" fmla="*/ 385 h 385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272" h="385">
                <a:moveTo>
                  <a:pt x="158" y="368"/>
                </a:moveTo>
                <a:cubicBezTo>
                  <a:pt x="150" y="369"/>
                  <a:pt x="144" y="371"/>
                  <a:pt x="137" y="372"/>
                </a:cubicBezTo>
                <a:cubicBezTo>
                  <a:pt x="134" y="385"/>
                  <a:pt x="135" y="367"/>
                  <a:pt x="131" y="362"/>
                </a:cubicBezTo>
                <a:cubicBezTo>
                  <a:pt x="130" y="356"/>
                  <a:pt x="130" y="352"/>
                  <a:pt x="133" y="347"/>
                </a:cubicBezTo>
                <a:cubicBezTo>
                  <a:pt x="134" y="341"/>
                  <a:pt x="134" y="337"/>
                  <a:pt x="130" y="332"/>
                </a:cubicBezTo>
                <a:cubicBezTo>
                  <a:pt x="114" y="335"/>
                  <a:pt x="113" y="338"/>
                  <a:pt x="92" y="339"/>
                </a:cubicBezTo>
                <a:cubicBezTo>
                  <a:pt x="88" y="345"/>
                  <a:pt x="86" y="352"/>
                  <a:pt x="80" y="356"/>
                </a:cubicBezTo>
                <a:cubicBezTo>
                  <a:pt x="72" y="367"/>
                  <a:pt x="82" y="356"/>
                  <a:pt x="55" y="362"/>
                </a:cubicBezTo>
                <a:cubicBezTo>
                  <a:pt x="52" y="363"/>
                  <a:pt x="50" y="367"/>
                  <a:pt x="47" y="369"/>
                </a:cubicBezTo>
                <a:cubicBezTo>
                  <a:pt x="40" y="362"/>
                  <a:pt x="36" y="355"/>
                  <a:pt x="26" y="353"/>
                </a:cubicBezTo>
                <a:cubicBezTo>
                  <a:pt x="17" y="359"/>
                  <a:pt x="15" y="351"/>
                  <a:pt x="10" y="345"/>
                </a:cubicBezTo>
                <a:cubicBezTo>
                  <a:pt x="15" y="341"/>
                  <a:pt x="16" y="338"/>
                  <a:pt x="19" y="333"/>
                </a:cubicBezTo>
                <a:cubicBezTo>
                  <a:pt x="17" y="326"/>
                  <a:pt x="19" y="325"/>
                  <a:pt x="20" y="318"/>
                </a:cubicBezTo>
                <a:cubicBezTo>
                  <a:pt x="19" y="310"/>
                  <a:pt x="14" y="310"/>
                  <a:pt x="13" y="303"/>
                </a:cubicBezTo>
                <a:cubicBezTo>
                  <a:pt x="15" y="290"/>
                  <a:pt x="20" y="300"/>
                  <a:pt x="17" y="285"/>
                </a:cubicBezTo>
                <a:cubicBezTo>
                  <a:pt x="16" y="265"/>
                  <a:pt x="11" y="267"/>
                  <a:pt x="2" y="252"/>
                </a:cubicBezTo>
                <a:cubicBezTo>
                  <a:pt x="0" y="242"/>
                  <a:pt x="4" y="235"/>
                  <a:pt x="10" y="227"/>
                </a:cubicBezTo>
                <a:cubicBezTo>
                  <a:pt x="0" y="201"/>
                  <a:pt x="20" y="201"/>
                  <a:pt x="40" y="197"/>
                </a:cubicBezTo>
                <a:cubicBezTo>
                  <a:pt x="47" y="194"/>
                  <a:pt x="46" y="188"/>
                  <a:pt x="49" y="182"/>
                </a:cubicBezTo>
                <a:cubicBezTo>
                  <a:pt x="50" y="174"/>
                  <a:pt x="46" y="172"/>
                  <a:pt x="55" y="170"/>
                </a:cubicBezTo>
                <a:cubicBezTo>
                  <a:pt x="61" y="167"/>
                  <a:pt x="64" y="170"/>
                  <a:pt x="70" y="171"/>
                </a:cubicBezTo>
                <a:cubicBezTo>
                  <a:pt x="78" y="175"/>
                  <a:pt x="85" y="181"/>
                  <a:pt x="94" y="183"/>
                </a:cubicBezTo>
                <a:cubicBezTo>
                  <a:pt x="105" y="182"/>
                  <a:pt x="112" y="185"/>
                  <a:pt x="118" y="176"/>
                </a:cubicBezTo>
                <a:cubicBezTo>
                  <a:pt x="114" y="164"/>
                  <a:pt x="108" y="157"/>
                  <a:pt x="95" y="155"/>
                </a:cubicBezTo>
                <a:cubicBezTo>
                  <a:pt x="87" y="151"/>
                  <a:pt x="79" y="150"/>
                  <a:pt x="71" y="147"/>
                </a:cubicBezTo>
                <a:cubicBezTo>
                  <a:pt x="70" y="141"/>
                  <a:pt x="68" y="134"/>
                  <a:pt x="67" y="128"/>
                </a:cubicBezTo>
                <a:cubicBezTo>
                  <a:pt x="70" y="110"/>
                  <a:pt x="88" y="107"/>
                  <a:pt x="103" y="104"/>
                </a:cubicBezTo>
                <a:cubicBezTo>
                  <a:pt x="110" y="101"/>
                  <a:pt x="110" y="99"/>
                  <a:pt x="109" y="92"/>
                </a:cubicBezTo>
                <a:cubicBezTo>
                  <a:pt x="110" y="85"/>
                  <a:pt x="112" y="81"/>
                  <a:pt x="110" y="74"/>
                </a:cubicBezTo>
                <a:cubicBezTo>
                  <a:pt x="112" y="63"/>
                  <a:pt x="110" y="58"/>
                  <a:pt x="121" y="56"/>
                </a:cubicBezTo>
                <a:cubicBezTo>
                  <a:pt x="123" y="41"/>
                  <a:pt x="119" y="25"/>
                  <a:pt x="125" y="11"/>
                </a:cubicBezTo>
                <a:cubicBezTo>
                  <a:pt x="126" y="9"/>
                  <a:pt x="128" y="7"/>
                  <a:pt x="127" y="6"/>
                </a:cubicBezTo>
                <a:cubicBezTo>
                  <a:pt x="126" y="5"/>
                  <a:pt x="124" y="7"/>
                  <a:pt x="122" y="8"/>
                </a:cubicBezTo>
                <a:cubicBezTo>
                  <a:pt x="116" y="5"/>
                  <a:pt x="109" y="5"/>
                  <a:pt x="118" y="0"/>
                </a:cubicBezTo>
                <a:cubicBezTo>
                  <a:pt x="135" y="2"/>
                  <a:pt x="141" y="5"/>
                  <a:pt x="151" y="18"/>
                </a:cubicBezTo>
                <a:cubicBezTo>
                  <a:pt x="152" y="24"/>
                  <a:pt x="154" y="27"/>
                  <a:pt x="157" y="32"/>
                </a:cubicBezTo>
                <a:cubicBezTo>
                  <a:pt x="158" y="38"/>
                  <a:pt x="160" y="45"/>
                  <a:pt x="163" y="51"/>
                </a:cubicBezTo>
                <a:cubicBezTo>
                  <a:pt x="164" y="68"/>
                  <a:pt x="163" y="83"/>
                  <a:pt x="172" y="98"/>
                </a:cubicBezTo>
                <a:cubicBezTo>
                  <a:pt x="171" y="112"/>
                  <a:pt x="165" y="134"/>
                  <a:pt x="172" y="147"/>
                </a:cubicBezTo>
                <a:cubicBezTo>
                  <a:pt x="173" y="153"/>
                  <a:pt x="173" y="157"/>
                  <a:pt x="170" y="162"/>
                </a:cubicBezTo>
                <a:cubicBezTo>
                  <a:pt x="171" y="169"/>
                  <a:pt x="170" y="176"/>
                  <a:pt x="172" y="182"/>
                </a:cubicBezTo>
                <a:cubicBezTo>
                  <a:pt x="172" y="183"/>
                  <a:pt x="181" y="188"/>
                  <a:pt x="181" y="188"/>
                </a:cubicBezTo>
                <a:cubicBezTo>
                  <a:pt x="189" y="194"/>
                  <a:pt x="191" y="196"/>
                  <a:pt x="196" y="204"/>
                </a:cubicBezTo>
                <a:cubicBezTo>
                  <a:pt x="199" y="209"/>
                  <a:pt x="204" y="214"/>
                  <a:pt x="208" y="218"/>
                </a:cubicBezTo>
                <a:cubicBezTo>
                  <a:pt x="211" y="220"/>
                  <a:pt x="217" y="225"/>
                  <a:pt x="217" y="225"/>
                </a:cubicBezTo>
                <a:cubicBezTo>
                  <a:pt x="223" y="217"/>
                  <a:pt x="216" y="203"/>
                  <a:pt x="212" y="194"/>
                </a:cubicBezTo>
                <a:cubicBezTo>
                  <a:pt x="221" y="188"/>
                  <a:pt x="219" y="199"/>
                  <a:pt x="226" y="203"/>
                </a:cubicBezTo>
                <a:cubicBezTo>
                  <a:pt x="229" y="208"/>
                  <a:pt x="231" y="212"/>
                  <a:pt x="236" y="215"/>
                </a:cubicBezTo>
                <a:cubicBezTo>
                  <a:pt x="238" y="220"/>
                  <a:pt x="241" y="224"/>
                  <a:pt x="244" y="228"/>
                </a:cubicBezTo>
                <a:cubicBezTo>
                  <a:pt x="246" y="238"/>
                  <a:pt x="246" y="250"/>
                  <a:pt x="250" y="258"/>
                </a:cubicBezTo>
                <a:cubicBezTo>
                  <a:pt x="251" y="266"/>
                  <a:pt x="252" y="275"/>
                  <a:pt x="256" y="282"/>
                </a:cubicBezTo>
                <a:cubicBezTo>
                  <a:pt x="257" y="288"/>
                  <a:pt x="259" y="291"/>
                  <a:pt x="262" y="296"/>
                </a:cubicBezTo>
                <a:cubicBezTo>
                  <a:pt x="263" y="303"/>
                  <a:pt x="265" y="311"/>
                  <a:pt x="268" y="318"/>
                </a:cubicBezTo>
                <a:cubicBezTo>
                  <a:pt x="269" y="329"/>
                  <a:pt x="270" y="332"/>
                  <a:pt x="272" y="341"/>
                </a:cubicBezTo>
                <a:cubicBezTo>
                  <a:pt x="270" y="356"/>
                  <a:pt x="267" y="353"/>
                  <a:pt x="251" y="354"/>
                </a:cubicBezTo>
                <a:cubicBezTo>
                  <a:pt x="243" y="364"/>
                  <a:pt x="239" y="368"/>
                  <a:pt x="226" y="369"/>
                </a:cubicBezTo>
                <a:cubicBezTo>
                  <a:pt x="214" y="374"/>
                  <a:pt x="192" y="369"/>
                  <a:pt x="179" y="368"/>
                </a:cubicBezTo>
                <a:cubicBezTo>
                  <a:pt x="170" y="361"/>
                  <a:pt x="163" y="365"/>
                  <a:pt x="152" y="366"/>
                </a:cubicBezTo>
                <a:cubicBezTo>
                  <a:pt x="147" y="368"/>
                  <a:pt x="149" y="368"/>
                  <a:pt x="146" y="368"/>
                </a:cubicBezTo>
              </a:path>
            </a:pathLst>
          </a:custGeom>
          <a:solidFill>
            <a:srgbClr val="CC0099"/>
          </a:solidFill>
          <a:ln w="6350">
            <a:solidFill>
              <a:schemeClr val="accent2">
                <a:alpha val="49019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99" name="Freeform 3" descr="Sphere"/>
          <p:cNvSpPr>
            <a:spLocks/>
          </p:cNvSpPr>
          <p:nvPr/>
        </p:nvSpPr>
        <p:spPr bwMode="auto">
          <a:xfrm>
            <a:off x="3587750" y="4924425"/>
            <a:ext cx="433388" cy="512762"/>
          </a:xfrm>
          <a:custGeom>
            <a:avLst/>
            <a:gdLst>
              <a:gd name="T0" fmla="*/ 2147483647 w 320"/>
              <a:gd name="T1" fmla="*/ 2147483647 h 370"/>
              <a:gd name="T2" fmla="*/ 2147483647 w 320"/>
              <a:gd name="T3" fmla="*/ 2147483647 h 370"/>
              <a:gd name="T4" fmla="*/ 2147483647 w 320"/>
              <a:gd name="T5" fmla="*/ 2147483647 h 370"/>
              <a:gd name="T6" fmla="*/ 2147483647 w 320"/>
              <a:gd name="T7" fmla="*/ 2147483647 h 370"/>
              <a:gd name="T8" fmla="*/ 2147483647 w 320"/>
              <a:gd name="T9" fmla="*/ 2147483647 h 370"/>
              <a:gd name="T10" fmla="*/ 2147483647 w 320"/>
              <a:gd name="T11" fmla="*/ 2147483647 h 370"/>
              <a:gd name="T12" fmla="*/ 2147483647 w 320"/>
              <a:gd name="T13" fmla="*/ 2147483647 h 370"/>
              <a:gd name="T14" fmla="*/ 2147483647 w 320"/>
              <a:gd name="T15" fmla="*/ 2147483647 h 370"/>
              <a:gd name="T16" fmla="*/ 2147483647 w 320"/>
              <a:gd name="T17" fmla="*/ 2147483647 h 370"/>
              <a:gd name="T18" fmla="*/ 2147483647 w 320"/>
              <a:gd name="T19" fmla="*/ 2147483647 h 370"/>
              <a:gd name="T20" fmla="*/ 2147483647 w 320"/>
              <a:gd name="T21" fmla="*/ 2147483647 h 370"/>
              <a:gd name="T22" fmla="*/ 2147483647 w 320"/>
              <a:gd name="T23" fmla="*/ 2147483647 h 370"/>
              <a:gd name="T24" fmla="*/ 2147483647 w 320"/>
              <a:gd name="T25" fmla="*/ 2147483647 h 370"/>
              <a:gd name="T26" fmla="*/ 2147483647 w 320"/>
              <a:gd name="T27" fmla="*/ 2147483647 h 370"/>
              <a:gd name="T28" fmla="*/ 0 w 320"/>
              <a:gd name="T29" fmla="*/ 2147483647 h 370"/>
              <a:gd name="T30" fmla="*/ 2147483647 w 320"/>
              <a:gd name="T31" fmla="*/ 2147483647 h 370"/>
              <a:gd name="T32" fmla="*/ 2147483647 w 320"/>
              <a:gd name="T33" fmla="*/ 2147483647 h 370"/>
              <a:gd name="T34" fmla="*/ 2147483647 w 320"/>
              <a:gd name="T35" fmla="*/ 2147483647 h 370"/>
              <a:gd name="T36" fmla="*/ 2147483647 w 320"/>
              <a:gd name="T37" fmla="*/ 2147483647 h 370"/>
              <a:gd name="T38" fmla="*/ 2147483647 w 320"/>
              <a:gd name="T39" fmla="*/ 2147483647 h 370"/>
              <a:gd name="T40" fmla="*/ 2147483647 w 320"/>
              <a:gd name="T41" fmla="*/ 2147483647 h 370"/>
              <a:gd name="T42" fmla="*/ 2147483647 w 320"/>
              <a:gd name="T43" fmla="*/ 2147483647 h 370"/>
              <a:gd name="T44" fmla="*/ 2147483647 w 320"/>
              <a:gd name="T45" fmla="*/ 2147483647 h 370"/>
              <a:gd name="T46" fmla="*/ 2147483647 w 320"/>
              <a:gd name="T47" fmla="*/ 2147483647 h 370"/>
              <a:gd name="T48" fmla="*/ 2147483647 w 320"/>
              <a:gd name="T49" fmla="*/ 2147483647 h 370"/>
              <a:gd name="T50" fmla="*/ 2147483647 w 320"/>
              <a:gd name="T51" fmla="*/ 2147483647 h 370"/>
              <a:gd name="T52" fmla="*/ 2147483647 w 320"/>
              <a:gd name="T53" fmla="*/ 2147483647 h 370"/>
              <a:gd name="T54" fmla="*/ 2147483647 w 320"/>
              <a:gd name="T55" fmla="*/ 2147483647 h 370"/>
              <a:gd name="T56" fmla="*/ 2147483647 w 320"/>
              <a:gd name="T57" fmla="*/ 2147483647 h 370"/>
              <a:gd name="T58" fmla="*/ 2147483647 w 320"/>
              <a:gd name="T59" fmla="*/ 2147483647 h 370"/>
              <a:gd name="T60" fmla="*/ 2147483647 w 320"/>
              <a:gd name="T61" fmla="*/ 2147483647 h 370"/>
              <a:gd name="T62" fmla="*/ 2147483647 w 320"/>
              <a:gd name="T63" fmla="*/ 2147483647 h 370"/>
              <a:gd name="T64" fmla="*/ 2147483647 w 320"/>
              <a:gd name="T65" fmla="*/ 2147483647 h 370"/>
              <a:gd name="T66" fmla="*/ 2147483647 w 320"/>
              <a:gd name="T67" fmla="*/ 2147483647 h 370"/>
              <a:gd name="T68" fmla="*/ 2147483647 w 320"/>
              <a:gd name="T69" fmla="*/ 2147483647 h 370"/>
              <a:gd name="T70" fmla="*/ 2147483647 w 320"/>
              <a:gd name="T71" fmla="*/ 2147483647 h 370"/>
              <a:gd name="T72" fmla="*/ 2147483647 w 320"/>
              <a:gd name="T73" fmla="*/ 2147483647 h 370"/>
              <a:gd name="T74" fmla="*/ 2147483647 w 320"/>
              <a:gd name="T75" fmla="*/ 2147483647 h 370"/>
              <a:gd name="T76" fmla="*/ 2147483647 w 320"/>
              <a:gd name="T77" fmla="*/ 2147483647 h 370"/>
              <a:gd name="T78" fmla="*/ 2147483647 w 320"/>
              <a:gd name="T79" fmla="*/ 2147483647 h 370"/>
              <a:gd name="T80" fmla="*/ 2147483647 w 320"/>
              <a:gd name="T81" fmla="*/ 2147483647 h 370"/>
              <a:gd name="T82" fmla="*/ 2147483647 w 320"/>
              <a:gd name="T83" fmla="*/ 2147483647 h 370"/>
              <a:gd name="T84" fmla="*/ 2147483647 w 320"/>
              <a:gd name="T85" fmla="*/ 2147483647 h 370"/>
              <a:gd name="T86" fmla="*/ 2147483647 w 320"/>
              <a:gd name="T87" fmla="*/ 2147483647 h 370"/>
              <a:gd name="T88" fmla="*/ 2147483647 w 320"/>
              <a:gd name="T89" fmla="*/ 2147483647 h 370"/>
              <a:gd name="T90" fmla="*/ 2147483647 w 320"/>
              <a:gd name="T91" fmla="*/ 2147483647 h 370"/>
              <a:gd name="T92" fmla="*/ 2147483647 w 320"/>
              <a:gd name="T93" fmla="*/ 2147483647 h 370"/>
              <a:gd name="T94" fmla="*/ 2147483647 w 320"/>
              <a:gd name="T95" fmla="*/ 2147483647 h 370"/>
              <a:gd name="T96" fmla="*/ 2147483647 w 320"/>
              <a:gd name="T97" fmla="*/ 2147483647 h 370"/>
              <a:gd name="T98" fmla="*/ 2147483647 w 320"/>
              <a:gd name="T99" fmla="*/ 2147483647 h 370"/>
              <a:gd name="T100" fmla="*/ 2147483647 w 320"/>
              <a:gd name="T101" fmla="*/ 2147483647 h 370"/>
              <a:gd name="T102" fmla="*/ 2147483647 w 320"/>
              <a:gd name="T103" fmla="*/ 2147483647 h 370"/>
              <a:gd name="T104" fmla="*/ 2147483647 w 320"/>
              <a:gd name="T105" fmla="*/ 2147483647 h 370"/>
              <a:gd name="T106" fmla="*/ 2147483647 w 320"/>
              <a:gd name="T107" fmla="*/ 2147483647 h 370"/>
              <a:gd name="T108" fmla="*/ 2147483647 w 320"/>
              <a:gd name="T109" fmla="*/ 2147483647 h 370"/>
              <a:gd name="T110" fmla="*/ 2147483647 w 320"/>
              <a:gd name="T111" fmla="*/ 2147483647 h 370"/>
              <a:gd name="T112" fmla="*/ 2147483647 w 320"/>
              <a:gd name="T113" fmla="*/ 2147483647 h 370"/>
              <a:gd name="T114" fmla="*/ 2147483647 w 320"/>
              <a:gd name="T115" fmla="*/ 2147483647 h 370"/>
              <a:gd name="T116" fmla="*/ 2147483647 w 320"/>
              <a:gd name="T117" fmla="*/ 2147483647 h 370"/>
              <a:gd name="T118" fmla="*/ 2147483647 w 320"/>
              <a:gd name="T119" fmla="*/ 2147483647 h 370"/>
              <a:gd name="T120" fmla="*/ 2147483647 w 320"/>
              <a:gd name="T121" fmla="*/ 2147483647 h 370"/>
              <a:gd name="T122" fmla="*/ 2147483647 w 320"/>
              <a:gd name="T123" fmla="*/ 2147483647 h 370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320"/>
              <a:gd name="T187" fmla="*/ 0 h 370"/>
              <a:gd name="T188" fmla="*/ 320 w 320"/>
              <a:gd name="T189" fmla="*/ 370 h 370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320" h="370">
                <a:moveTo>
                  <a:pt x="147" y="359"/>
                </a:moveTo>
                <a:cubicBezTo>
                  <a:pt x="143" y="360"/>
                  <a:pt x="138" y="360"/>
                  <a:pt x="134" y="362"/>
                </a:cubicBezTo>
                <a:cubicBezTo>
                  <a:pt x="133" y="363"/>
                  <a:pt x="133" y="366"/>
                  <a:pt x="132" y="367"/>
                </a:cubicBezTo>
                <a:cubicBezTo>
                  <a:pt x="130" y="369"/>
                  <a:pt x="128" y="369"/>
                  <a:pt x="126" y="370"/>
                </a:cubicBezTo>
                <a:cubicBezTo>
                  <a:pt x="116" y="365"/>
                  <a:pt x="114" y="363"/>
                  <a:pt x="108" y="353"/>
                </a:cubicBezTo>
                <a:cubicBezTo>
                  <a:pt x="107" y="346"/>
                  <a:pt x="110" y="340"/>
                  <a:pt x="113" y="334"/>
                </a:cubicBezTo>
                <a:cubicBezTo>
                  <a:pt x="114" y="327"/>
                  <a:pt x="111" y="326"/>
                  <a:pt x="108" y="320"/>
                </a:cubicBezTo>
                <a:cubicBezTo>
                  <a:pt x="107" y="313"/>
                  <a:pt x="111" y="306"/>
                  <a:pt x="113" y="299"/>
                </a:cubicBezTo>
                <a:cubicBezTo>
                  <a:pt x="111" y="289"/>
                  <a:pt x="109" y="281"/>
                  <a:pt x="101" y="275"/>
                </a:cubicBezTo>
                <a:cubicBezTo>
                  <a:pt x="97" y="268"/>
                  <a:pt x="89" y="265"/>
                  <a:pt x="83" y="260"/>
                </a:cubicBezTo>
                <a:cubicBezTo>
                  <a:pt x="72" y="264"/>
                  <a:pt x="61" y="269"/>
                  <a:pt x="50" y="274"/>
                </a:cubicBezTo>
                <a:cubicBezTo>
                  <a:pt x="44" y="282"/>
                  <a:pt x="35" y="274"/>
                  <a:pt x="29" y="268"/>
                </a:cubicBezTo>
                <a:cubicBezTo>
                  <a:pt x="31" y="253"/>
                  <a:pt x="33" y="244"/>
                  <a:pt x="18" y="235"/>
                </a:cubicBezTo>
                <a:cubicBezTo>
                  <a:pt x="15" y="230"/>
                  <a:pt x="6" y="223"/>
                  <a:pt x="6" y="223"/>
                </a:cubicBezTo>
                <a:cubicBezTo>
                  <a:pt x="3" y="210"/>
                  <a:pt x="5" y="197"/>
                  <a:pt x="0" y="185"/>
                </a:cubicBezTo>
                <a:cubicBezTo>
                  <a:pt x="2" y="177"/>
                  <a:pt x="2" y="168"/>
                  <a:pt x="6" y="161"/>
                </a:cubicBezTo>
                <a:cubicBezTo>
                  <a:pt x="5" y="154"/>
                  <a:pt x="7" y="146"/>
                  <a:pt x="14" y="143"/>
                </a:cubicBezTo>
                <a:cubicBezTo>
                  <a:pt x="12" y="139"/>
                  <a:pt x="11" y="134"/>
                  <a:pt x="9" y="130"/>
                </a:cubicBezTo>
                <a:cubicBezTo>
                  <a:pt x="7" y="121"/>
                  <a:pt x="7" y="108"/>
                  <a:pt x="17" y="106"/>
                </a:cubicBezTo>
                <a:cubicBezTo>
                  <a:pt x="22" y="104"/>
                  <a:pt x="30" y="97"/>
                  <a:pt x="30" y="97"/>
                </a:cubicBezTo>
                <a:cubicBezTo>
                  <a:pt x="40" y="99"/>
                  <a:pt x="37" y="92"/>
                  <a:pt x="42" y="85"/>
                </a:cubicBezTo>
                <a:cubicBezTo>
                  <a:pt x="40" y="75"/>
                  <a:pt x="50" y="71"/>
                  <a:pt x="59" y="70"/>
                </a:cubicBezTo>
                <a:cubicBezTo>
                  <a:pt x="62" y="69"/>
                  <a:pt x="67" y="70"/>
                  <a:pt x="68" y="67"/>
                </a:cubicBezTo>
                <a:cubicBezTo>
                  <a:pt x="72" y="56"/>
                  <a:pt x="69" y="51"/>
                  <a:pt x="74" y="41"/>
                </a:cubicBezTo>
                <a:cubicBezTo>
                  <a:pt x="71" y="34"/>
                  <a:pt x="77" y="37"/>
                  <a:pt x="80" y="29"/>
                </a:cubicBezTo>
                <a:cubicBezTo>
                  <a:pt x="81" y="21"/>
                  <a:pt x="84" y="9"/>
                  <a:pt x="92" y="7"/>
                </a:cubicBezTo>
                <a:cubicBezTo>
                  <a:pt x="107" y="8"/>
                  <a:pt x="101" y="8"/>
                  <a:pt x="116" y="7"/>
                </a:cubicBezTo>
                <a:cubicBezTo>
                  <a:pt x="125" y="6"/>
                  <a:pt x="144" y="4"/>
                  <a:pt x="144" y="4"/>
                </a:cubicBezTo>
                <a:cubicBezTo>
                  <a:pt x="151" y="0"/>
                  <a:pt x="168" y="4"/>
                  <a:pt x="168" y="4"/>
                </a:cubicBezTo>
                <a:cubicBezTo>
                  <a:pt x="173" y="11"/>
                  <a:pt x="174" y="21"/>
                  <a:pt x="183" y="25"/>
                </a:cubicBezTo>
                <a:cubicBezTo>
                  <a:pt x="177" y="37"/>
                  <a:pt x="181" y="41"/>
                  <a:pt x="185" y="52"/>
                </a:cubicBezTo>
                <a:cubicBezTo>
                  <a:pt x="186" y="62"/>
                  <a:pt x="191" y="72"/>
                  <a:pt x="200" y="77"/>
                </a:cubicBezTo>
                <a:cubicBezTo>
                  <a:pt x="204" y="84"/>
                  <a:pt x="206" y="86"/>
                  <a:pt x="207" y="94"/>
                </a:cubicBezTo>
                <a:cubicBezTo>
                  <a:pt x="203" y="100"/>
                  <a:pt x="198" y="98"/>
                  <a:pt x="194" y="104"/>
                </a:cubicBezTo>
                <a:cubicBezTo>
                  <a:pt x="197" y="121"/>
                  <a:pt x="201" y="127"/>
                  <a:pt x="219" y="128"/>
                </a:cubicBezTo>
                <a:cubicBezTo>
                  <a:pt x="224" y="130"/>
                  <a:pt x="227" y="133"/>
                  <a:pt x="233" y="134"/>
                </a:cubicBezTo>
                <a:cubicBezTo>
                  <a:pt x="242" y="133"/>
                  <a:pt x="248" y="126"/>
                  <a:pt x="260" y="124"/>
                </a:cubicBezTo>
                <a:cubicBezTo>
                  <a:pt x="272" y="118"/>
                  <a:pt x="276" y="111"/>
                  <a:pt x="290" y="109"/>
                </a:cubicBezTo>
                <a:cubicBezTo>
                  <a:pt x="286" y="98"/>
                  <a:pt x="291" y="100"/>
                  <a:pt x="302" y="101"/>
                </a:cubicBezTo>
                <a:cubicBezTo>
                  <a:pt x="312" y="104"/>
                  <a:pt x="315" y="107"/>
                  <a:pt x="320" y="115"/>
                </a:cubicBezTo>
                <a:cubicBezTo>
                  <a:pt x="318" y="124"/>
                  <a:pt x="316" y="131"/>
                  <a:pt x="320" y="140"/>
                </a:cubicBezTo>
                <a:cubicBezTo>
                  <a:pt x="318" y="147"/>
                  <a:pt x="320" y="153"/>
                  <a:pt x="312" y="155"/>
                </a:cubicBezTo>
                <a:cubicBezTo>
                  <a:pt x="311" y="162"/>
                  <a:pt x="309" y="168"/>
                  <a:pt x="303" y="172"/>
                </a:cubicBezTo>
                <a:cubicBezTo>
                  <a:pt x="304" y="180"/>
                  <a:pt x="309" y="186"/>
                  <a:pt x="306" y="193"/>
                </a:cubicBezTo>
                <a:cubicBezTo>
                  <a:pt x="305" y="201"/>
                  <a:pt x="298" y="202"/>
                  <a:pt x="290" y="203"/>
                </a:cubicBezTo>
                <a:cubicBezTo>
                  <a:pt x="283" y="207"/>
                  <a:pt x="274" y="211"/>
                  <a:pt x="267" y="212"/>
                </a:cubicBezTo>
                <a:cubicBezTo>
                  <a:pt x="260" y="224"/>
                  <a:pt x="263" y="238"/>
                  <a:pt x="264" y="251"/>
                </a:cubicBezTo>
                <a:cubicBezTo>
                  <a:pt x="271" y="250"/>
                  <a:pt x="276" y="250"/>
                  <a:pt x="282" y="254"/>
                </a:cubicBezTo>
                <a:cubicBezTo>
                  <a:pt x="289" y="253"/>
                  <a:pt x="297" y="252"/>
                  <a:pt x="303" y="254"/>
                </a:cubicBezTo>
                <a:cubicBezTo>
                  <a:pt x="305" y="255"/>
                  <a:pt x="304" y="258"/>
                  <a:pt x="306" y="259"/>
                </a:cubicBezTo>
                <a:cubicBezTo>
                  <a:pt x="307" y="260"/>
                  <a:pt x="309" y="260"/>
                  <a:pt x="311" y="260"/>
                </a:cubicBezTo>
                <a:cubicBezTo>
                  <a:pt x="312" y="265"/>
                  <a:pt x="314" y="269"/>
                  <a:pt x="315" y="274"/>
                </a:cubicBezTo>
                <a:cubicBezTo>
                  <a:pt x="305" y="287"/>
                  <a:pt x="286" y="275"/>
                  <a:pt x="273" y="272"/>
                </a:cubicBezTo>
                <a:cubicBezTo>
                  <a:pt x="267" y="267"/>
                  <a:pt x="260" y="270"/>
                  <a:pt x="254" y="265"/>
                </a:cubicBezTo>
                <a:cubicBezTo>
                  <a:pt x="240" y="266"/>
                  <a:pt x="240" y="265"/>
                  <a:pt x="245" y="275"/>
                </a:cubicBezTo>
                <a:cubicBezTo>
                  <a:pt x="242" y="285"/>
                  <a:pt x="241" y="286"/>
                  <a:pt x="233" y="292"/>
                </a:cubicBezTo>
                <a:cubicBezTo>
                  <a:pt x="228" y="302"/>
                  <a:pt x="220" y="298"/>
                  <a:pt x="209" y="299"/>
                </a:cubicBezTo>
                <a:cubicBezTo>
                  <a:pt x="199" y="303"/>
                  <a:pt x="203" y="314"/>
                  <a:pt x="206" y="322"/>
                </a:cubicBezTo>
                <a:cubicBezTo>
                  <a:pt x="204" y="331"/>
                  <a:pt x="199" y="333"/>
                  <a:pt x="197" y="343"/>
                </a:cubicBezTo>
                <a:cubicBezTo>
                  <a:pt x="198" y="349"/>
                  <a:pt x="201" y="352"/>
                  <a:pt x="203" y="358"/>
                </a:cubicBezTo>
                <a:cubicBezTo>
                  <a:pt x="197" y="362"/>
                  <a:pt x="193" y="362"/>
                  <a:pt x="186" y="361"/>
                </a:cubicBezTo>
                <a:cubicBezTo>
                  <a:pt x="179" y="356"/>
                  <a:pt x="137" y="349"/>
                  <a:pt x="147" y="359"/>
                </a:cubicBezTo>
                <a:close/>
              </a:path>
            </a:pathLst>
          </a:custGeom>
          <a:solidFill>
            <a:srgbClr val="CC0099"/>
          </a:solidFill>
          <a:ln w="6350">
            <a:solidFill>
              <a:schemeClr val="accent2">
                <a:alpha val="49019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200" name="Freeform 4" descr="90%"/>
          <p:cNvSpPr>
            <a:spLocks/>
          </p:cNvSpPr>
          <p:nvPr/>
        </p:nvSpPr>
        <p:spPr bwMode="auto">
          <a:xfrm>
            <a:off x="4386263" y="3463925"/>
            <a:ext cx="387350" cy="273050"/>
          </a:xfrm>
          <a:custGeom>
            <a:avLst/>
            <a:gdLst>
              <a:gd name="T0" fmla="*/ 2147483647 w 285"/>
              <a:gd name="T1" fmla="*/ 2147483647 h 198"/>
              <a:gd name="T2" fmla="*/ 2147483647 w 285"/>
              <a:gd name="T3" fmla="*/ 2147483647 h 198"/>
              <a:gd name="T4" fmla="*/ 2147483647 w 285"/>
              <a:gd name="T5" fmla="*/ 2147483647 h 198"/>
              <a:gd name="T6" fmla="*/ 2147483647 w 285"/>
              <a:gd name="T7" fmla="*/ 2147483647 h 198"/>
              <a:gd name="T8" fmla="*/ 2147483647 w 285"/>
              <a:gd name="T9" fmla="*/ 2147483647 h 198"/>
              <a:gd name="T10" fmla="*/ 2147483647 w 285"/>
              <a:gd name="T11" fmla="*/ 2147483647 h 198"/>
              <a:gd name="T12" fmla="*/ 2147483647 w 285"/>
              <a:gd name="T13" fmla="*/ 2147483647 h 198"/>
              <a:gd name="T14" fmla="*/ 2147483647 w 285"/>
              <a:gd name="T15" fmla="*/ 2147483647 h 198"/>
              <a:gd name="T16" fmla="*/ 0 w 285"/>
              <a:gd name="T17" fmla="*/ 2147483647 h 198"/>
              <a:gd name="T18" fmla="*/ 2147483647 w 285"/>
              <a:gd name="T19" fmla="*/ 2147483647 h 198"/>
              <a:gd name="T20" fmla="*/ 2147483647 w 285"/>
              <a:gd name="T21" fmla="*/ 2147483647 h 198"/>
              <a:gd name="T22" fmla="*/ 2147483647 w 285"/>
              <a:gd name="T23" fmla="*/ 2147483647 h 198"/>
              <a:gd name="T24" fmla="*/ 2147483647 w 285"/>
              <a:gd name="T25" fmla="*/ 2147483647 h 198"/>
              <a:gd name="T26" fmla="*/ 2147483647 w 285"/>
              <a:gd name="T27" fmla="*/ 2147483647 h 198"/>
              <a:gd name="T28" fmla="*/ 2147483647 w 285"/>
              <a:gd name="T29" fmla="*/ 2147483647 h 198"/>
              <a:gd name="T30" fmla="*/ 2147483647 w 285"/>
              <a:gd name="T31" fmla="*/ 2147483647 h 198"/>
              <a:gd name="T32" fmla="*/ 2147483647 w 285"/>
              <a:gd name="T33" fmla="*/ 2147483647 h 198"/>
              <a:gd name="T34" fmla="*/ 2147483647 w 285"/>
              <a:gd name="T35" fmla="*/ 2147483647 h 198"/>
              <a:gd name="T36" fmla="*/ 2147483647 w 285"/>
              <a:gd name="T37" fmla="*/ 2147483647 h 198"/>
              <a:gd name="T38" fmla="*/ 2147483647 w 285"/>
              <a:gd name="T39" fmla="*/ 2147483647 h 198"/>
              <a:gd name="T40" fmla="*/ 2147483647 w 285"/>
              <a:gd name="T41" fmla="*/ 2147483647 h 198"/>
              <a:gd name="T42" fmla="*/ 2147483647 w 285"/>
              <a:gd name="T43" fmla="*/ 2147483647 h 198"/>
              <a:gd name="T44" fmla="*/ 2147483647 w 285"/>
              <a:gd name="T45" fmla="*/ 2147483647 h 198"/>
              <a:gd name="T46" fmla="*/ 2147483647 w 285"/>
              <a:gd name="T47" fmla="*/ 2147483647 h 198"/>
              <a:gd name="T48" fmla="*/ 2147483647 w 285"/>
              <a:gd name="T49" fmla="*/ 2147483647 h 198"/>
              <a:gd name="T50" fmla="*/ 2147483647 w 285"/>
              <a:gd name="T51" fmla="*/ 2147483647 h 198"/>
              <a:gd name="T52" fmla="*/ 2147483647 w 285"/>
              <a:gd name="T53" fmla="*/ 2147483647 h 198"/>
              <a:gd name="T54" fmla="*/ 2147483647 w 285"/>
              <a:gd name="T55" fmla="*/ 2147483647 h 198"/>
              <a:gd name="T56" fmla="*/ 2147483647 w 285"/>
              <a:gd name="T57" fmla="*/ 2147483647 h 198"/>
              <a:gd name="T58" fmla="*/ 2147483647 w 285"/>
              <a:gd name="T59" fmla="*/ 2147483647 h 198"/>
              <a:gd name="T60" fmla="*/ 2147483647 w 285"/>
              <a:gd name="T61" fmla="*/ 2147483647 h 198"/>
              <a:gd name="T62" fmla="*/ 2147483647 w 285"/>
              <a:gd name="T63" fmla="*/ 2147483647 h 198"/>
              <a:gd name="T64" fmla="*/ 2147483647 w 285"/>
              <a:gd name="T65" fmla="*/ 2147483647 h 198"/>
              <a:gd name="T66" fmla="*/ 2147483647 w 285"/>
              <a:gd name="T67" fmla="*/ 2147483647 h 198"/>
              <a:gd name="T68" fmla="*/ 2147483647 w 285"/>
              <a:gd name="T69" fmla="*/ 2147483647 h 198"/>
              <a:gd name="T70" fmla="*/ 2147483647 w 285"/>
              <a:gd name="T71" fmla="*/ 2147483647 h 198"/>
              <a:gd name="T72" fmla="*/ 2147483647 w 285"/>
              <a:gd name="T73" fmla="*/ 2147483647 h 198"/>
              <a:gd name="T74" fmla="*/ 2147483647 w 285"/>
              <a:gd name="T75" fmla="*/ 2147483647 h 198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285"/>
              <a:gd name="T115" fmla="*/ 0 h 198"/>
              <a:gd name="T116" fmla="*/ 285 w 285"/>
              <a:gd name="T117" fmla="*/ 198 h 198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285" h="198">
                <a:moveTo>
                  <a:pt x="79" y="41"/>
                </a:moveTo>
                <a:cubicBezTo>
                  <a:pt x="51" y="35"/>
                  <a:pt x="73" y="13"/>
                  <a:pt x="60" y="6"/>
                </a:cubicBezTo>
                <a:cubicBezTo>
                  <a:pt x="49" y="0"/>
                  <a:pt x="35" y="4"/>
                  <a:pt x="22" y="3"/>
                </a:cubicBezTo>
                <a:cubicBezTo>
                  <a:pt x="6" y="5"/>
                  <a:pt x="6" y="2"/>
                  <a:pt x="1" y="14"/>
                </a:cubicBezTo>
                <a:cubicBezTo>
                  <a:pt x="6" y="24"/>
                  <a:pt x="0" y="34"/>
                  <a:pt x="12" y="36"/>
                </a:cubicBezTo>
                <a:cubicBezTo>
                  <a:pt x="17" y="42"/>
                  <a:pt x="25" y="49"/>
                  <a:pt x="13" y="51"/>
                </a:cubicBezTo>
                <a:cubicBezTo>
                  <a:pt x="5" y="57"/>
                  <a:pt x="2" y="66"/>
                  <a:pt x="12" y="72"/>
                </a:cubicBezTo>
                <a:cubicBezTo>
                  <a:pt x="22" y="85"/>
                  <a:pt x="10" y="102"/>
                  <a:pt x="4" y="114"/>
                </a:cubicBezTo>
                <a:cubicBezTo>
                  <a:pt x="3" y="119"/>
                  <a:pt x="1" y="123"/>
                  <a:pt x="0" y="128"/>
                </a:cubicBezTo>
                <a:cubicBezTo>
                  <a:pt x="10" y="129"/>
                  <a:pt x="16" y="132"/>
                  <a:pt x="25" y="131"/>
                </a:cubicBezTo>
                <a:cubicBezTo>
                  <a:pt x="29" y="125"/>
                  <a:pt x="29" y="117"/>
                  <a:pt x="36" y="116"/>
                </a:cubicBezTo>
                <a:cubicBezTo>
                  <a:pt x="44" y="112"/>
                  <a:pt x="54" y="106"/>
                  <a:pt x="63" y="104"/>
                </a:cubicBezTo>
                <a:cubicBezTo>
                  <a:pt x="69" y="100"/>
                  <a:pt x="74" y="96"/>
                  <a:pt x="81" y="95"/>
                </a:cubicBezTo>
                <a:cubicBezTo>
                  <a:pt x="86" y="98"/>
                  <a:pt x="88" y="102"/>
                  <a:pt x="93" y="105"/>
                </a:cubicBezTo>
                <a:cubicBezTo>
                  <a:pt x="105" y="120"/>
                  <a:pt x="133" y="127"/>
                  <a:pt x="151" y="129"/>
                </a:cubicBezTo>
                <a:cubicBezTo>
                  <a:pt x="155" y="130"/>
                  <a:pt x="159" y="130"/>
                  <a:pt x="162" y="132"/>
                </a:cubicBezTo>
                <a:cubicBezTo>
                  <a:pt x="171" y="139"/>
                  <a:pt x="172" y="154"/>
                  <a:pt x="183" y="156"/>
                </a:cubicBezTo>
                <a:cubicBezTo>
                  <a:pt x="189" y="160"/>
                  <a:pt x="195" y="164"/>
                  <a:pt x="201" y="168"/>
                </a:cubicBezTo>
                <a:cubicBezTo>
                  <a:pt x="205" y="175"/>
                  <a:pt x="210" y="178"/>
                  <a:pt x="213" y="185"/>
                </a:cubicBezTo>
                <a:cubicBezTo>
                  <a:pt x="214" y="192"/>
                  <a:pt x="215" y="194"/>
                  <a:pt x="220" y="198"/>
                </a:cubicBezTo>
                <a:cubicBezTo>
                  <a:pt x="232" y="197"/>
                  <a:pt x="236" y="187"/>
                  <a:pt x="249" y="185"/>
                </a:cubicBezTo>
                <a:cubicBezTo>
                  <a:pt x="257" y="179"/>
                  <a:pt x="266" y="172"/>
                  <a:pt x="276" y="170"/>
                </a:cubicBezTo>
                <a:cubicBezTo>
                  <a:pt x="282" y="166"/>
                  <a:pt x="282" y="163"/>
                  <a:pt x="283" y="156"/>
                </a:cubicBezTo>
                <a:cubicBezTo>
                  <a:pt x="279" y="148"/>
                  <a:pt x="279" y="140"/>
                  <a:pt x="277" y="131"/>
                </a:cubicBezTo>
                <a:cubicBezTo>
                  <a:pt x="279" y="123"/>
                  <a:pt x="280" y="119"/>
                  <a:pt x="285" y="113"/>
                </a:cubicBezTo>
                <a:cubicBezTo>
                  <a:pt x="281" y="103"/>
                  <a:pt x="272" y="102"/>
                  <a:pt x="264" y="96"/>
                </a:cubicBezTo>
                <a:cubicBezTo>
                  <a:pt x="260" y="88"/>
                  <a:pt x="260" y="79"/>
                  <a:pt x="250" y="77"/>
                </a:cubicBezTo>
                <a:cubicBezTo>
                  <a:pt x="246" y="75"/>
                  <a:pt x="241" y="74"/>
                  <a:pt x="237" y="72"/>
                </a:cubicBezTo>
                <a:cubicBezTo>
                  <a:pt x="230" y="57"/>
                  <a:pt x="238" y="47"/>
                  <a:pt x="220" y="44"/>
                </a:cubicBezTo>
                <a:cubicBezTo>
                  <a:pt x="192" y="46"/>
                  <a:pt x="212" y="49"/>
                  <a:pt x="193" y="56"/>
                </a:cubicBezTo>
                <a:cubicBezTo>
                  <a:pt x="186" y="54"/>
                  <a:pt x="181" y="47"/>
                  <a:pt x="174" y="45"/>
                </a:cubicBezTo>
                <a:cubicBezTo>
                  <a:pt x="166" y="42"/>
                  <a:pt x="157" y="43"/>
                  <a:pt x="148" y="41"/>
                </a:cubicBezTo>
                <a:cubicBezTo>
                  <a:pt x="140" y="37"/>
                  <a:pt x="123" y="33"/>
                  <a:pt x="123" y="33"/>
                </a:cubicBezTo>
                <a:cubicBezTo>
                  <a:pt x="118" y="29"/>
                  <a:pt x="115" y="27"/>
                  <a:pt x="109" y="26"/>
                </a:cubicBezTo>
                <a:cubicBezTo>
                  <a:pt x="100" y="27"/>
                  <a:pt x="94" y="28"/>
                  <a:pt x="85" y="30"/>
                </a:cubicBezTo>
                <a:cubicBezTo>
                  <a:pt x="80" y="39"/>
                  <a:pt x="81" y="39"/>
                  <a:pt x="70" y="38"/>
                </a:cubicBezTo>
                <a:cubicBezTo>
                  <a:pt x="63" y="29"/>
                  <a:pt x="62" y="19"/>
                  <a:pt x="58" y="9"/>
                </a:cubicBezTo>
                <a:cubicBezTo>
                  <a:pt x="60" y="9"/>
                  <a:pt x="63" y="8"/>
                  <a:pt x="63" y="8"/>
                </a:cubicBezTo>
              </a:path>
            </a:pathLst>
          </a:custGeom>
          <a:solidFill>
            <a:srgbClr val="92D050"/>
          </a:solidFill>
          <a:ln w="6350">
            <a:solidFill>
              <a:srgbClr val="CCFFCC">
                <a:alpha val="49019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h-TH">
              <a:solidFill>
                <a:prstClr val="black">
                  <a:lumMod val="85000"/>
                  <a:lumOff val="15000"/>
                </a:prstClr>
              </a:solidFill>
              <a:latin typeface="Arial" pitchFamily="34" charset="0"/>
            </a:endParaRPr>
          </a:p>
        </p:txBody>
      </p:sp>
      <p:sp>
        <p:nvSpPr>
          <p:cNvPr id="201" name="Freeform 5"/>
          <p:cNvSpPr>
            <a:spLocks/>
          </p:cNvSpPr>
          <p:nvPr/>
        </p:nvSpPr>
        <p:spPr bwMode="auto">
          <a:xfrm>
            <a:off x="4427538" y="3730625"/>
            <a:ext cx="285750" cy="223837"/>
          </a:xfrm>
          <a:custGeom>
            <a:avLst/>
            <a:gdLst>
              <a:gd name="T0" fmla="*/ 2147483647 w 210"/>
              <a:gd name="T1" fmla="*/ 2147483647 h 161"/>
              <a:gd name="T2" fmla="*/ 2147483647 w 210"/>
              <a:gd name="T3" fmla="*/ 2147483647 h 161"/>
              <a:gd name="T4" fmla="*/ 2147483647 w 210"/>
              <a:gd name="T5" fmla="*/ 2147483647 h 161"/>
              <a:gd name="T6" fmla="*/ 2147483647 w 210"/>
              <a:gd name="T7" fmla="*/ 2147483647 h 161"/>
              <a:gd name="T8" fmla="*/ 2147483647 w 210"/>
              <a:gd name="T9" fmla="*/ 2147483647 h 161"/>
              <a:gd name="T10" fmla="*/ 2147483647 w 210"/>
              <a:gd name="T11" fmla="*/ 2147483647 h 161"/>
              <a:gd name="T12" fmla="*/ 2147483647 w 210"/>
              <a:gd name="T13" fmla="*/ 2147483647 h 161"/>
              <a:gd name="T14" fmla="*/ 2147483647 w 210"/>
              <a:gd name="T15" fmla="*/ 2147483647 h 161"/>
              <a:gd name="T16" fmla="*/ 2147483647 w 210"/>
              <a:gd name="T17" fmla="*/ 2147483647 h 161"/>
              <a:gd name="T18" fmla="*/ 2147483647 w 210"/>
              <a:gd name="T19" fmla="*/ 2147483647 h 161"/>
              <a:gd name="T20" fmla="*/ 2147483647 w 210"/>
              <a:gd name="T21" fmla="*/ 2147483647 h 161"/>
              <a:gd name="T22" fmla="*/ 2147483647 w 210"/>
              <a:gd name="T23" fmla="*/ 2147483647 h 161"/>
              <a:gd name="T24" fmla="*/ 2147483647 w 210"/>
              <a:gd name="T25" fmla="*/ 2147483647 h 161"/>
              <a:gd name="T26" fmla="*/ 2147483647 w 210"/>
              <a:gd name="T27" fmla="*/ 2147483647 h 161"/>
              <a:gd name="T28" fmla="*/ 2147483647 w 210"/>
              <a:gd name="T29" fmla="*/ 2147483647 h 161"/>
              <a:gd name="T30" fmla="*/ 2147483647 w 210"/>
              <a:gd name="T31" fmla="*/ 2147483647 h 161"/>
              <a:gd name="T32" fmla="*/ 2147483647 w 210"/>
              <a:gd name="T33" fmla="*/ 2147483647 h 161"/>
              <a:gd name="T34" fmla="*/ 2147483647 w 210"/>
              <a:gd name="T35" fmla="*/ 2147483647 h 161"/>
              <a:gd name="T36" fmla="*/ 2147483647 w 210"/>
              <a:gd name="T37" fmla="*/ 2147483647 h 161"/>
              <a:gd name="T38" fmla="*/ 2147483647 w 210"/>
              <a:gd name="T39" fmla="*/ 2147483647 h 161"/>
              <a:gd name="T40" fmla="*/ 2147483647 w 210"/>
              <a:gd name="T41" fmla="*/ 2147483647 h 161"/>
              <a:gd name="T42" fmla="*/ 2147483647 w 210"/>
              <a:gd name="T43" fmla="*/ 2147483647 h 161"/>
              <a:gd name="T44" fmla="*/ 2147483647 w 210"/>
              <a:gd name="T45" fmla="*/ 2147483647 h 161"/>
              <a:gd name="T46" fmla="*/ 2147483647 w 210"/>
              <a:gd name="T47" fmla="*/ 2147483647 h 161"/>
              <a:gd name="T48" fmla="*/ 2147483647 w 210"/>
              <a:gd name="T49" fmla="*/ 2147483647 h 161"/>
              <a:gd name="T50" fmla="*/ 2147483647 w 210"/>
              <a:gd name="T51" fmla="*/ 2147483647 h 161"/>
              <a:gd name="T52" fmla="*/ 2147483647 w 210"/>
              <a:gd name="T53" fmla="*/ 2147483647 h 161"/>
              <a:gd name="T54" fmla="*/ 2147483647 w 210"/>
              <a:gd name="T55" fmla="*/ 2147483647 h 161"/>
              <a:gd name="T56" fmla="*/ 2147483647 w 210"/>
              <a:gd name="T57" fmla="*/ 2147483647 h 161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210"/>
              <a:gd name="T88" fmla="*/ 0 h 161"/>
              <a:gd name="T89" fmla="*/ 210 w 210"/>
              <a:gd name="T90" fmla="*/ 161 h 161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210" h="161">
                <a:moveTo>
                  <a:pt x="60" y="26"/>
                </a:moveTo>
                <a:cubicBezTo>
                  <a:pt x="47" y="29"/>
                  <a:pt x="45" y="42"/>
                  <a:pt x="31" y="44"/>
                </a:cubicBezTo>
                <a:cubicBezTo>
                  <a:pt x="25" y="47"/>
                  <a:pt x="23" y="46"/>
                  <a:pt x="19" y="52"/>
                </a:cubicBezTo>
                <a:cubicBezTo>
                  <a:pt x="21" y="57"/>
                  <a:pt x="21" y="63"/>
                  <a:pt x="24" y="68"/>
                </a:cubicBezTo>
                <a:cubicBezTo>
                  <a:pt x="25" y="75"/>
                  <a:pt x="25" y="80"/>
                  <a:pt x="22" y="86"/>
                </a:cubicBezTo>
                <a:cubicBezTo>
                  <a:pt x="19" y="99"/>
                  <a:pt x="9" y="106"/>
                  <a:pt x="4" y="118"/>
                </a:cubicBezTo>
                <a:cubicBezTo>
                  <a:pt x="2" y="128"/>
                  <a:pt x="0" y="140"/>
                  <a:pt x="10" y="145"/>
                </a:cubicBezTo>
                <a:cubicBezTo>
                  <a:pt x="17" y="141"/>
                  <a:pt x="13" y="138"/>
                  <a:pt x="21" y="136"/>
                </a:cubicBezTo>
                <a:cubicBezTo>
                  <a:pt x="37" y="139"/>
                  <a:pt x="29" y="139"/>
                  <a:pt x="54" y="137"/>
                </a:cubicBezTo>
                <a:cubicBezTo>
                  <a:pt x="59" y="140"/>
                  <a:pt x="61" y="143"/>
                  <a:pt x="66" y="145"/>
                </a:cubicBezTo>
                <a:cubicBezTo>
                  <a:pt x="74" y="142"/>
                  <a:pt x="77" y="151"/>
                  <a:pt x="87" y="152"/>
                </a:cubicBezTo>
                <a:cubicBezTo>
                  <a:pt x="93" y="155"/>
                  <a:pt x="99" y="160"/>
                  <a:pt x="105" y="161"/>
                </a:cubicBezTo>
                <a:cubicBezTo>
                  <a:pt x="116" y="159"/>
                  <a:pt x="119" y="158"/>
                  <a:pt x="132" y="157"/>
                </a:cubicBezTo>
                <a:cubicBezTo>
                  <a:pt x="140" y="154"/>
                  <a:pt x="146" y="153"/>
                  <a:pt x="153" y="149"/>
                </a:cubicBezTo>
                <a:cubicBezTo>
                  <a:pt x="158" y="142"/>
                  <a:pt x="165" y="142"/>
                  <a:pt x="174" y="140"/>
                </a:cubicBezTo>
                <a:cubicBezTo>
                  <a:pt x="186" y="134"/>
                  <a:pt x="189" y="131"/>
                  <a:pt x="204" y="128"/>
                </a:cubicBezTo>
                <a:cubicBezTo>
                  <a:pt x="205" y="120"/>
                  <a:pt x="207" y="111"/>
                  <a:pt x="210" y="104"/>
                </a:cubicBezTo>
                <a:cubicBezTo>
                  <a:pt x="207" y="97"/>
                  <a:pt x="209" y="93"/>
                  <a:pt x="202" y="89"/>
                </a:cubicBezTo>
                <a:cubicBezTo>
                  <a:pt x="197" y="82"/>
                  <a:pt x="192" y="73"/>
                  <a:pt x="186" y="68"/>
                </a:cubicBezTo>
                <a:cubicBezTo>
                  <a:pt x="183" y="61"/>
                  <a:pt x="185" y="59"/>
                  <a:pt x="192" y="58"/>
                </a:cubicBezTo>
                <a:cubicBezTo>
                  <a:pt x="197" y="50"/>
                  <a:pt x="194" y="42"/>
                  <a:pt x="187" y="37"/>
                </a:cubicBezTo>
                <a:cubicBezTo>
                  <a:pt x="183" y="30"/>
                  <a:pt x="187" y="19"/>
                  <a:pt x="189" y="10"/>
                </a:cubicBezTo>
                <a:cubicBezTo>
                  <a:pt x="183" y="0"/>
                  <a:pt x="177" y="4"/>
                  <a:pt x="165" y="5"/>
                </a:cubicBezTo>
                <a:cubicBezTo>
                  <a:pt x="161" y="15"/>
                  <a:pt x="163" y="21"/>
                  <a:pt x="151" y="23"/>
                </a:cubicBezTo>
                <a:cubicBezTo>
                  <a:pt x="146" y="27"/>
                  <a:pt x="142" y="28"/>
                  <a:pt x="136" y="29"/>
                </a:cubicBezTo>
                <a:cubicBezTo>
                  <a:pt x="126" y="37"/>
                  <a:pt x="118" y="39"/>
                  <a:pt x="106" y="43"/>
                </a:cubicBezTo>
                <a:cubicBezTo>
                  <a:pt x="88" y="40"/>
                  <a:pt x="88" y="36"/>
                  <a:pt x="73" y="31"/>
                </a:cubicBezTo>
                <a:cubicBezTo>
                  <a:pt x="67" y="29"/>
                  <a:pt x="60" y="32"/>
                  <a:pt x="55" y="28"/>
                </a:cubicBezTo>
                <a:cubicBezTo>
                  <a:pt x="54" y="27"/>
                  <a:pt x="58" y="27"/>
                  <a:pt x="60" y="26"/>
                </a:cubicBezTo>
                <a:close/>
              </a:path>
            </a:pathLst>
          </a:custGeom>
          <a:solidFill>
            <a:srgbClr val="92D050"/>
          </a:solidFill>
          <a:ln w="6350">
            <a:solidFill>
              <a:srgbClr val="333399">
                <a:alpha val="49019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h-TH">
              <a:solidFill>
                <a:prstClr val="black">
                  <a:lumMod val="85000"/>
                  <a:lumOff val="15000"/>
                </a:prstClr>
              </a:solidFill>
              <a:latin typeface="Arial" pitchFamily="34" charset="0"/>
            </a:endParaRPr>
          </a:p>
        </p:txBody>
      </p:sp>
      <p:sp>
        <p:nvSpPr>
          <p:cNvPr id="202" name="Freeform 6" descr="Large checker board"/>
          <p:cNvSpPr>
            <a:spLocks/>
          </p:cNvSpPr>
          <p:nvPr/>
        </p:nvSpPr>
        <p:spPr bwMode="auto">
          <a:xfrm>
            <a:off x="4095750" y="3556000"/>
            <a:ext cx="149225" cy="96837"/>
          </a:xfrm>
          <a:custGeom>
            <a:avLst/>
            <a:gdLst>
              <a:gd name="T0" fmla="*/ 2147483647 w 110"/>
              <a:gd name="T1" fmla="*/ 2147483647 h 69"/>
              <a:gd name="T2" fmla="*/ 2147483647 w 110"/>
              <a:gd name="T3" fmla="*/ 2147483647 h 69"/>
              <a:gd name="T4" fmla="*/ 2147483647 w 110"/>
              <a:gd name="T5" fmla="*/ 0 h 69"/>
              <a:gd name="T6" fmla="*/ 2147483647 w 110"/>
              <a:gd name="T7" fmla="*/ 2147483647 h 69"/>
              <a:gd name="T8" fmla="*/ 2147483647 w 110"/>
              <a:gd name="T9" fmla="*/ 2147483647 h 69"/>
              <a:gd name="T10" fmla="*/ 2147483647 w 110"/>
              <a:gd name="T11" fmla="*/ 2147483647 h 69"/>
              <a:gd name="T12" fmla="*/ 2147483647 w 110"/>
              <a:gd name="T13" fmla="*/ 2147483647 h 69"/>
              <a:gd name="T14" fmla="*/ 2147483647 w 110"/>
              <a:gd name="T15" fmla="*/ 2147483647 h 69"/>
              <a:gd name="T16" fmla="*/ 2147483647 w 110"/>
              <a:gd name="T17" fmla="*/ 2147483647 h 69"/>
              <a:gd name="T18" fmla="*/ 2147483647 w 110"/>
              <a:gd name="T19" fmla="*/ 2147483647 h 69"/>
              <a:gd name="T20" fmla="*/ 2147483647 w 110"/>
              <a:gd name="T21" fmla="*/ 2147483647 h 69"/>
              <a:gd name="T22" fmla="*/ 2147483647 w 110"/>
              <a:gd name="T23" fmla="*/ 2147483647 h 69"/>
              <a:gd name="T24" fmla="*/ 2147483647 w 110"/>
              <a:gd name="T25" fmla="*/ 2147483647 h 69"/>
              <a:gd name="T26" fmla="*/ 2147483647 w 110"/>
              <a:gd name="T27" fmla="*/ 2147483647 h 69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110"/>
              <a:gd name="T43" fmla="*/ 0 h 69"/>
              <a:gd name="T44" fmla="*/ 110 w 110"/>
              <a:gd name="T45" fmla="*/ 69 h 69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110" h="69">
                <a:moveTo>
                  <a:pt x="73" y="6"/>
                </a:moveTo>
                <a:cubicBezTo>
                  <a:pt x="65" y="3"/>
                  <a:pt x="62" y="5"/>
                  <a:pt x="55" y="9"/>
                </a:cubicBezTo>
                <a:cubicBezTo>
                  <a:pt x="47" y="7"/>
                  <a:pt x="44" y="7"/>
                  <a:pt x="40" y="0"/>
                </a:cubicBezTo>
                <a:cubicBezTo>
                  <a:pt x="27" y="1"/>
                  <a:pt x="24" y="1"/>
                  <a:pt x="19" y="12"/>
                </a:cubicBezTo>
                <a:cubicBezTo>
                  <a:pt x="18" y="19"/>
                  <a:pt x="13" y="24"/>
                  <a:pt x="10" y="31"/>
                </a:cubicBezTo>
                <a:cubicBezTo>
                  <a:pt x="9" y="38"/>
                  <a:pt x="7" y="39"/>
                  <a:pt x="1" y="43"/>
                </a:cubicBezTo>
                <a:cubicBezTo>
                  <a:pt x="0" y="50"/>
                  <a:pt x="2" y="51"/>
                  <a:pt x="9" y="54"/>
                </a:cubicBezTo>
                <a:cubicBezTo>
                  <a:pt x="17" y="64"/>
                  <a:pt x="12" y="62"/>
                  <a:pt x="21" y="64"/>
                </a:cubicBezTo>
                <a:cubicBezTo>
                  <a:pt x="25" y="66"/>
                  <a:pt x="30" y="67"/>
                  <a:pt x="34" y="69"/>
                </a:cubicBezTo>
                <a:cubicBezTo>
                  <a:pt x="56" y="66"/>
                  <a:pt x="50" y="61"/>
                  <a:pt x="66" y="55"/>
                </a:cubicBezTo>
                <a:cubicBezTo>
                  <a:pt x="94" y="57"/>
                  <a:pt x="90" y="58"/>
                  <a:pt x="108" y="54"/>
                </a:cubicBezTo>
                <a:cubicBezTo>
                  <a:pt x="110" y="45"/>
                  <a:pt x="110" y="38"/>
                  <a:pt x="100" y="36"/>
                </a:cubicBezTo>
                <a:cubicBezTo>
                  <a:pt x="98" y="27"/>
                  <a:pt x="94" y="26"/>
                  <a:pt x="87" y="21"/>
                </a:cubicBezTo>
                <a:cubicBezTo>
                  <a:pt x="85" y="16"/>
                  <a:pt x="64" y="9"/>
                  <a:pt x="73" y="6"/>
                </a:cubicBezTo>
                <a:close/>
              </a:path>
            </a:pathLst>
          </a:custGeom>
          <a:solidFill>
            <a:srgbClr val="92D050"/>
          </a:solidFill>
          <a:ln w="6350">
            <a:solidFill>
              <a:srgbClr val="CCFFCC">
                <a:alpha val="49019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203" name="Freeform 7" descr="Horizontal brick"/>
          <p:cNvSpPr>
            <a:spLocks/>
          </p:cNvSpPr>
          <p:nvPr/>
        </p:nvSpPr>
        <p:spPr bwMode="auto">
          <a:xfrm>
            <a:off x="3810000" y="3457575"/>
            <a:ext cx="320675" cy="287337"/>
          </a:xfrm>
          <a:custGeom>
            <a:avLst/>
            <a:gdLst>
              <a:gd name="T0" fmla="*/ 2147483647 w 236"/>
              <a:gd name="T1" fmla="*/ 0 h 206"/>
              <a:gd name="T2" fmla="*/ 2147483647 w 236"/>
              <a:gd name="T3" fmla="*/ 2147483647 h 206"/>
              <a:gd name="T4" fmla="*/ 2147483647 w 236"/>
              <a:gd name="T5" fmla="*/ 2147483647 h 206"/>
              <a:gd name="T6" fmla="*/ 2147483647 w 236"/>
              <a:gd name="T7" fmla="*/ 2147483647 h 206"/>
              <a:gd name="T8" fmla="*/ 2147483647 w 236"/>
              <a:gd name="T9" fmla="*/ 2147483647 h 206"/>
              <a:gd name="T10" fmla="*/ 2147483647 w 236"/>
              <a:gd name="T11" fmla="*/ 2147483647 h 206"/>
              <a:gd name="T12" fmla="*/ 2147483647 w 236"/>
              <a:gd name="T13" fmla="*/ 2147483647 h 206"/>
              <a:gd name="T14" fmla="*/ 2147483647 w 236"/>
              <a:gd name="T15" fmla="*/ 2147483647 h 206"/>
              <a:gd name="T16" fmla="*/ 0 w 236"/>
              <a:gd name="T17" fmla="*/ 2147483647 h 206"/>
              <a:gd name="T18" fmla="*/ 2147483647 w 236"/>
              <a:gd name="T19" fmla="*/ 2147483647 h 206"/>
              <a:gd name="T20" fmla="*/ 2147483647 w 236"/>
              <a:gd name="T21" fmla="*/ 2147483647 h 206"/>
              <a:gd name="T22" fmla="*/ 2147483647 w 236"/>
              <a:gd name="T23" fmla="*/ 2147483647 h 206"/>
              <a:gd name="T24" fmla="*/ 2147483647 w 236"/>
              <a:gd name="T25" fmla="*/ 2147483647 h 206"/>
              <a:gd name="T26" fmla="*/ 2147483647 w 236"/>
              <a:gd name="T27" fmla="*/ 2147483647 h 206"/>
              <a:gd name="T28" fmla="*/ 2147483647 w 236"/>
              <a:gd name="T29" fmla="*/ 2147483647 h 206"/>
              <a:gd name="T30" fmla="*/ 2147483647 w 236"/>
              <a:gd name="T31" fmla="*/ 2147483647 h 206"/>
              <a:gd name="T32" fmla="*/ 2147483647 w 236"/>
              <a:gd name="T33" fmla="*/ 2147483647 h 206"/>
              <a:gd name="T34" fmla="*/ 2147483647 w 236"/>
              <a:gd name="T35" fmla="*/ 2147483647 h 206"/>
              <a:gd name="T36" fmla="*/ 2147483647 w 236"/>
              <a:gd name="T37" fmla="*/ 2147483647 h 206"/>
              <a:gd name="T38" fmla="*/ 2147483647 w 236"/>
              <a:gd name="T39" fmla="*/ 2147483647 h 206"/>
              <a:gd name="T40" fmla="*/ 2147483647 w 236"/>
              <a:gd name="T41" fmla="*/ 2147483647 h 206"/>
              <a:gd name="T42" fmla="*/ 2147483647 w 236"/>
              <a:gd name="T43" fmla="*/ 2147483647 h 206"/>
              <a:gd name="T44" fmla="*/ 2147483647 w 236"/>
              <a:gd name="T45" fmla="*/ 2147483647 h 206"/>
              <a:gd name="T46" fmla="*/ 2147483647 w 236"/>
              <a:gd name="T47" fmla="*/ 2147483647 h 206"/>
              <a:gd name="T48" fmla="*/ 2147483647 w 236"/>
              <a:gd name="T49" fmla="*/ 2147483647 h 206"/>
              <a:gd name="T50" fmla="*/ 2147483647 w 236"/>
              <a:gd name="T51" fmla="*/ 2147483647 h 206"/>
              <a:gd name="T52" fmla="*/ 2147483647 w 236"/>
              <a:gd name="T53" fmla="*/ 2147483647 h 206"/>
              <a:gd name="T54" fmla="*/ 2147483647 w 236"/>
              <a:gd name="T55" fmla="*/ 2147483647 h 206"/>
              <a:gd name="T56" fmla="*/ 2147483647 w 236"/>
              <a:gd name="T57" fmla="*/ 2147483647 h 206"/>
              <a:gd name="T58" fmla="*/ 2147483647 w 236"/>
              <a:gd name="T59" fmla="*/ 2147483647 h 206"/>
              <a:gd name="T60" fmla="*/ 2147483647 w 236"/>
              <a:gd name="T61" fmla="*/ 2147483647 h 206"/>
              <a:gd name="T62" fmla="*/ 2147483647 w 236"/>
              <a:gd name="T63" fmla="*/ 0 h 206"/>
              <a:gd name="T64" fmla="*/ 2147483647 w 236"/>
              <a:gd name="T65" fmla="*/ 0 h 20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236"/>
              <a:gd name="T100" fmla="*/ 0 h 206"/>
              <a:gd name="T101" fmla="*/ 236 w 236"/>
              <a:gd name="T102" fmla="*/ 206 h 20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236" h="206">
                <a:moveTo>
                  <a:pt x="172" y="0"/>
                </a:moveTo>
                <a:cubicBezTo>
                  <a:pt x="172" y="2"/>
                  <a:pt x="171" y="3"/>
                  <a:pt x="171" y="5"/>
                </a:cubicBezTo>
                <a:cubicBezTo>
                  <a:pt x="170" y="13"/>
                  <a:pt x="170" y="21"/>
                  <a:pt x="169" y="29"/>
                </a:cubicBezTo>
                <a:cubicBezTo>
                  <a:pt x="167" y="41"/>
                  <a:pt x="143" y="38"/>
                  <a:pt x="133" y="44"/>
                </a:cubicBezTo>
                <a:cubicBezTo>
                  <a:pt x="128" y="43"/>
                  <a:pt x="123" y="39"/>
                  <a:pt x="118" y="41"/>
                </a:cubicBezTo>
                <a:cubicBezTo>
                  <a:pt x="112" y="43"/>
                  <a:pt x="115" y="50"/>
                  <a:pt x="106" y="51"/>
                </a:cubicBezTo>
                <a:cubicBezTo>
                  <a:pt x="79" y="65"/>
                  <a:pt x="46" y="49"/>
                  <a:pt x="16" y="56"/>
                </a:cubicBezTo>
                <a:cubicBezTo>
                  <a:pt x="11" y="59"/>
                  <a:pt x="7" y="61"/>
                  <a:pt x="4" y="66"/>
                </a:cubicBezTo>
                <a:cubicBezTo>
                  <a:pt x="3" y="71"/>
                  <a:pt x="1" y="75"/>
                  <a:pt x="0" y="80"/>
                </a:cubicBezTo>
                <a:cubicBezTo>
                  <a:pt x="1" y="88"/>
                  <a:pt x="3" y="95"/>
                  <a:pt x="6" y="102"/>
                </a:cubicBezTo>
                <a:cubicBezTo>
                  <a:pt x="7" y="112"/>
                  <a:pt x="6" y="116"/>
                  <a:pt x="12" y="123"/>
                </a:cubicBezTo>
                <a:cubicBezTo>
                  <a:pt x="13" y="154"/>
                  <a:pt x="15" y="148"/>
                  <a:pt x="7" y="167"/>
                </a:cubicBezTo>
                <a:cubicBezTo>
                  <a:pt x="6" y="175"/>
                  <a:pt x="8" y="175"/>
                  <a:pt x="15" y="179"/>
                </a:cubicBezTo>
                <a:cubicBezTo>
                  <a:pt x="12" y="185"/>
                  <a:pt x="13" y="187"/>
                  <a:pt x="7" y="191"/>
                </a:cubicBezTo>
                <a:cubicBezTo>
                  <a:pt x="5" y="200"/>
                  <a:pt x="12" y="203"/>
                  <a:pt x="21" y="204"/>
                </a:cubicBezTo>
                <a:cubicBezTo>
                  <a:pt x="42" y="203"/>
                  <a:pt x="39" y="204"/>
                  <a:pt x="49" y="191"/>
                </a:cubicBezTo>
                <a:cubicBezTo>
                  <a:pt x="65" y="192"/>
                  <a:pt x="75" y="199"/>
                  <a:pt x="90" y="201"/>
                </a:cubicBezTo>
                <a:cubicBezTo>
                  <a:pt x="99" y="206"/>
                  <a:pt x="108" y="204"/>
                  <a:pt x="118" y="203"/>
                </a:cubicBezTo>
                <a:cubicBezTo>
                  <a:pt x="129" y="196"/>
                  <a:pt x="123" y="186"/>
                  <a:pt x="126" y="173"/>
                </a:cubicBezTo>
                <a:cubicBezTo>
                  <a:pt x="127" y="167"/>
                  <a:pt x="145" y="167"/>
                  <a:pt x="147" y="167"/>
                </a:cubicBezTo>
                <a:cubicBezTo>
                  <a:pt x="162" y="168"/>
                  <a:pt x="168" y="173"/>
                  <a:pt x="174" y="161"/>
                </a:cubicBezTo>
                <a:cubicBezTo>
                  <a:pt x="175" y="155"/>
                  <a:pt x="176" y="153"/>
                  <a:pt x="181" y="149"/>
                </a:cubicBezTo>
                <a:cubicBezTo>
                  <a:pt x="183" y="131"/>
                  <a:pt x="177" y="125"/>
                  <a:pt x="192" y="122"/>
                </a:cubicBezTo>
                <a:cubicBezTo>
                  <a:pt x="198" y="119"/>
                  <a:pt x="204" y="119"/>
                  <a:pt x="210" y="117"/>
                </a:cubicBezTo>
                <a:cubicBezTo>
                  <a:pt x="217" y="110"/>
                  <a:pt x="218" y="108"/>
                  <a:pt x="222" y="99"/>
                </a:cubicBezTo>
                <a:cubicBezTo>
                  <a:pt x="223" y="92"/>
                  <a:pt x="224" y="90"/>
                  <a:pt x="229" y="86"/>
                </a:cubicBezTo>
                <a:cubicBezTo>
                  <a:pt x="230" y="83"/>
                  <a:pt x="235" y="81"/>
                  <a:pt x="235" y="77"/>
                </a:cubicBezTo>
                <a:cubicBezTo>
                  <a:pt x="236" y="66"/>
                  <a:pt x="216" y="63"/>
                  <a:pt x="210" y="62"/>
                </a:cubicBezTo>
                <a:cubicBezTo>
                  <a:pt x="206" y="55"/>
                  <a:pt x="205" y="49"/>
                  <a:pt x="202" y="42"/>
                </a:cubicBezTo>
                <a:cubicBezTo>
                  <a:pt x="204" y="35"/>
                  <a:pt x="207" y="32"/>
                  <a:pt x="210" y="26"/>
                </a:cubicBezTo>
                <a:cubicBezTo>
                  <a:pt x="207" y="16"/>
                  <a:pt x="205" y="7"/>
                  <a:pt x="193" y="5"/>
                </a:cubicBezTo>
                <a:cubicBezTo>
                  <a:pt x="189" y="3"/>
                  <a:pt x="184" y="2"/>
                  <a:pt x="180" y="0"/>
                </a:cubicBezTo>
                <a:cubicBezTo>
                  <a:pt x="168" y="2"/>
                  <a:pt x="166" y="4"/>
                  <a:pt x="172" y="0"/>
                </a:cubicBezTo>
                <a:close/>
              </a:path>
            </a:pathLst>
          </a:custGeom>
          <a:solidFill>
            <a:srgbClr val="92D050"/>
          </a:solidFill>
          <a:ln w="6350">
            <a:solidFill>
              <a:srgbClr val="008000">
                <a:alpha val="49019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204" name="Freeform 8" descr="Solid diamond"/>
          <p:cNvSpPr>
            <a:spLocks/>
          </p:cNvSpPr>
          <p:nvPr/>
        </p:nvSpPr>
        <p:spPr bwMode="auto">
          <a:xfrm>
            <a:off x="3790950" y="2662237"/>
            <a:ext cx="596900" cy="420688"/>
          </a:xfrm>
          <a:custGeom>
            <a:avLst/>
            <a:gdLst>
              <a:gd name="T0" fmla="*/ 2147483647 w 435"/>
              <a:gd name="T1" fmla="*/ 2147483647 h 303"/>
              <a:gd name="T2" fmla="*/ 2147483647 w 435"/>
              <a:gd name="T3" fmla="*/ 2147483647 h 303"/>
              <a:gd name="T4" fmla="*/ 2147483647 w 435"/>
              <a:gd name="T5" fmla="*/ 2147483647 h 303"/>
              <a:gd name="T6" fmla="*/ 2147483647 w 435"/>
              <a:gd name="T7" fmla="*/ 2147483647 h 303"/>
              <a:gd name="T8" fmla="*/ 2147483647 w 435"/>
              <a:gd name="T9" fmla="*/ 0 h 303"/>
              <a:gd name="T10" fmla="*/ 2147483647 w 435"/>
              <a:gd name="T11" fmla="*/ 2147483647 h 303"/>
              <a:gd name="T12" fmla="*/ 2147483647 w 435"/>
              <a:gd name="T13" fmla="*/ 2147483647 h 303"/>
              <a:gd name="T14" fmla="*/ 2147483647 w 435"/>
              <a:gd name="T15" fmla="*/ 2147483647 h 303"/>
              <a:gd name="T16" fmla="*/ 2147483647 w 435"/>
              <a:gd name="T17" fmla="*/ 2147483647 h 303"/>
              <a:gd name="T18" fmla="*/ 2147483647 w 435"/>
              <a:gd name="T19" fmla="*/ 2147483647 h 303"/>
              <a:gd name="T20" fmla="*/ 2147483647 w 435"/>
              <a:gd name="T21" fmla="*/ 2147483647 h 303"/>
              <a:gd name="T22" fmla="*/ 2147483647 w 435"/>
              <a:gd name="T23" fmla="*/ 2147483647 h 303"/>
              <a:gd name="T24" fmla="*/ 2147483647 w 435"/>
              <a:gd name="T25" fmla="*/ 2147483647 h 303"/>
              <a:gd name="T26" fmla="*/ 2147483647 w 435"/>
              <a:gd name="T27" fmla="*/ 2147483647 h 303"/>
              <a:gd name="T28" fmla="*/ 0 w 435"/>
              <a:gd name="T29" fmla="*/ 2147483647 h 303"/>
              <a:gd name="T30" fmla="*/ 2147483647 w 435"/>
              <a:gd name="T31" fmla="*/ 2147483647 h 303"/>
              <a:gd name="T32" fmla="*/ 2147483647 w 435"/>
              <a:gd name="T33" fmla="*/ 2147483647 h 303"/>
              <a:gd name="T34" fmla="*/ 2147483647 w 435"/>
              <a:gd name="T35" fmla="*/ 2147483647 h 303"/>
              <a:gd name="T36" fmla="*/ 2147483647 w 435"/>
              <a:gd name="T37" fmla="*/ 2147483647 h 303"/>
              <a:gd name="T38" fmla="*/ 2147483647 w 435"/>
              <a:gd name="T39" fmla="*/ 2147483647 h 303"/>
              <a:gd name="T40" fmla="*/ 2147483647 w 435"/>
              <a:gd name="T41" fmla="*/ 2147483647 h 303"/>
              <a:gd name="T42" fmla="*/ 2147483647 w 435"/>
              <a:gd name="T43" fmla="*/ 2147483647 h 303"/>
              <a:gd name="T44" fmla="*/ 2147483647 w 435"/>
              <a:gd name="T45" fmla="*/ 2147483647 h 303"/>
              <a:gd name="T46" fmla="*/ 2147483647 w 435"/>
              <a:gd name="T47" fmla="*/ 2147483647 h 303"/>
              <a:gd name="T48" fmla="*/ 2147483647 w 435"/>
              <a:gd name="T49" fmla="*/ 2147483647 h 303"/>
              <a:gd name="T50" fmla="*/ 2147483647 w 435"/>
              <a:gd name="T51" fmla="*/ 2147483647 h 303"/>
              <a:gd name="T52" fmla="*/ 2147483647 w 435"/>
              <a:gd name="T53" fmla="*/ 2147483647 h 303"/>
              <a:gd name="T54" fmla="*/ 2147483647 w 435"/>
              <a:gd name="T55" fmla="*/ 2147483647 h 303"/>
              <a:gd name="T56" fmla="*/ 2147483647 w 435"/>
              <a:gd name="T57" fmla="*/ 2147483647 h 303"/>
              <a:gd name="T58" fmla="*/ 2147483647 w 435"/>
              <a:gd name="T59" fmla="*/ 2147483647 h 303"/>
              <a:gd name="T60" fmla="*/ 2147483647 w 435"/>
              <a:gd name="T61" fmla="*/ 2147483647 h 303"/>
              <a:gd name="T62" fmla="*/ 2147483647 w 435"/>
              <a:gd name="T63" fmla="*/ 2147483647 h 303"/>
              <a:gd name="T64" fmla="*/ 2147483647 w 435"/>
              <a:gd name="T65" fmla="*/ 2147483647 h 303"/>
              <a:gd name="T66" fmla="*/ 2147483647 w 435"/>
              <a:gd name="T67" fmla="*/ 2147483647 h 303"/>
              <a:gd name="T68" fmla="*/ 2147483647 w 435"/>
              <a:gd name="T69" fmla="*/ 2147483647 h 303"/>
              <a:gd name="T70" fmla="*/ 2147483647 w 435"/>
              <a:gd name="T71" fmla="*/ 2147483647 h 303"/>
              <a:gd name="T72" fmla="*/ 2147483647 w 435"/>
              <a:gd name="T73" fmla="*/ 2147483647 h 303"/>
              <a:gd name="T74" fmla="*/ 2147483647 w 435"/>
              <a:gd name="T75" fmla="*/ 2147483647 h 303"/>
              <a:gd name="T76" fmla="*/ 2147483647 w 435"/>
              <a:gd name="T77" fmla="*/ 2147483647 h 303"/>
              <a:gd name="T78" fmla="*/ 2147483647 w 435"/>
              <a:gd name="T79" fmla="*/ 2147483647 h 303"/>
              <a:gd name="T80" fmla="*/ 2147483647 w 435"/>
              <a:gd name="T81" fmla="*/ 2147483647 h 303"/>
              <a:gd name="T82" fmla="*/ 2147483647 w 435"/>
              <a:gd name="T83" fmla="*/ 2147483647 h 303"/>
              <a:gd name="T84" fmla="*/ 2147483647 w 435"/>
              <a:gd name="T85" fmla="*/ 2147483647 h 303"/>
              <a:gd name="T86" fmla="*/ 2147483647 w 435"/>
              <a:gd name="T87" fmla="*/ 2147483647 h 303"/>
              <a:gd name="T88" fmla="*/ 2147483647 w 435"/>
              <a:gd name="T89" fmla="*/ 2147483647 h 303"/>
              <a:gd name="T90" fmla="*/ 2147483647 w 435"/>
              <a:gd name="T91" fmla="*/ 2147483647 h 303"/>
              <a:gd name="T92" fmla="*/ 2147483647 w 435"/>
              <a:gd name="T93" fmla="*/ 2147483647 h 303"/>
              <a:gd name="T94" fmla="*/ 2147483647 w 435"/>
              <a:gd name="T95" fmla="*/ 2147483647 h 303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435"/>
              <a:gd name="T145" fmla="*/ 0 h 303"/>
              <a:gd name="T146" fmla="*/ 435 w 435"/>
              <a:gd name="T147" fmla="*/ 303 h 303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435" h="303">
                <a:moveTo>
                  <a:pt x="258" y="91"/>
                </a:moveTo>
                <a:cubicBezTo>
                  <a:pt x="255" y="85"/>
                  <a:pt x="256" y="83"/>
                  <a:pt x="250" y="78"/>
                </a:cubicBezTo>
                <a:cubicBezTo>
                  <a:pt x="248" y="67"/>
                  <a:pt x="243" y="58"/>
                  <a:pt x="238" y="48"/>
                </a:cubicBezTo>
                <a:cubicBezTo>
                  <a:pt x="237" y="41"/>
                  <a:pt x="227" y="36"/>
                  <a:pt x="222" y="28"/>
                </a:cubicBezTo>
                <a:cubicBezTo>
                  <a:pt x="220" y="17"/>
                  <a:pt x="224" y="2"/>
                  <a:pt x="211" y="0"/>
                </a:cubicBezTo>
                <a:cubicBezTo>
                  <a:pt x="196" y="2"/>
                  <a:pt x="190" y="13"/>
                  <a:pt x="184" y="27"/>
                </a:cubicBezTo>
                <a:cubicBezTo>
                  <a:pt x="183" y="36"/>
                  <a:pt x="184" y="43"/>
                  <a:pt x="186" y="51"/>
                </a:cubicBezTo>
                <a:cubicBezTo>
                  <a:pt x="185" y="60"/>
                  <a:pt x="187" y="71"/>
                  <a:pt x="178" y="73"/>
                </a:cubicBezTo>
                <a:cubicBezTo>
                  <a:pt x="171" y="76"/>
                  <a:pt x="170" y="83"/>
                  <a:pt x="163" y="87"/>
                </a:cubicBezTo>
                <a:cubicBezTo>
                  <a:pt x="160" y="106"/>
                  <a:pt x="147" y="110"/>
                  <a:pt x="130" y="112"/>
                </a:cubicBezTo>
                <a:cubicBezTo>
                  <a:pt x="123" y="114"/>
                  <a:pt x="120" y="114"/>
                  <a:pt x="115" y="108"/>
                </a:cubicBezTo>
                <a:cubicBezTo>
                  <a:pt x="113" y="99"/>
                  <a:pt x="105" y="97"/>
                  <a:pt x="97" y="96"/>
                </a:cubicBezTo>
                <a:cubicBezTo>
                  <a:pt x="77" y="97"/>
                  <a:pt x="47" y="104"/>
                  <a:pt x="30" y="91"/>
                </a:cubicBezTo>
                <a:cubicBezTo>
                  <a:pt x="21" y="92"/>
                  <a:pt x="12" y="93"/>
                  <a:pt x="4" y="96"/>
                </a:cubicBezTo>
                <a:cubicBezTo>
                  <a:pt x="3" y="104"/>
                  <a:pt x="1" y="108"/>
                  <a:pt x="0" y="117"/>
                </a:cubicBezTo>
                <a:cubicBezTo>
                  <a:pt x="6" y="122"/>
                  <a:pt x="12" y="120"/>
                  <a:pt x="19" y="123"/>
                </a:cubicBezTo>
                <a:cubicBezTo>
                  <a:pt x="23" y="128"/>
                  <a:pt x="24" y="132"/>
                  <a:pt x="30" y="135"/>
                </a:cubicBezTo>
                <a:cubicBezTo>
                  <a:pt x="35" y="142"/>
                  <a:pt x="43" y="146"/>
                  <a:pt x="51" y="148"/>
                </a:cubicBezTo>
                <a:cubicBezTo>
                  <a:pt x="57" y="152"/>
                  <a:pt x="63" y="155"/>
                  <a:pt x="69" y="159"/>
                </a:cubicBezTo>
                <a:cubicBezTo>
                  <a:pt x="76" y="169"/>
                  <a:pt x="87" y="174"/>
                  <a:pt x="99" y="175"/>
                </a:cubicBezTo>
                <a:cubicBezTo>
                  <a:pt x="108" y="174"/>
                  <a:pt x="112" y="171"/>
                  <a:pt x="120" y="166"/>
                </a:cubicBezTo>
                <a:cubicBezTo>
                  <a:pt x="128" y="155"/>
                  <a:pt x="136" y="159"/>
                  <a:pt x="151" y="160"/>
                </a:cubicBezTo>
                <a:cubicBezTo>
                  <a:pt x="162" y="167"/>
                  <a:pt x="158" y="166"/>
                  <a:pt x="175" y="165"/>
                </a:cubicBezTo>
                <a:cubicBezTo>
                  <a:pt x="179" y="159"/>
                  <a:pt x="183" y="153"/>
                  <a:pt x="186" y="147"/>
                </a:cubicBezTo>
                <a:cubicBezTo>
                  <a:pt x="204" y="148"/>
                  <a:pt x="203" y="145"/>
                  <a:pt x="205" y="160"/>
                </a:cubicBezTo>
                <a:cubicBezTo>
                  <a:pt x="204" y="170"/>
                  <a:pt x="200" y="171"/>
                  <a:pt x="196" y="180"/>
                </a:cubicBezTo>
                <a:cubicBezTo>
                  <a:pt x="198" y="190"/>
                  <a:pt x="199" y="197"/>
                  <a:pt x="210" y="199"/>
                </a:cubicBezTo>
                <a:cubicBezTo>
                  <a:pt x="217" y="208"/>
                  <a:pt x="232" y="218"/>
                  <a:pt x="243" y="220"/>
                </a:cubicBezTo>
                <a:cubicBezTo>
                  <a:pt x="252" y="224"/>
                  <a:pt x="264" y="224"/>
                  <a:pt x="274" y="226"/>
                </a:cubicBezTo>
                <a:cubicBezTo>
                  <a:pt x="280" y="232"/>
                  <a:pt x="281" y="236"/>
                  <a:pt x="285" y="244"/>
                </a:cubicBezTo>
                <a:cubicBezTo>
                  <a:pt x="287" y="253"/>
                  <a:pt x="291" y="259"/>
                  <a:pt x="294" y="267"/>
                </a:cubicBezTo>
                <a:cubicBezTo>
                  <a:pt x="292" y="283"/>
                  <a:pt x="295" y="292"/>
                  <a:pt x="312" y="295"/>
                </a:cubicBezTo>
                <a:cubicBezTo>
                  <a:pt x="317" y="297"/>
                  <a:pt x="321" y="300"/>
                  <a:pt x="325" y="303"/>
                </a:cubicBezTo>
                <a:cubicBezTo>
                  <a:pt x="335" y="297"/>
                  <a:pt x="332" y="285"/>
                  <a:pt x="345" y="280"/>
                </a:cubicBezTo>
                <a:cubicBezTo>
                  <a:pt x="351" y="272"/>
                  <a:pt x="355" y="264"/>
                  <a:pt x="363" y="259"/>
                </a:cubicBezTo>
                <a:cubicBezTo>
                  <a:pt x="369" y="251"/>
                  <a:pt x="377" y="236"/>
                  <a:pt x="387" y="232"/>
                </a:cubicBezTo>
                <a:cubicBezTo>
                  <a:pt x="393" y="226"/>
                  <a:pt x="390" y="223"/>
                  <a:pt x="400" y="222"/>
                </a:cubicBezTo>
                <a:cubicBezTo>
                  <a:pt x="403" y="216"/>
                  <a:pt x="405" y="211"/>
                  <a:pt x="408" y="205"/>
                </a:cubicBezTo>
                <a:cubicBezTo>
                  <a:pt x="409" y="197"/>
                  <a:pt x="406" y="199"/>
                  <a:pt x="403" y="192"/>
                </a:cubicBezTo>
                <a:cubicBezTo>
                  <a:pt x="401" y="181"/>
                  <a:pt x="398" y="171"/>
                  <a:pt x="411" y="166"/>
                </a:cubicBezTo>
                <a:cubicBezTo>
                  <a:pt x="415" y="160"/>
                  <a:pt x="418" y="154"/>
                  <a:pt x="424" y="150"/>
                </a:cubicBezTo>
                <a:cubicBezTo>
                  <a:pt x="428" y="144"/>
                  <a:pt x="432" y="138"/>
                  <a:pt x="435" y="132"/>
                </a:cubicBezTo>
                <a:cubicBezTo>
                  <a:pt x="430" y="112"/>
                  <a:pt x="433" y="105"/>
                  <a:pt x="412" y="102"/>
                </a:cubicBezTo>
                <a:cubicBezTo>
                  <a:pt x="403" y="91"/>
                  <a:pt x="390" y="77"/>
                  <a:pt x="376" y="75"/>
                </a:cubicBezTo>
                <a:cubicBezTo>
                  <a:pt x="356" y="76"/>
                  <a:pt x="353" y="79"/>
                  <a:pt x="337" y="87"/>
                </a:cubicBezTo>
                <a:cubicBezTo>
                  <a:pt x="299" y="84"/>
                  <a:pt x="315" y="83"/>
                  <a:pt x="289" y="85"/>
                </a:cubicBezTo>
                <a:cubicBezTo>
                  <a:pt x="283" y="87"/>
                  <a:pt x="279" y="90"/>
                  <a:pt x="273" y="93"/>
                </a:cubicBezTo>
                <a:cubicBezTo>
                  <a:pt x="269" y="92"/>
                  <a:pt x="254" y="85"/>
                  <a:pt x="258" y="91"/>
                </a:cubicBezTo>
                <a:close/>
              </a:path>
            </a:pathLst>
          </a:custGeom>
          <a:solidFill>
            <a:srgbClr val="0070C0"/>
          </a:solidFill>
          <a:ln w="6350">
            <a:solidFill>
              <a:srgbClr val="CC6600">
                <a:alpha val="49019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205" name="Freeform 9" descr="Solid diamond"/>
          <p:cNvSpPr>
            <a:spLocks/>
          </p:cNvSpPr>
          <p:nvPr/>
        </p:nvSpPr>
        <p:spPr bwMode="auto">
          <a:xfrm>
            <a:off x="4078288" y="2549525"/>
            <a:ext cx="265112" cy="234950"/>
          </a:xfrm>
          <a:custGeom>
            <a:avLst/>
            <a:gdLst>
              <a:gd name="T0" fmla="*/ 2147483647 w 193"/>
              <a:gd name="T1" fmla="*/ 2147483647 h 168"/>
              <a:gd name="T2" fmla="*/ 2147483647 w 193"/>
              <a:gd name="T3" fmla="*/ 2147483647 h 168"/>
              <a:gd name="T4" fmla="*/ 2147483647 w 193"/>
              <a:gd name="T5" fmla="*/ 2147483647 h 168"/>
              <a:gd name="T6" fmla="*/ 2147483647 w 193"/>
              <a:gd name="T7" fmla="*/ 2147483647 h 168"/>
              <a:gd name="T8" fmla="*/ 2147483647 w 193"/>
              <a:gd name="T9" fmla="*/ 2147483647 h 168"/>
              <a:gd name="T10" fmla="*/ 2147483647 w 193"/>
              <a:gd name="T11" fmla="*/ 0 h 168"/>
              <a:gd name="T12" fmla="*/ 2147483647 w 193"/>
              <a:gd name="T13" fmla="*/ 2147483647 h 168"/>
              <a:gd name="T14" fmla="*/ 2147483647 w 193"/>
              <a:gd name="T15" fmla="*/ 2147483647 h 168"/>
              <a:gd name="T16" fmla="*/ 2147483647 w 193"/>
              <a:gd name="T17" fmla="*/ 2147483647 h 168"/>
              <a:gd name="T18" fmla="*/ 2147483647 w 193"/>
              <a:gd name="T19" fmla="*/ 2147483647 h 168"/>
              <a:gd name="T20" fmla="*/ 2147483647 w 193"/>
              <a:gd name="T21" fmla="*/ 2147483647 h 168"/>
              <a:gd name="T22" fmla="*/ 2147483647 w 193"/>
              <a:gd name="T23" fmla="*/ 2147483647 h 168"/>
              <a:gd name="T24" fmla="*/ 2147483647 w 193"/>
              <a:gd name="T25" fmla="*/ 2147483647 h 168"/>
              <a:gd name="T26" fmla="*/ 2147483647 w 193"/>
              <a:gd name="T27" fmla="*/ 2147483647 h 168"/>
              <a:gd name="T28" fmla="*/ 2147483647 w 193"/>
              <a:gd name="T29" fmla="*/ 2147483647 h 168"/>
              <a:gd name="T30" fmla="*/ 2147483647 w 193"/>
              <a:gd name="T31" fmla="*/ 2147483647 h 168"/>
              <a:gd name="T32" fmla="*/ 2147483647 w 193"/>
              <a:gd name="T33" fmla="*/ 2147483647 h 168"/>
              <a:gd name="T34" fmla="*/ 2147483647 w 193"/>
              <a:gd name="T35" fmla="*/ 2147483647 h 168"/>
              <a:gd name="T36" fmla="*/ 2147483647 w 193"/>
              <a:gd name="T37" fmla="*/ 2147483647 h 168"/>
              <a:gd name="T38" fmla="*/ 2147483647 w 193"/>
              <a:gd name="T39" fmla="*/ 2147483647 h 168"/>
              <a:gd name="T40" fmla="*/ 2147483647 w 193"/>
              <a:gd name="T41" fmla="*/ 2147483647 h 168"/>
              <a:gd name="T42" fmla="*/ 2147483647 w 193"/>
              <a:gd name="T43" fmla="*/ 2147483647 h 168"/>
              <a:gd name="T44" fmla="*/ 2147483647 w 193"/>
              <a:gd name="T45" fmla="*/ 2147483647 h 168"/>
              <a:gd name="T46" fmla="*/ 0 w 193"/>
              <a:gd name="T47" fmla="*/ 2147483647 h 168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193"/>
              <a:gd name="T73" fmla="*/ 0 h 168"/>
              <a:gd name="T74" fmla="*/ 193 w 193"/>
              <a:gd name="T75" fmla="*/ 168 h 168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193" h="168">
                <a:moveTo>
                  <a:pt x="8" y="84"/>
                </a:moveTo>
                <a:cubicBezTo>
                  <a:pt x="4" y="71"/>
                  <a:pt x="1" y="69"/>
                  <a:pt x="6" y="54"/>
                </a:cubicBezTo>
                <a:cubicBezTo>
                  <a:pt x="8" y="49"/>
                  <a:pt x="14" y="42"/>
                  <a:pt x="14" y="42"/>
                </a:cubicBezTo>
                <a:cubicBezTo>
                  <a:pt x="15" y="37"/>
                  <a:pt x="13" y="31"/>
                  <a:pt x="16" y="26"/>
                </a:cubicBezTo>
                <a:cubicBezTo>
                  <a:pt x="20" y="20"/>
                  <a:pt x="34" y="14"/>
                  <a:pt x="34" y="14"/>
                </a:cubicBezTo>
                <a:cubicBezTo>
                  <a:pt x="39" y="7"/>
                  <a:pt x="43" y="7"/>
                  <a:pt x="48" y="0"/>
                </a:cubicBezTo>
                <a:cubicBezTo>
                  <a:pt x="57" y="3"/>
                  <a:pt x="60" y="12"/>
                  <a:pt x="68" y="18"/>
                </a:cubicBezTo>
                <a:cubicBezTo>
                  <a:pt x="82" y="16"/>
                  <a:pt x="85" y="14"/>
                  <a:pt x="100" y="16"/>
                </a:cubicBezTo>
                <a:cubicBezTo>
                  <a:pt x="123" y="24"/>
                  <a:pt x="109" y="20"/>
                  <a:pt x="148" y="24"/>
                </a:cubicBezTo>
                <a:cubicBezTo>
                  <a:pt x="155" y="25"/>
                  <a:pt x="168" y="26"/>
                  <a:pt x="168" y="26"/>
                </a:cubicBezTo>
                <a:cubicBezTo>
                  <a:pt x="171" y="30"/>
                  <a:pt x="173" y="34"/>
                  <a:pt x="176" y="38"/>
                </a:cubicBezTo>
                <a:cubicBezTo>
                  <a:pt x="178" y="42"/>
                  <a:pt x="172" y="50"/>
                  <a:pt x="172" y="50"/>
                </a:cubicBezTo>
                <a:cubicBezTo>
                  <a:pt x="173" y="66"/>
                  <a:pt x="170" y="76"/>
                  <a:pt x="182" y="84"/>
                </a:cubicBezTo>
                <a:cubicBezTo>
                  <a:pt x="193" y="100"/>
                  <a:pt x="183" y="110"/>
                  <a:pt x="178" y="126"/>
                </a:cubicBezTo>
                <a:cubicBezTo>
                  <a:pt x="175" y="152"/>
                  <a:pt x="174" y="153"/>
                  <a:pt x="146" y="156"/>
                </a:cubicBezTo>
                <a:cubicBezTo>
                  <a:pt x="139" y="158"/>
                  <a:pt x="128" y="166"/>
                  <a:pt x="128" y="166"/>
                </a:cubicBezTo>
                <a:cubicBezTo>
                  <a:pt x="98" y="164"/>
                  <a:pt x="99" y="161"/>
                  <a:pt x="78" y="168"/>
                </a:cubicBezTo>
                <a:cubicBezTo>
                  <a:pt x="69" y="167"/>
                  <a:pt x="59" y="165"/>
                  <a:pt x="50" y="164"/>
                </a:cubicBezTo>
                <a:cubicBezTo>
                  <a:pt x="44" y="163"/>
                  <a:pt x="44" y="152"/>
                  <a:pt x="42" y="146"/>
                </a:cubicBezTo>
                <a:cubicBezTo>
                  <a:pt x="39" y="137"/>
                  <a:pt x="34" y="130"/>
                  <a:pt x="26" y="124"/>
                </a:cubicBezTo>
                <a:cubicBezTo>
                  <a:pt x="16" y="110"/>
                  <a:pt x="19" y="117"/>
                  <a:pt x="16" y="104"/>
                </a:cubicBezTo>
                <a:cubicBezTo>
                  <a:pt x="15" y="97"/>
                  <a:pt x="17" y="90"/>
                  <a:pt x="14" y="84"/>
                </a:cubicBezTo>
                <a:cubicBezTo>
                  <a:pt x="13" y="81"/>
                  <a:pt x="8" y="84"/>
                  <a:pt x="6" y="82"/>
                </a:cubicBezTo>
                <a:cubicBezTo>
                  <a:pt x="2" y="80"/>
                  <a:pt x="0" y="70"/>
                  <a:pt x="0" y="70"/>
                </a:cubicBezTo>
              </a:path>
            </a:pathLst>
          </a:custGeom>
          <a:solidFill>
            <a:srgbClr val="0070C0"/>
          </a:solidFill>
          <a:ln w="6350">
            <a:solidFill>
              <a:srgbClr val="CC6600">
                <a:alpha val="49019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206" name="Freeform 10" descr="Horizontal brick"/>
          <p:cNvSpPr>
            <a:spLocks/>
          </p:cNvSpPr>
          <p:nvPr/>
        </p:nvSpPr>
        <p:spPr bwMode="auto">
          <a:xfrm>
            <a:off x="4906963" y="2846387"/>
            <a:ext cx="325437" cy="558800"/>
          </a:xfrm>
          <a:custGeom>
            <a:avLst/>
            <a:gdLst>
              <a:gd name="T0" fmla="*/ 2147483647 w 238"/>
              <a:gd name="T1" fmla="*/ 2147483647 h 402"/>
              <a:gd name="T2" fmla="*/ 2147483647 w 238"/>
              <a:gd name="T3" fmla="*/ 0 h 402"/>
              <a:gd name="T4" fmla="*/ 2147483647 w 238"/>
              <a:gd name="T5" fmla="*/ 2147483647 h 402"/>
              <a:gd name="T6" fmla="*/ 2147483647 w 238"/>
              <a:gd name="T7" fmla="*/ 2147483647 h 402"/>
              <a:gd name="T8" fmla="*/ 2147483647 w 238"/>
              <a:gd name="T9" fmla="*/ 2147483647 h 402"/>
              <a:gd name="T10" fmla="*/ 2147483647 w 238"/>
              <a:gd name="T11" fmla="*/ 2147483647 h 402"/>
              <a:gd name="T12" fmla="*/ 2147483647 w 238"/>
              <a:gd name="T13" fmla="*/ 2147483647 h 402"/>
              <a:gd name="T14" fmla="*/ 2147483647 w 238"/>
              <a:gd name="T15" fmla="*/ 2147483647 h 402"/>
              <a:gd name="T16" fmla="*/ 2147483647 w 238"/>
              <a:gd name="T17" fmla="*/ 2147483647 h 402"/>
              <a:gd name="T18" fmla="*/ 2147483647 w 238"/>
              <a:gd name="T19" fmla="*/ 2147483647 h 402"/>
              <a:gd name="T20" fmla="*/ 2147483647 w 238"/>
              <a:gd name="T21" fmla="*/ 2147483647 h 402"/>
              <a:gd name="T22" fmla="*/ 2147483647 w 238"/>
              <a:gd name="T23" fmla="*/ 2147483647 h 402"/>
              <a:gd name="T24" fmla="*/ 2147483647 w 238"/>
              <a:gd name="T25" fmla="*/ 2147483647 h 402"/>
              <a:gd name="T26" fmla="*/ 2147483647 w 238"/>
              <a:gd name="T27" fmla="*/ 2147483647 h 402"/>
              <a:gd name="T28" fmla="*/ 2147483647 w 238"/>
              <a:gd name="T29" fmla="*/ 2147483647 h 402"/>
              <a:gd name="T30" fmla="*/ 2147483647 w 238"/>
              <a:gd name="T31" fmla="*/ 2147483647 h 402"/>
              <a:gd name="T32" fmla="*/ 2147483647 w 238"/>
              <a:gd name="T33" fmla="*/ 2147483647 h 402"/>
              <a:gd name="T34" fmla="*/ 0 w 238"/>
              <a:gd name="T35" fmla="*/ 2147483647 h 402"/>
              <a:gd name="T36" fmla="*/ 2147483647 w 238"/>
              <a:gd name="T37" fmla="*/ 2147483647 h 402"/>
              <a:gd name="T38" fmla="*/ 2147483647 w 238"/>
              <a:gd name="T39" fmla="*/ 2147483647 h 402"/>
              <a:gd name="T40" fmla="*/ 2147483647 w 238"/>
              <a:gd name="T41" fmla="*/ 2147483647 h 402"/>
              <a:gd name="T42" fmla="*/ 2147483647 w 238"/>
              <a:gd name="T43" fmla="*/ 2147483647 h 402"/>
              <a:gd name="T44" fmla="*/ 2147483647 w 238"/>
              <a:gd name="T45" fmla="*/ 2147483647 h 402"/>
              <a:gd name="T46" fmla="*/ 2147483647 w 238"/>
              <a:gd name="T47" fmla="*/ 2147483647 h 402"/>
              <a:gd name="T48" fmla="*/ 2147483647 w 238"/>
              <a:gd name="T49" fmla="*/ 2147483647 h 402"/>
              <a:gd name="T50" fmla="*/ 2147483647 w 238"/>
              <a:gd name="T51" fmla="*/ 2147483647 h 402"/>
              <a:gd name="T52" fmla="*/ 2147483647 w 238"/>
              <a:gd name="T53" fmla="*/ 2147483647 h 402"/>
              <a:gd name="T54" fmla="*/ 2147483647 w 238"/>
              <a:gd name="T55" fmla="*/ 2147483647 h 402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238"/>
              <a:gd name="T85" fmla="*/ 0 h 402"/>
              <a:gd name="T86" fmla="*/ 238 w 238"/>
              <a:gd name="T87" fmla="*/ 402 h 402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238" h="402">
                <a:moveTo>
                  <a:pt x="80" y="16"/>
                </a:moveTo>
                <a:cubicBezTo>
                  <a:pt x="100" y="14"/>
                  <a:pt x="109" y="6"/>
                  <a:pt x="126" y="0"/>
                </a:cubicBezTo>
                <a:cubicBezTo>
                  <a:pt x="128" y="7"/>
                  <a:pt x="126" y="16"/>
                  <a:pt x="130" y="22"/>
                </a:cubicBezTo>
                <a:cubicBezTo>
                  <a:pt x="132" y="25"/>
                  <a:pt x="142" y="26"/>
                  <a:pt x="142" y="26"/>
                </a:cubicBezTo>
                <a:cubicBezTo>
                  <a:pt x="153" y="42"/>
                  <a:pt x="149" y="62"/>
                  <a:pt x="158" y="78"/>
                </a:cubicBezTo>
                <a:cubicBezTo>
                  <a:pt x="171" y="100"/>
                  <a:pt x="208" y="104"/>
                  <a:pt x="230" y="106"/>
                </a:cubicBezTo>
                <a:cubicBezTo>
                  <a:pt x="235" y="121"/>
                  <a:pt x="233" y="114"/>
                  <a:pt x="236" y="128"/>
                </a:cubicBezTo>
                <a:cubicBezTo>
                  <a:pt x="235" y="145"/>
                  <a:pt x="238" y="186"/>
                  <a:pt x="228" y="206"/>
                </a:cubicBezTo>
                <a:cubicBezTo>
                  <a:pt x="224" y="214"/>
                  <a:pt x="220" y="222"/>
                  <a:pt x="216" y="230"/>
                </a:cubicBezTo>
                <a:cubicBezTo>
                  <a:pt x="214" y="234"/>
                  <a:pt x="208" y="242"/>
                  <a:pt x="208" y="242"/>
                </a:cubicBezTo>
                <a:cubicBezTo>
                  <a:pt x="204" y="263"/>
                  <a:pt x="198" y="274"/>
                  <a:pt x="186" y="292"/>
                </a:cubicBezTo>
                <a:cubicBezTo>
                  <a:pt x="180" y="302"/>
                  <a:pt x="183" y="296"/>
                  <a:pt x="178" y="310"/>
                </a:cubicBezTo>
                <a:cubicBezTo>
                  <a:pt x="177" y="312"/>
                  <a:pt x="176" y="316"/>
                  <a:pt x="176" y="316"/>
                </a:cubicBezTo>
                <a:cubicBezTo>
                  <a:pt x="178" y="330"/>
                  <a:pt x="180" y="345"/>
                  <a:pt x="184" y="358"/>
                </a:cubicBezTo>
                <a:cubicBezTo>
                  <a:pt x="166" y="370"/>
                  <a:pt x="119" y="395"/>
                  <a:pt x="98" y="398"/>
                </a:cubicBezTo>
                <a:cubicBezTo>
                  <a:pt x="79" y="397"/>
                  <a:pt x="41" y="402"/>
                  <a:pt x="28" y="382"/>
                </a:cubicBezTo>
                <a:cubicBezTo>
                  <a:pt x="24" y="359"/>
                  <a:pt x="25" y="332"/>
                  <a:pt x="12" y="312"/>
                </a:cubicBezTo>
                <a:cubicBezTo>
                  <a:pt x="5" y="285"/>
                  <a:pt x="9" y="260"/>
                  <a:pt x="0" y="234"/>
                </a:cubicBezTo>
                <a:cubicBezTo>
                  <a:pt x="5" y="220"/>
                  <a:pt x="22" y="215"/>
                  <a:pt x="34" y="212"/>
                </a:cubicBezTo>
                <a:cubicBezTo>
                  <a:pt x="46" y="204"/>
                  <a:pt x="46" y="202"/>
                  <a:pt x="58" y="194"/>
                </a:cubicBezTo>
                <a:cubicBezTo>
                  <a:pt x="62" y="191"/>
                  <a:pt x="70" y="186"/>
                  <a:pt x="70" y="186"/>
                </a:cubicBezTo>
                <a:cubicBezTo>
                  <a:pt x="82" y="168"/>
                  <a:pt x="97" y="157"/>
                  <a:pt x="112" y="142"/>
                </a:cubicBezTo>
                <a:cubicBezTo>
                  <a:pt x="116" y="131"/>
                  <a:pt x="120" y="120"/>
                  <a:pt x="124" y="108"/>
                </a:cubicBezTo>
                <a:cubicBezTo>
                  <a:pt x="126" y="103"/>
                  <a:pt x="126" y="97"/>
                  <a:pt x="128" y="92"/>
                </a:cubicBezTo>
                <a:cubicBezTo>
                  <a:pt x="129" y="88"/>
                  <a:pt x="132" y="80"/>
                  <a:pt x="132" y="80"/>
                </a:cubicBezTo>
                <a:cubicBezTo>
                  <a:pt x="130" y="68"/>
                  <a:pt x="132" y="63"/>
                  <a:pt x="120" y="60"/>
                </a:cubicBezTo>
                <a:cubicBezTo>
                  <a:pt x="112" y="55"/>
                  <a:pt x="103" y="52"/>
                  <a:pt x="94" y="48"/>
                </a:cubicBezTo>
                <a:cubicBezTo>
                  <a:pt x="87" y="39"/>
                  <a:pt x="76" y="27"/>
                  <a:pt x="80" y="16"/>
                </a:cubicBezTo>
                <a:close/>
              </a:path>
            </a:pathLst>
          </a:custGeom>
          <a:solidFill>
            <a:srgbClr val="FFFF00"/>
          </a:solidFill>
          <a:ln w="6350">
            <a:solidFill>
              <a:srgbClr val="4D4D4D">
                <a:alpha val="49019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h-TH">
              <a:solidFill>
                <a:prstClr val="black">
                  <a:lumMod val="85000"/>
                  <a:lumOff val="15000"/>
                </a:prstClr>
              </a:solidFill>
              <a:latin typeface="Arial" pitchFamily="34" charset="0"/>
            </a:endParaRPr>
          </a:p>
        </p:txBody>
      </p:sp>
      <p:sp>
        <p:nvSpPr>
          <p:cNvPr id="207" name="Freeform 11"/>
          <p:cNvSpPr>
            <a:spLocks/>
          </p:cNvSpPr>
          <p:nvPr/>
        </p:nvSpPr>
        <p:spPr bwMode="auto">
          <a:xfrm>
            <a:off x="4637088" y="2381250"/>
            <a:ext cx="511175" cy="487362"/>
          </a:xfrm>
          <a:custGeom>
            <a:avLst/>
            <a:gdLst>
              <a:gd name="T0" fmla="*/ 2147483647 w 375"/>
              <a:gd name="T1" fmla="*/ 2147483647 h 352"/>
              <a:gd name="T2" fmla="*/ 2147483647 w 375"/>
              <a:gd name="T3" fmla="*/ 2147483647 h 352"/>
              <a:gd name="T4" fmla="*/ 2147483647 w 375"/>
              <a:gd name="T5" fmla="*/ 2147483647 h 352"/>
              <a:gd name="T6" fmla="*/ 2147483647 w 375"/>
              <a:gd name="T7" fmla="*/ 2147483647 h 352"/>
              <a:gd name="T8" fmla="*/ 2147483647 w 375"/>
              <a:gd name="T9" fmla="*/ 2147483647 h 352"/>
              <a:gd name="T10" fmla="*/ 2147483647 w 375"/>
              <a:gd name="T11" fmla="*/ 2147483647 h 352"/>
              <a:gd name="T12" fmla="*/ 2147483647 w 375"/>
              <a:gd name="T13" fmla="*/ 0 h 352"/>
              <a:gd name="T14" fmla="*/ 2147483647 w 375"/>
              <a:gd name="T15" fmla="*/ 2147483647 h 352"/>
              <a:gd name="T16" fmla="*/ 2147483647 w 375"/>
              <a:gd name="T17" fmla="*/ 2147483647 h 352"/>
              <a:gd name="T18" fmla="*/ 2147483647 w 375"/>
              <a:gd name="T19" fmla="*/ 2147483647 h 352"/>
              <a:gd name="T20" fmla="*/ 2147483647 w 375"/>
              <a:gd name="T21" fmla="*/ 2147483647 h 352"/>
              <a:gd name="T22" fmla="*/ 2147483647 w 375"/>
              <a:gd name="T23" fmla="*/ 2147483647 h 352"/>
              <a:gd name="T24" fmla="*/ 2147483647 w 375"/>
              <a:gd name="T25" fmla="*/ 2147483647 h 352"/>
              <a:gd name="T26" fmla="*/ 2147483647 w 375"/>
              <a:gd name="T27" fmla="*/ 2147483647 h 352"/>
              <a:gd name="T28" fmla="*/ 2147483647 w 375"/>
              <a:gd name="T29" fmla="*/ 2147483647 h 352"/>
              <a:gd name="T30" fmla="*/ 2147483647 w 375"/>
              <a:gd name="T31" fmla="*/ 2147483647 h 352"/>
              <a:gd name="T32" fmla="*/ 2147483647 w 375"/>
              <a:gd name="T33" fmla="*/ 2147483647 h 352"/>
              <a:gd name="T34" fmla="*/ 2147483647 w 375"/>
              <a:gd name="T35" fmla="*/ 2147483647 h 352"/>
              <a:gd name="T36" fmla="*/ 2147483647 w 375"/>
              <a:gd name="T37" fmla="*/ 2147483647 h 352"/>
              <a:gd name="T38" fmla="*/ 2147483647 w 375"/>
              <a:gd name="T39" fmla="*/ 2147483647 h 352"/>
              <a:gd name="T40" fmla="*/ 2147483647 w 375"/>
              <a:gd name="T41" fmla="*/ 2147483647 h 352"/>
              <a:gd name="T42" fmla="*/ 2147483647 w 375"/>
              <a:gd name="T43" fmla="*/ 2147483647 h 352"/>
              <a:gd name="T44" fmla="*/ 2147483647 w 375"/>
              <a:gd name="T45" fmla="*/ 2147483647 h 352"/>
              <a:gd name="T46" fmla="*/ 2147483647 w 375"/>
              <a:gd name="T47" fmla="*/ 2147483647 h 352"/>
              <a:gd name="T48" fmla="*/ 2147483647 w 375"/>
              <a:gd name="T49" fmla="*/ 2147483647 h 352"/>
              <a:gd name="T50" fmla="*/ 2147483647 w 375"/>
              <a:gd name="T51" fmla="*/ 2147483647 h 352"/>
              <a:gd name="T52" fmla="*/ 2147483647 w 375"/>
              <a:gd name="T53" fmla="*/ 2147483647 h 352"/>
              <a:gd name="T54" fmla="*/ 2147483647 w 375"/>
              <a:gd name="T55" fmla="*/ 2147483647 h 352"/>
              <a:gd name="T56" fmla="*/ 2147483647 w 375"/>
              <a:gd name="T57" fmla="*/ 2147483647 h 352"/>
              <a:gd name="T58" fmla="*/ 2147483647 w 375"/>
              <a:gd name="T59" fmla="*/ 2147483647 h 352"/>
              <a:gd name="T60" fmla="*/ 2147483647 w 375"/>
              <a:gd name="T61" fmla="*/ 2147483647 h 352"/>
              <a:gd name="T62" fmla="*/ 2147483647 w 375"/>
              <a:gd name="T63" fmla="*/ 2147483647 h 352"/>
              <a:gd name="T64" fmla="*/ 2147483647 w 375"/>
              <a:gd name="T65" fmla="*/ 2147483647 h 352"/>
              <a:gd name="T66" fmla="*/ 2147483647 w 375"/>
              <a:gd name="T67" fmla="*/ 2147483647 h 352"/>
              <a:gd name="T68" fmla="*/ 2147483647 w 375"/>
              <a:gd name="T69" fmla="*/ 2147483647 h 352"/>
              <a:gd name="T70" fmla="*/ 2147483647 w 375"/>
              <a:gd name="T71" fmla="*/ 2147483647 h 352"/>
              <a:gd name="T72" fmla="*/ 2147483647 w 375"/>
              <a:gd name="T73" fmla="*/ 2147483647 h 352"/>
              <a:gd name="T74" fmla="*/ 2147483647 w 375"/>
              <a:gd name="T75" fmla="*/ 2147483647 h 352"/>
              <a:gd name="T76" fmla="*/ 2147483647 w 375"/>
              <a:gd name="T77" fmla="*/ 2147483647 h 352"/>
              <a:gd name="T78" fmla="*/ 2147483647 w 375"/>
              <a:gd name="T79" fmla="*/ 2147483647 h 352"/>
              <a:gd name="T80" fmla="*/ 2147483647 w 375"/>
              <a:gd name="T81" fmla="*/ 2147483647 h 352"/>
              <a:gd name="T82" fmla="*/ 2147483647 w 375"/>
              <a:gd name="T83" fmla="*/ 2147483647 h 352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375"/>
              <a:gd name="T127" fmla="*/ 0 h 352"/>
              <a:gd name="T128" fmla="*/ 375 w 375"/>
              <a:gd name="T129" fmla="*/ 352 h 352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375" h="352">
                <a:moveTo>
                  <a:pt x="67" y="54"/>
                </a:moveTo>
                <a:cubicBezTo>
                  <a:pt x="77" y="51"/>
                  <a:pt x="86" y="50"/>
                  <a:pt x="95" y="44"/>
                </a:cubicBezTo>
                <a:cubicBezTo>
                  <a:pt x="106" y="48"/>
                  <a:pt x="110" y="48"/>
                  <a:pt x="123" y="46"/>
                </a:cubicBezTo>
                <a:cubicBezTo>
                  <a:pt x="137" y="41"/>
                  <a:pt x="139" y="50"/>
                  <a:pt x="149" y="56"/>
                </a:cubicBezTo>
                <a:cubicBezTo>
                  <a:pt x="163" y="64"/>
                  <a:pt x="184" y="69"/>
                  <a:pt x="199" y="74"/>
                </a:cubicBezTo>
                <a:cubicBezTo>
                  <a:pt x="209" y="71"/>
                  <a:pt x="217" y="75"/>
                  <a:pt x="227" y="72"/>
                </a:cubicBezTo>
                <a:cubicBezTo>
                  <a:pt x="229" y="46"/>
                  <a:pt x="229" y="16"/>
                  <a:pt x="253" y="0"/>
                </a:cubicBezTo>
                <a:cubicBezTo>
                  <a:pt x="265" y="8"/>
                  <a:pt x="277" y="16"/>
                  <a:pt x="289" y="24"/>
                </a:cubicBezTo>
                <a:cubicBezTo>
                  <a:pt x="293" y="27"/>
                  <a:pt x="301" y="32"/>
                  <a:pt x="301" y="32"/>
                </a:cubicBezTo>
                <a:cubicBezTo>
                  <a:pt x="308" y="43"/>
                  <a:pt x="313" y="40"/>
                  <a:pt x="327" y="38"/>
                </a:cubicBezTo>
                <a:cubicBezTo>
                  <a:pt x="332" y="40"/>
                  <a:pt x="339" y="38"/>
                  <a:pt x="343" y="42"/>
                </a:cubicBezTo>
                <a:cubicBezTo>
                  <a:pt x="348" y="47"/>
                  <a:pt x="348" y="55"/>
                  <a:pt x="353" y="60"/>
                </a:cubicBezTo>
                <a:cubicBezTo>
                  <a:pt x="364" y="58"/>
                  <a:pt x="369" y="53"/>
                  <a:pt x="375" y="62"/>
                </a:cubicBezTo>
                <a:cubicBezTo>
                  <a:pt x="372" y="78"/>
                  <a:pt x="367" y="93"/>
                  <a:pt x="363" y="108"/>
                </a:cubicBezTo>
                <a:cubicBezTo>
                  <a:pt x="361" y="114"/>
                  <a:pt x="355" y="126"/>
                  <a:pt x="355" y="126"/>
                </a:cubicBezTo>
                <a:cubicBezTo>
                  <a:pt x="352" y="145"/>
                  <a:pt x="352" y="137"/>
                  <a:pt x="341" y="148"/>
                </a:cubicBezTo>
                <a:cubicBezTo>
                  <a:pt x="338" y="156"/>
                  <a:pt x="336" y="159"/>
                  <a:pt x="327" y="156"/>
                </a:cubicBezTo>
                <a:cubicBezTo>
                  <a:pt x="314" y="160"/>
                  <a:pt x="320" y="174"/>
                  <a:pt x="311" y="182"/>
                </a:cubicBezTo>
                <a:cubicBezTo>
                  <a:pt x="305" y="187"/>
                  <a:pt x="294" y="186"/>
                  <a:pt x="287" y="188"/>
                </a:cubicBezTo>
                <a:cubicBezTo>
                  <a:pt x="278" y="216"/>
                  <a:pt x="296" y="248"/>
                  <a:pt x="305" y="274"/>
                </a:cubicBezTo>
                <a:cubicBezTo>
                  <a:pt x="308" y="284"/>
                  <a:pt x="309" y="295"/>
                  <a:pt x="315" y="304"/>
                </a:cubicBezTo>
                <a:cubicBezTo>
                  <a:pt x="317" y="316"/>
                  <a:pt x="322" y="325"/>
                  <a:pt x="317" y="338"/>
                </a:cubicBezTo>
                <a:cubicBezTo>
                  <a:pt x="316" y="342"/>
                  <a:pt x="294" y="347"/>
                  <a:pt x="289" y="348"/>
                </a:cubicBezTo>
                <a:cubicBezTo>
                  <a:pt x="285" y="349"/>
                  <a:pt x="277" y="352"/>
                  <a:pt x="277" y="352"/>
                </a:cubicBezTo>
                <a:cubicBezTo>
                  <a:pt x="271" y="346"/>
                  <a:pt x="268" y="341"/>
                  <a:pt x="261" y="336"/>
                </a:cubicBezTo>
                <a:cubicBezTo>
                  <a:pt x="252" y="338"/>
                  <a:pt x="244" y="340"/>
                  <a:pt x="235" y="342"/>
                </a:cubicBezTo>
                <a:cubicBezTo>
                  <a:pt x="214" y="339"/>
                  <a:pt x="196" y="329"/>
                  <a:pt x="175" y="326"/>
                </a:cubicBezTo>
                <a:cubicBezTo>
                  <a:pt x="159" y="310"/>
                  <a:pt x="173" y="293"/>
                  <a:pt x="179" y="276"/>
                </a:cubicBezTo>
                <a:cubicBezTo>
                  <a:pt x="177" y="275"/>
                  <a:pt x="175" y="274"/>
                  <a:pt x="173" y="272"/>
                </a:cubicBezTo>
                <a:cubicBezTo>
                  <a:pt x="171" y="270"/>
                  <a:pt x="171" y="268"/>
                  <a:pt x="169" y="266"/>
                </a:cubicBezTo>
                <a:cubicBezTo>
                  <a:pt x="165" y="263"/>
                  <a:pt x="157" y="258"/>
                  <a:pt x="157" y="258"/>
                </a:cubicBezTo>
                <a:cubicBezTo>
                  <a:pt x="161" y="240"/>
                  <a:pt x="167" y="231"/>
                  <a:pt x="177" y="216"/>
                </a:cubicBezTo>
                <a:cubicBezTo>
                  <a:pt x="180" y="212"/>
                  <a:pt x="183" y="209"/>
                  <a:pt x="185" y="204"/>
                </a:cubicBezTo>
                <a:cubicBezTo>
                  <a:pt x="186" y="200"/>
                  <a:pt x="189" y="192"/>
                  <a:pt x="189" y="192"/>
                </a:cubicBezTo>
                <a:cubicBezTo>
                  <a:pt x="182" y="148"/>
                  <a:pt x="121" y="147"/>
                  <a:pt x="87" y="136"/>
                </a:cubicBezTo>
                <a:cubicBezTo>
                  <a:pt x="81" y="126"/>
                  <a:pt x="69" y="121"/>
                  <a:pt x="59" y="116"/>
                </a:cubicBezTo>
                <a:cubicBezTo>
                  <a:pt x="55" y="114"/>
                  <a:pt x="47" y="112"/>
                  <a:pt x="47" y="112"/>
                </a:cubicBezTo>
                <a:cubicBezTo>
                  <a:pt x="42" y="85"/>
                  <a:pt x="14" y="118"/>
                  <a:pt x="1" y="98"/>
                </a:cubicBezTo>
                <a:cubicBezTo>
                  <a:pt x="2" y="90"/>
                  <a:pt x="0" y="80"/>
                  <a:pt x="5" y="74"/>
                </a:cubicBezTo>
                <a:cubicBezTo>
                  <a:pt x="9" y="69"/>
                  <a:pt x="12" y="71"/>
                  <a:pt x="17" y="68"/>
                </a:cubicBezTo>
                <a:cubicBezTo>
                  <a:pt x="42" y="54"/>
                  <a:pt x="41" y="50"/>
                  <a:pt x="73" y="46"/>
                </a:cubicBezTo>
                <a:cubicBezTo>
                  <a:pt x="88" y="48"/>
                  <a:pt x="82" y="48"/>
                  <a:pt x="89" y="48"/>
                </a:cubicBezTo>
              </a:path>
            </a:pathLst>
          </a:custGeom>
          <a:solidFill>
            <a:srgbClr val="FFFF00"/>
          </a:solidFill>
          <a:ln w="6350">
            <a:solidFill>
              <a:srgbClr val="4D4D4D">
                <a:alpha val="49019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h-TH">
              <a:solidFill>
                <a:prstClr val="black">
                  <a:lumMod val="85000"/>
                  <a:lumOff val="15000"/>
                </a:prstClr>
              </a:solidFill>
              <a:latin typeface="Arial" pitchFamily="34" charset="0"/>
            </a:endParaRPr>
          </a:p>
        </p:txBody>
      </p:sp>
      <p:sp>
        <p:nvSpPr>
          <p:cNvPr id="208" name="Freeform 12" descr="Large grid"/>
          <p:cNvSpPr>
            <a:spLocks/>
          </p:cNvSpPr>
          <p:nvPr/>
        </p:nvSpPr>
        <p:spPr bwMode="auto">
          <a:xfrm>
            <a:off x="4127500" y="5772150"/>
            <a:ext cx="368300" cy="371475"/>
          </a:xfrm>
          <a:custGeom>
            <a:avLst/>
            <a:gdLst>
              <a:gd name="T0" fmla="*/ 2147483647 w 270"/>
              <a:gd name="T1" fmla="*/ 2147483647 h 266"/>
              <a:gd name="T2" fmla="*/ 2147483647 w 270"/>
              <a:gd name="T3" fmla="*/ 2147483647 h 266"/>
              <a:gd name="T4" fmla="*/ 2147483647 w 270"/>
              <a:gd name="T5" fmla="*/ 2147483647 h 266"/>
              <a:gd name="T6" fmla="*/ 2147483647 w 270"/>
              <a:gd name="T7" fmla="*/ 2147483647 h 266"/>
              <a:gd name="T8" fmla="*/ 2147483647 w 270"/>
              <a:gd name="T9" fmla="*/ 0 h 266"/>
              <a:gd name="T10" fmla="*/ 2147483647 w 270"/>
              <a:gd name="T11" fmla="*/ 2147483647 h 266"/>
              <a:gd name="T12" fmla="*/ 2147483647 w 270"/>
              <a:gd name="T13" fmla="*/ 2147483647 h 266"/>
              <a:gd name="T14" fmla="*/ 2147483647 w 270"/>
              <a:gd name="T15" fmla="*/ 2147483647 h 266"/>
              <a:gd name="T16" fmla="*/ 2147483647 w 270"/>
              <a:gd name="T17" fmla="*/ 2147483647 h 266"/>
              <a:gd name="T18" fmla="*/ 2147483647 w 270"/>
              <a:gd name="T19" fmla="*/ 2147483647 h 266"/>
              <a:gd name="T20" fmla="*/ 2147483647 w 270"/>
              <a:gd name="T21" fmla="*/ 2147483647 h 266"/>
              <a:gd name="T22" fmla="*/ 2147483647 w 270"/>
              <a:gd name="T23" fmla="*/ 2147483647 h 266"/>
              <a:gd name="T24" fmla="*/ 2147483647 w 270"/>
              <a:gd name="T25" fmla="*/ 2147483647 h 266"/>
              <a:gd name="T26" fmla="*/ 2147483647 w 270"/>
              <a:gd name="T27" fmla="*/ 2147483647 h 266"/>
              <a:gd name="T28" fmla="*/ 2147483647 w 270"/>
              <a:gd name="T29" fmla="*/ 2147483647 h 266"/>
              <a:gd name="T30" fmla="*/ 2147483647 w 270"/>
              <a:gd name="T31" fmla="*/ 2147483647 h 266"/>
              <a:gd name="T32" fmla="*/ 2147483647 w 270"/>
              <a:gd name="T33" fmla="*/ 2147483647 h 266"/>
              <a:gd name="T34" fmla="*/ 2147483647 w 270"/>
              <a:gd name="T35" fmla="*/ 2147483647 h 266"/>
              <a:gd name="T36" fmla="*/ 2147483647 w 270"/>
              <a:gd name="T37" fmla="*/ 2147483647 h 266"/>
              <a:gd name="T38" fmla="*/ 2147483647 w 270"/>
              <a:gd name="T39" fmla="*/ 2147483647 h 266"/>
              <a:gd name="T40" fmla="*/ 2147483647 w 270"/>
              <a:gd name="T41" fmla="*/ 2147483647 h 266"/>
              <a:gd name="T42" fmla="*/ 2147483647 w 270"/>
              <a:gd name="T43" fmla="*/ 2147483647 h 266"/>
              <a:gd name="T44" fmla="*/ 2147483647 w 270"/>
              <a:gd name="T45" fmla="*/ 2147483647 h 266"/>
              <a:gd name="T46" fmla="*/ 2147483647 w 270"/>
              <a:gd name="T47" fmla="*/ 2147483647 h 266"/>
              <a:gd name="T48" fmla="*/ 2147483647 w 270"/>
              <a:gd name="T49" fmla="*/ 2147483647 h 266"/>
              <a:gd name="T50" fmla="*/ 2147483647 w 270"/>
              <a:gd name="T51" fmla="*/ 2147483647 h 266"/>
              <a:gd name="T52" fmla="*/ 2147483647 w 270"/>
              <a:gd name="T53" fmla="*/ 2147483647 h 266"/>
              <a:gd name="T54" fmla="*/ 2147483647 w 270"/>
              <a:gd name="T55" fmla="*/ 2147483647 h 266"/>
              <a:gd name="T56" fmla="*/ 2147483647 w 270"/>
              <a:gd name="T57" fmla="*/ 2147483647 h 266"/>
              <a:gd name="T58" fmla="*/ 2147483647 w 270"/>
              <a:gd name="T59" fmla="*/ 2147483647 h 266"/>
              <a:gd name="T60" fmla="*/ 2147483647 w 270"/>
              <a:gd name="T61" fmla="*/ 2147483647 h 266"/>
              <a:gd name="T62" fmla="*/ 2147483647 w 270"/>
              <a:gd name="T63" fmla="*/ 2147483647 h 266"/>
              <a:gd name="T64" fmla="*/ 2147483647 w 270"/>
              <a:gd name="T65" fmla="*/ 2147483647 h 266"/>
              <a:gd name="T66" fmla="*/ 2147483647 w 270"/>
              <a:gd name="T67" fmla="*/ 2147483647 h 266"/>
              <a:gd name="T68" fmla="*/ 2147483647 w 270"/>
              <a:gd name="T69" fmla="*/ 2147483647 h 266"/>
              <a:gd name="T70" fmla="*/ 2147483647 w 270"/>
              <a:gd name="T71" fmla="*/ 2147483647 h 266"/>
              <a:gd name="T72" fmla="*/ 2147483647 w 270"/>
              <a:gd name="T73" fmla="*/ 2147483647 h 266"/>
              <a:gd name="T74" fmla="*/ 2147483647 w 270"/>
              <a:gd name="T75" fmla="*/ 2147483647 h 266"/>
              <a:gd name="T76" fmla="*/ 2147483647 w 270"/>
              <a:gd name="T77" fmla="*/ 2147483647 h 266"/>
              <a:gd name="T78" fmla="*/ 2147483647 w 270"/>
              <a:gd name="T79" fmla="*/ 2147483647 h 266"/>
              <a:gd name="T80" fmla="*/ 2147483647 w 270"/>
              <a:gd name="T81" fmla="*/ 2147483647 h 266"/>
              <a:gd name="T82" fmla="*/ 2147483647 w 270"/>
              <a:gd name="T83" fmla="*/ 2147483647 h 266"/>
              <a:gd name="T84" fmla="*/ 2147483647 w 270"/>
              <a:gd name="T85" fmla="*/ 2147483647 h 266"/>
              <a:gd name="T86" fmla="*/ 2147483647 w 270"/>
              <a:gd name="T87" fmla="*/ 2147483647 h 26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270"/>
              <a:gd name="T133" fmla="*/ 0 h 266"/>
              <a:gd name="T134" fmla="*/ 270 w 270"/>
              <a:gd name="T135" fmla="*/ 266 h 26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270" h="266">
                <a:moveTo>
                  <a:pt x="9" y="56"/>
                </a:moveTo>
                <a:cubicBezTo>
                  <a:pt x="0" y="52"/>
                  <a:pt x="7" y="42"/>
                  <a:pt x="14" y="41"/>
                </a:cubicBezTo>
                <a:cubicBezTo>
                  <a:pt x="22" y="27"/>
                  <a:pt x="35" y="27"/>
                  <a:pt x="50" y="26"/>
                </a:cubicBezTo>
                <a:cubicBezTo>
                  <a:pt x="60" y="23"/>
                  <a:pt x="66" y="22"/>
                  <a:pt x="74" y="17"/>
                </a:cubicBezTo>
                <a:cubicBezTo>
                  <a:pt x="75" y="11"/>
                  <a:pt x="77" y="6"/>
                  <a:pt x="80" y="0"/>
                </a:cubicBezTo>
                <a:cubicBezTo>
                  <a:pt x="88" y="4"/>
                  <a:pt x="86" y="6"/>
                  <a:pt x="84" y="15"/>
                </a:cubicBezTo>
                <a:cubicBezTo>
                  <a:pt x="87" y="27"/>
                  <a:pt x="94" y="31"/>
                  <a:pt x="105" y="35"/>
                </a:cubicBezTo>
                <a:cubicBezTo>
                  <a:pt x="108" y="41"/>
                  <a:pt x="110" y="41"/>
                  <a:pt x="116" y="42"/>
                </a:cubicBezTo>
                <a:cubicBezTo>
                  <a:pt x="132" y="40"/>
                  <a:pt x="123" y="35"/>
                  <a:pt x="137" y="32"/>
                </a:cubicBezTo>
                <a:cubicBezTo>
                  <a:pt x="147" y="24"/>
                  <a:pt x="151" y="33"/>
                  <a:pt x="158" y="39"/>
                </a:cubicBezTo>
                <a:cubicBezTo>
                  <a:pt x="163" y="47"/>
                  <a:pt x="160" y="42"/>
                  <a:pt x="168" y="53"/>
                </a:cubicBezTo>
                <a:cubicBezTo>
                  <a:pt x="170" y="56"/>
                  <a:pt x="177" y="60"/>
                  <a:pt x="177" y="60"/>
                </a:cubicBezTo>
                <a:cubicBezTo>
                  <a:pt x="181" y="66"/>
                  <a:pt x="188" y="71"/>
                  <a:pt x="194" y="75"/>
                </a:cubicBezTo>
                <a:cubicBezTo>
                  <a:pt x="202" y="88"/>
                  <a:pt x="220" y="98"/>
                  <a:pt x="234" y="101"/>
                </a:cubicBezTo>
                <a:cubicBezTo>
                  <a:pt x="239" y="104"/>
                  <a:pt x="244" y="107"/>
                  <a:pt x="249" y="110"/>
                </a:cubicBezTo>
                <a:cubicBezTo>
                  <a:pt x="266" y="108"/>
                  <a:pt x="265" y="105"/>
                  <a:pt x="267" y="119"/>
                </a:cubicBezTo>
                <a:cubicBezTo>
                  <a:pt x="266" y="128"/>
                  <a:pt x="261" y="130"/>
                  <a:pt x="252" y="132"/>
                </a:cubicBezTo>
                <a:cubicBezTo>
                  <a:pt x="248" y="138"/>
                  <a:pt x="246" y="142"/>
                  <a:pt x="252" y="147"/>
                </a:cubicBezTo>
                <a:cubicBezTo>
                  <a:pt x="257" y="155"/>
                  <a:pt x="264" y="160"/>
                  <a:pt x="270" y="168"/>
                </a:cubicBezTo>
                <a:cubicBezTo>
                  <a:pt x="263" y="171"/>
                  <a:pt x="264" y="177"/>
                  <a:pt x="261" y="183"/>
                </a:cubicBezTo>
                <a:cubicBezTo>
                  <a:pt x="260" y="193"/>
                  <a:pt x="260" y="205"/>
                  <a:pt x="249" y="207"/>
                </a:cubicBezTo>
                <a:cubicBezTo>
                  <a:pt x="242" y="210"/>
                  <a:pt x="235" y="209"/>
                  <a:pt x="228" y="212"/>
                </a:cubicBezTo>
                <a:cubicBezTo>
                  <a:pt x="219" y="223"/>
                  <a:pt x="227" y="242"/>
                  <a:pt x="215" y="251"/>
                </a:cubicBezTo>
                <a:cubicBezTo>
                  <a:pt x="211" y="258"/>
                  <a:pt x="212" y="263"/>
                  <a:pt x="204" y="266"/>
                </a:cubicBezTo>
                <a:cubicBezTo>
                  <a:pt x="199" y="262"/>
                  <a:pt x="198" y="259"/>
                  <a:pt x="195" y="254"/>
                </a:cubicBezTo>
                <a:cubicBezTo>
                  <a:pt x="203" y="249"/>
                  <a:pt x="202" y="244"/>
                  <a:pt x="198" y="236"/>
                </a:cubicBezTo>
                <a:cubicBezTo>
                  <a:pt x="196" y="228"/>
                  <a:pt x="193" y="228"/>
                  <a:pt x="186" y="227"/>
                </a:cubicBezTo>
                <a:cubicBezTo>
                  <a:pt x="182" y="220"/>
                  <a:pt x="179" y="222"/>
                  <a:pt x="173" y="219"/>
                </a:cubicBezTo>
                <a:cubicBezTo>
                  <a:pt x="174" y="209"/>
                  <a:pt x="175" y="205"/>
                  <a:pt x="165" y="209"/>
                </a:cubicBezTo>
                <a:cubicBezTo>
                  <a:pt x="147" y="208"/>
                  <a:pt x="141" y="205"/>
                  <a:pt x="126" y="203"/>
                </a:cubicBezTo>
                <a:cubicBezTo>
                  <a:pt x="121" y="201"/>
                  <a:pt x="121" y="197"/>
                  <a:pt x="116" y="195"/>
                </a:cubicBezTo>
                <a:cubicBezTo>
                  <a:pt x="109" y="198"/>
                  <a:pt x="101" y="192"/>
                  <a:pt x="93" y="191"/>
                </a:cubicBezTo>
                <a:cubicBezTo>
                  <a:pt x="90" y="177"/>
                  <a:pt x="95" y="195"/>
                  <a:pt x="72" y="185"/>
                </a:cubicBezTo>
                <a:cubicBezTo>
                  <a:pt x="70" y="184"/>
                  <a:pt x="72" y="180"/>
                  <a:pt x="71" y="177"/>
                </a:cubicBezTo>
                <a:cubicBezTo>
                  <a:pt x="69" y="170"/>
                  <a:pt x="64" y="165"/>
                  <a:pt x="57" y="164"/>
                </a:cubicBezTo>
                <a:cubicBezTo>
                  <a:pt x="52" y="161"/>
                  <a:pt x="49" y="160"/>
                  <a:pt x="45" y="155"/>
                </a:cubicBezTo>
                <a:cubicBezTo>
                  <a:pt x="48" y="129"/>
                  <a:pt x="45" y="143"/>
                  <a:pt x="54" y="131"/>
                </a:cubicBezTo>
                <a:cubicBezTo>
                  <a:pt x="51" y="115"/>
                  <a:pt x="54" y="117"/>
                  <a:pt x="42" y="110"/>
                </a:cubicBezTo>
                <a:cubicBezTo>
                  <a:pt x="40" y="100"/>
                  <a:pt x="29" y="99"/>
                  <a:pt x="21" y="96"/>
                </a:cubicBezTo>
                <a:cubicBezTo>
                  <a:pt x="13" y="85"/>
                  <a:pt x="17" y="89"/>
                  <a:pt x="9" y="83"/>
                </a:cubicBezTo>
                <a:cubicBezTo>
                  <a:pt x="7" y="73"/>
                  <a:pt x="6" y="75"/>
                  <a:pt x="8" y="63"/>
                </a:cubicBezTo>
                <a:cubicBezTo>
                  <a:pt x="7" y="59"/>
                  <a:pt x="2" y="55"/>
                  <a:pt x="3" y="51"/>
                </a:cubicBezTo>
                <a:cubicBezTo>
                  <a:pt x="3" y="49"/>
                  <a:pt x="6" y="46"/>
                  <a:pt x="8" y="47"/>
                </a:cubicBezTo>
                <a:cubicBezTo>
                  <a:pt x="10" y="49"/>
                  <a:pt x="9" y="53"/>
                  <a:pt x="9" y="56"/>
                </a:cubicBezTo>
                <a:close/>
              </a:path>
            </a:pathLst>
          </a:custGeom>
          <a:solidFill>
            <a:srgbClr val="CC0099"/>
          </a:solidFill>
          <a:ln w="6350">
            <a:solidFill>
              <a:schemeClr val="accent2">
                <a:alpha val="49019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209" name="Freeform 13"/>
          <p:cNvSpPr>
            <a:spLocks/>
          </p:cNvSpPr>
          <p:nvPr/>
        </p:nvSpPr>
        <p:spPr bwMode="auto">
          <a:xfrm>
            <a:off x="4344988" y="3592512"/>
            <a:ext cx="333375" cy="361950"/>
          </a:xfrm>
          <a:custGeom>
            <a:avLst/>
            <a:gdLst>
              <a:gd name="T0" fmla="*/ 2147483647 w 244"/>
              <a:gd name="T1" fmla="*/ 2147483647 h 260"/>
              <a:gd name="T2" fmla="*/ 2147483647 w 244"/>
              <a:gd name="T3" fmla="*/ 2147483647 h 260"/>
              <a:gd name="T4" fmla="*/ 2147483647 w 244"/>
              <a:gd name="T5" fmla="*/ 2147483647 h 260"/>
              <a:gd name="T6" fmla="*/ 2147483647 w 244"/>
              <a:gd name="T7" fmla="*/ 2147483647 h 260"/>
              <a:gd name="T8" fmla="*/ 2147483647 w 244"/>
              <a:gd name="T9" fmla="*/ 2147483647 h 260"/>
              <a:gd name="T10" fmla="*/ 2147483647 w 244"/>
              <a:gd name="T11" fmla="*/ 2147483647 h 260"/>
              <a:gd name="T12" fmla="*/ 2147483647 w 244"/>
              <a:gd name="T13" fmla="*/ 2147483647 h 260"/>
              <a:gd name="T14" fmla="*/ 2147483647 w 244"/>
              <a:gd name="T15" fmla="*/ 2147483647 h 260"/>
              <a:gd name="T16" fmla="*/ 2147483647 w 244"/>
              <a:gd name="T17" fmla="*/ 2147483647 h 260"/>
              <a:gd name="T18" fmla="*/ 2147483647 w 244"/>
              <a:gd name="T19" fmla="*/ 2147483647 h 260"/>
              <a:gd name="T20" fmla="*/ 2147483647 w 244"/>
              <a:gd name="T21" fmla="*/ 2147483647 h 260"/>
              <a:gd name="T22" fmla="*/ 2147483647 w 244"/>
              <a:gd name="T23" fmla="*/ 2147483647 h 260"/>
              <a:gd name="T24" fmla="*/ 2147483647 w 244"/>
              <a:gd name="T25" fmla="*/ 2147483647 h 260"/>
              <a:gd name="T26" fmla="*/ 2147483647 w 244"/>
              <a:gd name="T27" fmla="*/ 2147483647 h 260"/>
              <a:gd name="T28" fmla="*/ 2147483647 w 244"/>
              <a:gd name="T29" fmla="*/ 2147483647 h 260"/>
              <a:gd name="T30" fmla="*/ 2147483647 w 244"/>
              <a:gd name="T31" fmla="*/ 2147483647 h 260"/>
              <a:gd name="T32" fmla="*/ 2147483647 w 244"/>
              <a:gd name="T33" fmla="*/ 2147483647 h 260"/>
              <a:gd name="T34" fmla="*/ 2147483647 w 244"/>
              <a:gd name="T35" fmla="*/ 2147483647 h 260"/>
              <a:gd name="T36" fmla="*/ 2147483647 w 244"/>
              <a:gd name="T37" fmla="*/ 2147483647 h 260"/>
              <a:gd name="T38" fmla="*/ 2147483647 w 244"/>
              <a:gd name="T39" fmla="*/ 2147483647 h 260"/>
              <a:gd name="T40" fmla="*/ 2147483647 w 244"/>
              <a:gd name="T41" fmla="*/ 2147483647 h 260"/>
              <a:gd name="T42" fmla="*/ 2147483647 w 244"/>
              <a:gd name="T43" fmla="*/ 2147483647 h 260"/>
              <a:gd name="T44" fmla="*/ 2147483647 w 244"/>
              <a:gd name="T45" fmla="*/ 2147483647 h 260"/>
              <a:gd name="T46" fmla="*/ 2147483647 w 244"/>
              <a:gd name="T47" fmla="*/ 2147483647 h 260"/>
              <a:gd name="T48" fmla="*/ 2147483647 w 244"/>
              <a:gd name="T49" fmla="*/ 2147483647 h 260"/>
              <a:gd name="T50" fmla="*/ 2147483647 w 244"/>
              <a:gd name="T51" fmla="*/ 2147483647 h 260"/>
              <a:gd name="T52" fmla="*/ 2147483647 w 244"/>
              <a:gd name="T53" fmla="*/ 2147483647 h 260"/>
              <a:gd name="T54" fmla="*/ 2147483647 w 244"/>
              <a:gd name="T55" fmla="*/ 2147483647 h 260"/>
              <a:gd name="T56" fmla="*/ 2147483647 w 244"/>
              <a:gd name="T57" fmla="*/ 2147483647 h 260"/>
              <a:gd name="T58" fmla="*/ 2147483647 w 244"/>
              <a:gd name="T59" fmla="*/ 2147483647 h 260"/>
              <a:gd name="T60" fmla="*/ 2147483647 w 244"/>
              <a:gd name="T61" fmla="*/ 2147483647 h 260"/>
              <a:gd name="T62" fmla="*/ 2147483647 w 244"/>
              <a:gd name="T63" fmla="*/ 2147483647 h 260"/>
              <a:gd name="T64" fmla="*/ 2147483647 w 244"/>
              <a:gd name="T65" fmla="*/ 2147483647 h 260"/>
              <a:gd name="T66" fmla="*/ 2147483647 w 244"/>
              <a:gd name="T67" fmla="*/ 2147483647 h 260"/>
              <a:gd name="T68" fmla="*/ 2147483647 w 244"/>
              <a:gd name="T69" fmla="*/ 2147483647 h 260"/>
              <a:gd name="T70" fmla="*/ 2147483647 w 244"/>
              <a:gd name="T71" fmla="*/ 2147483647 h 260"/>
              <a:gd name="T72" fmla="*/ 2147483647 w 244"/>
              <a:gd name="T73" fmla="*/ 2147483647 h 260"/>
              <a:gd name="T74" fmla="*/ 2147483647 w 244"/>
              <a:gd name="T75" fmla="*/ 2147483647 h 260"/>
              <a:gd name="T76" fmla="*/ 2147483647 w 244"/>
              <a:gd name="T77" fmla="*/ 2147483647 h 260"/>
              <a:gd name="T78" fmla="*/ 2147483647 w 244"/>
              <a:gd name="T79" fmla="*/ 2147483647 h 260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244"/>
              <a:gd name="T121" fmla="*/ 0 h 260"/>
              <a:gd name="T122" fmla="*/ 244 w 244"/>
              <a:gd name="T123" fmla="*/ 260 h 260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244" h="260">
                <a:moveTo>
                  <a:pt x="51" y="39"/>
                </a:moveTo>
                <a:cubicBezTo>
                  <a:pt x="52" y="45"/>
                  <a:pt x="55" y="48"/>
                  <a:pt x="57" y="53"/>
                </a:cubicBezTo>
                <a:cubicBezTo>
                  <a:pt x="58" y="64"/>
                  <a:pt x="58" y="63"/>
                  <a:pt x="49" y="68"/>
                </a:cubicBezTo>
                <a:cubicBezTo>
                  <a:pt x="45" y="73"/>
                  <a:pt x="42" y="74"/>
                  <a:pt x="40" y="80"/>
                </a:cubicBezTo>
                <a:cubicBezTo>
                  <a:pt x="42" y="87"/>
                  <a:pt x="45" y="91"/>
                  <a:pt x="46" y="98"/>
                </a:cubicBezTo>
                <a:cubicBezTo>
                  <a:pt x="44" y="109"/>
                  <a:pt x="44" y="113"/>
                  <a:pt x="34" y="119"/>
                </a:cubicBezTo>
                <a:cubicBezTo>
                  <a:pt x="29" y="126"/>
                  <a:pt x="26" y="136"/>
                  <a:pt x="36" y="140"/>
                </a:cubicBezTo>
                <a:cubicBezTo>
                  <a:pt x="40" y="163"/>
                  <a:pt x="43" y="159"/>
                  <a:pt x="24" y="173"/>
                </a:cubicBezTo>
                <a:cubicBezTo>
                  <a:pt x="25" y="190"/>
                  <a:pt x="24" y="182"/>
                  <a:pt x="34" y="189"/>
                </a:cubicBezTo>
                <a:cubicBezTo>
                  <a:pt x="45" y="208"/>
                  <a:pt x="27" y="219"/>
                  <a:pt x="13" y="227"/>
                </a:cubicBezTo>
                <a:cubicBezTo>
                  <a:pt x="9" y="233"/>
                  <a:pt x="10" y="235"/>
                  <a:pt x="16" y="239"/>
                </a:cubicBezTo>
                <a:cubicBezTo>
                  <a:pt x="17" y="240"/>
                  <a:pt x="18" y="242"/>
                  <a:pt x="18" y="243"/>
                </a:cubicBezTo>
                <a:cubicBezTo>
                  <a:pt x="18" y="256"/>
                  <a:pt x="0" y="247"/>
                  <a:pt x="37" y="251"/>
                </a:cubicBezTo>
                <a:cubicBezTo>
                  <a:pt x="42" y="254"/>
                  <a:pt x="44" y="258"/>
                  <a:pt x="49" y="260"/>
                </a:cubicBezTo>
                <a:cubicBezTo>
                  <a:pt x="57" y="257"/>
                  <a:pt x="58" y="252"/>
                  <a:pt x="63" y="245"/>
                </a:cubicBezTo>
                <a:cubicBezTo>
                  <a:pt x="59" y="235"/>
                  <a:pt x="59" y="226"/>
                  <a:pt x="63" y="216"/>
                </a:cubicBezTo>
                <a:cubicBezTo>
                  <a:pt x="65" y="206"/>
                  <a:pt x="68" y="205"/>
                  <a:pt x="75" y="198"/>
                </a:cubicBezTo>
                <a:cubicBezTo>
                  <a:pt x="76" y="192"/>
                  <a:pt x="78" y="185"/>
                  <a:pt x="81" y="179"/>
                </a:cubicBezTo>
                <a:cubicBezTo>
                  <a:pt x="82" y="170"/>
                  <a:pt x="83" y="161"/>
                  <a:pt x="79" y="152"/>
                </a:cubicBezTo>
                <a:cubicBezTo>
                  <a:pt x="83" y="146"/>
                  <a:pt x="89" y="144"/>
                  <a:pt x="96" y="143"/>
                </a:cubicBezTo>
                <a:cubicBezTo>
                  <a:pt x="101" y="141"/>
                  <a:pt x="102" y="137"/>
                  <a:pt x="106" y="134"/>
                </a:cubicBezTo>
                <a:cubicBezTo>
                  <a:pt x="109" y="129"/>
                  <a:pt x="110" y="126"/>
                  <a:pt x="115" y="123"/>
                </a:cubicBezTo>
                <a:cubicBezTo>
                  <a:pt x="126" y="125"/>
                  <a:pt x="134" y="133"/>
                  <a:pt x="144" y="135"/>
                </a:cubicBezTo>
                <a:cubicBezTo>
                  <a:pt x="153" y="140"/>
                  <a:pt x="164" y="138"/>
                  <a:pt x="174" y="137"/>
                </a:cubicBezTo>
                <a:cubicBezTo>
                  <a:pt x="180" y="134"/>
                  <a:pt x="186" y="131"/>
                  <a:pt x="192" y="129"/>
                </a:cubicBezTo>
                <a:cubicBezTo>
                  <a:pt x="199" y="122"/>
                  <a:pt x="209" y="121"/>
                  <a:pt x="219" y="119"/>
                </a:cubicBezTo>
                <a:cubicBezTo>
                  <a:pt x="222" y="111"/>
                  <a:pt x="222" y="109"/>
                  <a:pt x="231" y="107"/>
                </a:cubicBezTo>
                <a:cubicBezTo>
                  <a:pt x="238" y="108"/>
                  <a:pt x="242" y="110"/>
                  <a:pt x="244" y="102"/>
                </a:cubicBezTo>
                <a:cubicBezTo>
                  <a:pt x="243" y="94"/>
                  <a:pt x="240" y="91"/>
                  <a:pt x="241" y="84"/>
                </a:cubicBezTo>
                <a:cubicBezTo>
                  <a:pt x="234" y="83"/>
                  <a:pt x="222" y="74"/>
                  <a:pt x="222" y="74"/>
                </a:cubicBezTo>
                <a:cubicBezTo>
                  <a:pt x="217" y="66"/>
                  <a:pt x="216" y="65"/>
                  <a:pt x="208" y="60"/>
                </a:cubicBezTo>
                <a:cubicBezTo>
                  <a:pt x="204" y="35"/>
                  <a:pt x="181" y="33"/>
                  <a:pt x="160" y="29"/>
                </a:cubicBezTo>
                <a:cubicBezTo>
                  <a:pt x="151" y="25"/>
                  <a:pt x="147" y="19"/>
                  <a:pt x="136" y="17"/>
                </a:cubicBezTo>
                <a:cubicBezTo>
                  <a:pt x="130" y="12"/>
                  <a:pt x="126" y="7"/>
                  <a:pt x="118" y="5"/>
                </a:cubicBezTo>
                <a:cubicBezTo>
                  <a:pt x="112" y="0"/>
                  <a:pt x="110" y="0"/>
                  <a:pt x="102" y="2"/>
                </a:cubicBezTo>
                <a:cubicBezTo>
                  <a:pt x="97" y="5"/>
                  <a:pt x="94" y="8"/>
                  <a:pt x="88" y="9"/>
                </a:cubicBezTo>
                <a:cubicBezTo>
                  <a:pt x="82" y="12"/>
                  <a:pt x="76" y="13"/>
                  <a:pt x="70" y="14"/>
                </a:cubicBezTo>
                <a:cubicBezTo>
                  <a:pt x="65" y="17"/>
                  <a:pt x="63" y="21"/>
                  <a:pt x="58" y="24"/>
                </a:cubicBezTo>
                <a:cubicBezTo>
                  <a:pt x="55" y="29"/>
                  <a:pt x="52" y="32"/>
                  <a:pt x="51" y="38"/>
                </a:cubicBezTo>
                <a:cubicBezTo>
                  <a:pt x="52" y="46"/>
                  <a:pt x="52" y="46"/>
                  <a:pt x="51" y="39"/>
                </a:cubicBezTo>
                <a:close/>
              </a:path>
            </a:pathLst>
          </a:custGeom>
          <a:solidFill>
            <a:srgbClr val="92D050"/>
          </a:solidFill>
          <a:ln w="6350">
            <a:solidFill>
              <a:srgbClr val="333399">
                <a:alpha val="49019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h-TH">
              <a:solidFill>
                <a:prstClr val="black">
                  <a:lumMod val="85000"/>
                  <a:lumOff val="15000"/>
                </a:prstClr>
              </a:solidFill>
              <a:latin typeface="Arial" pitchFamily="34" charset="0"/>
            </a:endParaRPr>
          </a:p>
        </p:txBody>
      </p:sp>
      <p:sp>
        <p:nvSpPr>
          <p:cNvPr id="210" name="Freeform 14" descr="Dark vertical"/>
          <p:cNvSpPr>
            <a:spLocks/>
          </p:cNvSpPr>
          <p:nvPr/>
        </p:nvSpPr>
        <p:spPr bwMode="auto">
          <a:xfrm>
            <a:off x="4164013" y="3224212"/>
            <a:ext cx="206375" cy="200025"/>
          </a:xfrm>
          <a:custGeom>
            <a:avLst/>
            <a:gdLst>
              <a:gd name="T0" fmla="*/ 2147483647 w 152"/>
              <a:gd name="T1" fmla="*/ 2147483647 h 144"/>
              <a:gd name="T2" fmla="*/ 2147483647 w 152"/>
              <a:gd name="T3" fmla="*/ 2147483647 h 144"/>
              <a:gd name="T4" fmla="*/ 2147483647 w 152"/>
              <a:gd name="T5" fmla="*/ 2147483647 h 144"/>
              <a:gd name="T6" fmla="*/ 2147483647 w 152"/>
              <a:gd name="T7" fmla="*/ 2147483647 h 144"/>
              <a:gd name="T8" fmla="*/ 2147483647 w 152"/>
              <a:gd name="T9" fmla="*/ 2147483647 h 144"/>
              <a:gd name="T10" fmla="*/ 2147483647 w 152"/>
              <a:gd name="T11" fmla="*/ 2147483647 h 144"/>
              <a:gd name="T12" fmla="*/ 2147483647 w 152"/>
              <a:gd name="T13" fmla="*/ 2147483647 h 144"/>
              <a:gd name="T14" fmla="*/ 2147483647 w 152"/>
              <a:gd name="T15" fmla="*/ 2147483647 h 144"/>
              <a:gd name="T16" fmla="*/ 2147483647 w 152"/>
              <a:gd name="T17" fmla="*/ 2147483647 h 144"/>
              <a:gd name="T18" fmla="*/ 2147483647 w 152"/>
              <a:gd name="T19" fmla="*/ 2147483647 h 144"/>
              <a:gd name="T20" fmla="*/ 2147483647 w 152"/>
              <a:gd name="T21" fmla="*/ 2147483647 h 144"/>
              <a:gd name="T22" fmla="*/ 2147483647 w 152"/>
              <a:gd name="T23" fmla="*/ 2147483647 h 144"/>
              <a:gd name="T24" fmla="*/ 2147483647 w 152"/>
              <a:gd name="T25" fmla="*/ 2147483647 h 144"/>
              <a:gd name="T26" fmla="*/ 2147483647 w 152"/>
              <a:gd name="T27" fmla="*/ 2147483647 h 144"/>
              <a:gd name="T28" fmla="*/ 2147483647 w 152"/>
              <a:gd name="T29" fmla="*/ 2147483647 h 144"/>
              <a:gd name="T30" fmla="*/ 2147483647 w 152"/>
              <a:gd name="T31" fmla="*/ 2147483647 h 144"/>
              <a:gd name="T32" fmla="*/ 2147483647 w 152"/>
              <a:gd name="T33" fmla="*/ 2147483647 h 144"/>
              <a:gd name="T34" fmla="*/ 2147483647 w 152"/>
              <a:gd name="T35" fmla="*/ 2147483647 h 144"/>
              <a:gd name="T36" fmla="*/ 2147483647 w 152"/>
              <a:gd name="T37" fmla="*/ 2147483647 h 144"/>
              <a:gd name="T38" fmla="*/ 2147483647 w 152"/>
              <a:gd name="T39" fmla="*/ 2147483647 h 144"/>
              <a:gd name="T40" fmla="*/ 2147483647 w 152"/>
              <a:gd name="T41" fmla="*/ 0 h 144"/>
              <a:gd name="T42" fmla="*/ 2147483647 w 152"/>
              <a:gd name="T43" fmla="*/ 2147483647 h 144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52"/>
              <a:gd name="T67" fmla="*/ 0 h 144"/>
              <a:gd name="T68" fmla="*/ 152 w 152"/>
              <a:gd name="T69" fmla="*/ 144 h 144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52" h="144">
                <a:moveTo>
                  <a:pt x="87" y="4"/>
                </a:moveTo>
                <a:cubicBezTo>
                  <a:pt x="79" y="7"/>
                  <a:pt x="80" y="12"/>
                  <a:pt x="76" y="19"/>
                </a:cubicBezTo>
                <a:cubicBezTo>
                  <a:pt x="76" y="25"/>
                  <a:pt x="79" y="56"/>
                  <a:pt x="67" y="58"/>
                </a:cubicBezTo>
                <a:cubicBezTo>
                  <a:pt x="63" y="61"/>
                  <a:pt x="59" y="64"/>
                  <a:pt x="54" y="66"/>
                </a:cubicBezTo>
                <a:cubicBezTo>
                  <a:pt x="41" y="58"/>
                  <a:pt x="56" y="69"/>
                  <a:pt x="48" y="57"/>
                </a:cubicBezTo>
                <a:cubicBezTo>
                  <a:pt x="43" y="50"/>
                  <a:pt x="27" y="50"/>
                  <a:pt x="22" y="49"/>
                </a:cubicBezTo>
                <a:cubicBezTo>
                  <a:pt x="0" y="52"/>
                  <a:pt x="3" y="53"/>
                  <a:pt x="9" y="69"/>
                </a:cubicBezTo>
                <a:cubicBezTo>
                  <a:pt x="12" y="88"/>
                  <a:pt x="11" y="103"/>
                  <a:pt x="4" y="120"/>
                </a:cubicBezTo>
                <a:cubicBezTo>
                  <a:pt x="9" y="131"/>
                  <a:pt x="20" y="129"/>
                  <a:pt x="31" y="130"/>
                </a:cubicBezTo>
                <a:cubicBezTo>
                  <a:pt x="36" y="139"/>
                  <a:pt x="51" y="138"/>
                  <a:pt x="61" y="139"/>
                </a:cubicBezTo>
                <a:cubicBezTo>
                  <a:pt x="80" y="144"/>
                  <a:pt x="85" y="129"/>
                  <a:pt x="100" y="124"/>
                </a:cubicBezTo>
                <a:cubicBezTo>
                  <a:pt x="109" y="121"/>
                  <a:pt x="118" y="121"/>
                  <a:pt x="127" y="120"/>
                </a:cubicBezTo>
                <a:cubicBezTo>
                  <a:pt x="133" y="118"/>
                  <a:pt x="138" y="117"/>
                  <a:pt x="144" y="115"/>
                </a:cubicBezTo>
                <a:cubicBezTo>
                  <a:pt x="151" y="110"/>
                  <a:pt x="152" y="107"/>
                  <a:pt x="148" y="99"/>
                </a:cubicBezTo>
                <a:cubicBezTo>
                  <a:pt x="147" y="93"/>
                  <a:pt x="144" y="90"/>
                  <a:pt x="142" y="85"/>
                </a:cubicBezTo>
                <a:cubicBezTo>
                  <a:pt x="140" y="73"/>
                  <a:pt x="143" y="64"/>
                  <a:pt x="132" y="55"/>
                </a:cubicBezTo>
                <a:cubicBezTo>
                  <a:pt x="128" y="48"/>
                  <a:pt x="138" y="45"/>
                  <a:pt x="142" y="39"/>
                </a:cubicBezTo>
                <a:cubicBezTo>
                  <a:pt x="141" y="20"/>
                  <a:pt x="143" y="28"/>
                  <a:pt x="132" y="22"/>
                </a:cubicBezTo>
                <a:cubicBezTo>
                  <a:pt x="116" y="24"/>
                  <a:pt x="113" y="25"/>
                  <a:pt x="100" y="30"/>
                </a:cubicBezTo>
                <a:cubicBezTo>
                  <a:pt x="95" y="26"/>
                  <a:pt x="94" y="22"/>
                  <a:pt x="91" y="16"/>
                </a:cubicBezTo>
                <a:cubicBezTo>
                  <a:pt x="90" y="7"/>
                  <a:pt x="91" y="5"/>
                  <a:pt x="84" y="0"/>
                </a:cubicBezTo>
                <a:cubicBezTo>
                  <a:pt x="81" y="8"/>
                  <a:pt x="80" y="7"/>
                  <a:pt x="87" y="4"/>
                </a:cubicBezTo>
                <a:close/>
              </a:path>
            </a:pathLst>
          </a:custGeom>
          <a:solidFill>
            <a:srgbClr val="92D050"/>
          </a:solidFill>
          <a:ln w="6350">
            <a:solidFill>
              <a:srgbClr val="006600">
                <a:alpha val="49019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211" name="Freeform 15" descr="Horizontal brick"/>
          <p:cNvSpPr>
            <a:spLocks/>
          </p:cNvSpPr>
          <p:nvPr/>
        </p:nvSpPr>
        <p:spPr bwMode="auto">
          <a:xfrm>
            <a:off x="4024313" y="3387725"/>
            <a:ext cx="174625" cy="176212"/>
          </a:xfrm>
          <a:custGeom>
            <a:avLst/>
            <a:gdLst>
              <a:gd name="T0" fmla="*/ 2147483647 w 128"/>
              <a:gd name="T1" fmla="*/ 2147483647 h 126"/>
              <a:gd name="T2" fmla="*/ 2147483647 w 128"/>
              <a:gd name="T3" fmla="*/ 2147483647 h 126"/>
              <a:gd name="T4" fmla="*/ 2147483647 w 128"/>
              <a:gd name="T5" fmla="*/ 2147483647 h 126"/>
              <a:gd name="T6" fmla="*/ 2147483647 w 128"/>
              <a:gd name="T7" fmla="*/ 2147483647 h 126"/>
              <a:gd name="T8" fmla="*/ 2147483647 w 128"/>
              <a:gd name="T9" fmla="*/ 2147483647 h 126"/>
              <a:gd name="T10" fmla="*/ 2147483647 w 128"/>
              <a:gd name="T11" fmla="*/ 2147483647 h 126"/>
              <a:gd name="T12" fmla="*/ 2147483647 w 128"/>
              <a:gd name="T13" fmla="*/ 2147483647 h 126"/>
              <a:gd name="T14" fmla="*/ 2147483647 w 128"/>
              <a:gd name="T15" fmla="*/ 2147483647 h 126"/>
              <a:gd name="T16" fmla="*/ 2147483647 w 128"/>
              <a:gd name="T17" fmla="*/ 2147483647 h 126"/>
              <a:gd name="T18" fmla="*/ 2147483647 w 128"/>
              <a:gd name="T19" fmla="*/ 2147483647 h 126"/>
              <a:gd name="T20" fmla="*/ 2147483647 w 128"/>
              <a:gd name="T21" fmla="*/ 2147483647 h 126"/>
              <a:gd name="T22" fmla="*/ 2147483647 w 128"/>
              <a:gd name="T23" fmla="*/ 2147483647 h 126"/>
              <a:gd name="T24" fmla="*/ 2147483647 w 128"/>
              <a:gd name="T25" fmla="*/ 0 h 126"/>
              <a:gd name="T26" fmla="*/ 2147483647 w 128"/>
              <a:gd name="T27" fmla="*/ 2147483647 h 126"/>
              <a:gd name="T28" fmla="*/ 2147483647 w 128"/>
              <a:gd name="T29" fmla="*/ 2147483647 h 126"/>
              <a:gd name="T30" fmla="*/ 2147483647 w 128"/>
              <a:gd name="T31" fmla="*/ 2147483647 h 12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28"/>
              <a:gd name="T49" fmla="*/ 0 h 126"/>
              <a:gd name="T50" fmla="*/ 128 w 128"/>
              <a:gd name="T51" fmla="*/ 126 h 12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28" h="126">
                <a:moveTo>
                  <a:pt x="2" y="32"/>
                </a:moveTo>
                <a:cubicBezTo>
                  <a:pt x="1" y="40"/>
                  <a:pt x="0" y="43"/>
                  <a:pt x="7" y="47"/>
                </a:cubicBezTo>
                <a:cubicBezTo>
                  <a:pt x="14" y="56"/>
                  <a:pt x="15" y="54"/>
                  <a:pt x="28" y="53"/>
                </a:cubicBezTo>
                <a:cubicBezTo>
                  <a:pt x="33" y="53"/>
                  <a:pt x="39" y="52"/>
                  <a:pt x="44" y="54"/>
                </a:cubicBezTo>
                <a:cubicBezTo>
                  <a:pt x="49" y="56"/>
                  <a:pt x="41" y="103"/>
                  <a:pt x="54" y="105"/>
                </a:cubicBezTo>
                <a:cubicBezTo>
                  <a:pt x="63" y="113"/>
                  <a:pt x="101" y="126"/>
                  <a:pt x="111" y="124"/>
                </a:cubicBezTo>
                <a:cubicBezTo>
                  <a:pt x="123" y="126"/>
                  <a:pt x="124" y="120"/>
                  <a:pt x="126" y="114"/>
                </a:cubicBezTo>
                <a:cubicBezTo>
                  <a:pt x="128" y="108"/>
                  <a:pt x="123" y="96"/>
                  <a:pt x="122" y="90"/>
                </a:cubicBezTo>
                <a:cubicBezTo>
                  <a:pt x="121" y="83"/>
                  <a:pt x="118" y="82"/>
                  <a:pt x="117" y="75"/>
                </a:cubicBezTo>
                <a:cubicBezTo>
                  <a:pt x="116" y="68"/>
                  <a:pt x="115" y="56"/>
                  <a:pt x="114" y="49"/>
                </a:cubicBezTo>
                <a:cubicBezTo>
                  <a:pt x="113" y="42"/>
                  <a:pt x="108" y="37"/>
                  <a:pt x="108" y="30"/>
                </a:cubicBezTo>
                <a:cubicBezTo>
                  <a:pt x="108" y="23"/>
                  <a:pt x="113" y="14"/>
                  <a:pt x="113" y="9"/>
                </a:cubicBezTo>
                <a:cubicBezTo>
                  <a:pt x="112" y="5"/>
                  <a:pt x="113" y="0"/>
                  <a:pt x="107" y="0"/>
                </a:cubicBezTo>
                <a:cubicBezTo>
                  <a:pt x="101" y="0"/>
                  <a:pt x="89" y="3"/>
                  <a:pt x="89" y="3"/>
                </a:cubicBezTo>
                <a:cubicBezTo>
                  <a:pt x="69" y="13"/>
                  <a:pt x="60" y="16"/>
                  <a:pt x="35" y="18"/>
                </a:cubicBezTo>
                <a:cubicBezTo>
                  <a:pt x="24" y="22"/>
                  <a:pt x="12" y="26"/>
                  <a:pt x="2" y="32"/>
                </a:cubicBezTo>
                <a:close/>
              </a:path>
            </a:pathLst>
          </a:custGeom>
          <a:solidFill>
            <a:srgbClr val="92D050"/>
          </a:solidFill>
          <a:ln w="6350">
            <a:solidFill>
              <a:srgbClr val="339966">
                <a:alpha val="49019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212" name="Freeform 16" descr="Dark vertical"/>
          <p:cNvSpPr>
            <a:spLocks/>
          </p:cNvSpPr>
          <p:nvPr/>
        </p:nvSpPr>
        <p:spPr bwMode="auto">
          <a:xfrm>
            <a:off x="4281488" y="3159125"/>
            <a:ext cx="242887" cy="212725"/>
          </a:xfrm>
          <a:custGeom>
            <a:avLst/>
            <a:gdLst>
              <a:gd name="T0" fmla="*/ 2147483647 w 177"/>
              <a:gd name="T1" fmla="*/ 2147483647 h 152"/>
              <a:gd name="T2" fmla="*/ 2147483647 w 177"/>
              <a:gd name="T3" fmla="*/ 2147483647 h 152"/>
              <a:gd name="T4" fmla="*/ 2147483647 w 177"/>
              <a:gd name="T5" fmla="*/ 2147483647 h 152"/>
              <a:gd name="T6" fmla="*/ 2147483647 w 177"/>
              <a:gd name="T7" fmla="*/ 2147483647 h 152"/>
              <a:gd name="T8" fmla="*/ 2147483647 w 177"/>
              <a:gd name="T9" fmla="*/ 2147483647 h 152"/>
              <a:gd name="T10" fmla="*/ 2147483647 w 177"/>
              <a:gd name="T11" fmla="*/ 2147483647 h 152"/>
              <a:gd name="T12" fmla="*/ 2147483647 w 177"/>
              <a:gd name="T13" fmla="*/ 2147483647 h 152"/>
              <a:gd name="T14" fmla="*/ 2147483647 w 177"/>
              <a:gd name="T15" fmla="*/ 2147483647 h 152"/>
              <a:gd name="T16" fmla="*/ 2147483647 w 177"/>
              <a:gd name="T17" fmla="*/ 2147483647 h 152"/>
              <a:gd name="T18" fmla="*/ 2147483647 w 177"/>
              <a:gd name="T19" fmla="*/ 0 h 152"/>
              <a:gd name="T20" fmla="*/ 2147483647 w 177"/>
              <a:gd name="T21" fmla="*/ 2147483647 h 152"/>
              <a:gd name="T22" fmla="*/ 2147483647 w 177"/>
              <a:gd name="T23" fmla="*/ 2147483647 h 152"/>
              <a:gd name="T24" fmla="*/ 2147483647 w 177"/>
              <a:gd name="T25" fmla="*/ 2147483647 h 152"/>
              <a:gd name="T26" fmla="*/ 2147483647 w 177"/>
              <a:gd name="T27" fmla="*/ 2147483647 h 152"/>
              <a:gd name="T28" fmla="*/ 2147483647 w 177"/>
              <a:gd name="T29" fmla="*/ 2147483647 h 152"/>
              <a:gd name="T30" fmla="*/ 2147483647 w 177"/>
              <a:gd name="T31" fmla="*/ 2147483647 h 152"/>
              <a:gd name="T32" fmla="*/ 2147483647 w 177"/>
              <a:gd name="T33" fmla="*/ 2147483647 h 152"/>
              <a:gd name="T34" fmla="*/ 2147483647 w 177"/>
              <a:gd name="T35" fmla="*/ 2147483647 h 152"/>
              <a:gd name="T36" fmla="*/ 2147483647 w 177"/>
              <a:gd name="T37" fmla="*/ 2147483647 h 152"/>
              <a:gd name="T38" fmla="*/ 2147483647 w 177"/>
              <a:gd name="T39" fmla="*/ 2147483647 h 152"/>
              <a:gd name="T40" fmla="*/ 2147483647 w 177"/>
              <a:gd name="T41" fmla="*/ 2147483647 h 152"/>
              <a:gd name="T42" fmla="*/ 2147483647 w 177"/>
              <a:gd name="T43" fmla="*/ 2147483647 h 152"/>
              <a:gd name="T44" fmla="*/ 2147483647 w 177"/>
              <a:gd name="T45" fmla="*/ 2147483647 h 152"/>
              <a:gd name="T46" fmla="*/ 2147483647 w 177"/>
              <a:gd name="T47" fmla="*/ 2147483647 h 152"/>
              <a:gd name="T48" fmla="*/ 2147483647 w 177"/>
              <a:gd name="T49" fmla="*/ 2147483647 h 15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177"/>
              <a:gd name="T76" fmla="*/ 0 h 152"/>
              <a:gd name="T77" fmla="*/ 177 w 177"/>
              <a:gd name="T78" fmla="*/ 152 h 152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177" h="152">
                <a:moveTo>
                  <a:pt x="53" y="108"/>
                </a:moveTo>
                <a:cubicBezTo>
                  <a:pt x="44" y="104"/>
                  <a:pt x="43" y="95"/>
                  <a:pt x="52" y="90"/>
                </a:cubicBezTo>
                <a:cubicBezTo>
                  <a:pt x="56" y="85"/>
                  <a:pt x="58" y="82"/>
                  <a:pt x="59" y="75"/>
                </a:cubicBezTo>
                <a:cubicBezTo>
                  <a:pt x="58" y="73"/>
                  <a:pt x="55" y="69"/>
                  <a:pt x="52" y="69"/>
                </a:cubicBezTo>
                <a:cubicBezTo>
                  <a:pt x="46" y="69"/>
                  <a:pt x="35" y="72"/>
                  <a:pt x="35" y="72"/>
                </a:cubicBezTo>
                <a:cubicBezTo>
                  <a:pt x="23" y="78"/>
                  <a:pt x="29" y="78"/>
                  <a:pt x="11" y="77"/>
                </a:cubicBezTo>
                <a:cubicBezTo>
                  <a:pt x="2" y="71"/>
                  <a:pt x="6" y="62"/>
                  <a:pt x="2" y="53"/>
                </a:cubicBezTo>
                <a:cubicBezTo>
                  <a:pt x="0" y="39"/>
                  <a:pt x="9" y="32"/>
                  <a:pt x="22" y="29"/>
                </a:cubicBezTo>
                <a:cubicBezTo>
                  <a:pt x="31" y="22"/>
                  <a:pt x="36" y="15"/>
                  <a:pt x="46" y="9"/>
                </a:cubicBezTo>
                <a:cubicBezTo>
                  <a:pt x="47" y="0"/>
                  <a:pt x="49" y="3"/>
                  <a:pt x="56" y="0"/>
                </a:cubicBezTo>
                <a:cubicBezTo>
                  <a:pt x="61" y="1"/>
                  <a:pt x="66" y="0"/>
                  <a:pt x="70" y="2"/>
                </a:cubicBezTo>
                <a:cubicBezTo>
                  <a:pt x="77" y="5"/>
                  <a:pt x="71" y="15"/>
                  <a:pt x="79" y="20"/>
                </a:cubicBezTo>
                <a:cubicBezTo>
                  <a:pt x="93" y="17"/>
                  <a:pt x="94" y="12"/>
                  <a:pt x="106" y="11"/>
                </a:cubicBezTo>
                <a:cubicBezTo>
                  <a:pt x="116" y="12"/>
                  <a:pt x="123" y="13"/>
                  <a:pt x="133" y="15"/>
                </a:cubicBezTo>
                <a:cubicBezTo>
                  <a:pt x="139" y="18"/>
                  <a:pt x="152" y="20"/>
                  <a:pt x="152" y="20"/>
                </a:cubicBezTo>
                <a:cubicBezTo>
                  <a:pt x="159" y="24"/>
                  <a:pt x="163" y="27"/>
                  <a:pt x="166" y="35"/>
                </a:cubicBezTo>
                <a:cubicBezTo>
                  <a:pt x="168" y="44"/>
                  <a:pt x="162" y="49"/>
                  <a:pt x="155" y="53"/>
                </a:cubicBezTo>
                <a:cubicBezTo>
                  <a:pt x="153" y="68"/>
                  <a:pt x="153" y="81"/>
                  <a:pt x="166" y="89"/>
                </a:cubicBezTo>
                <a:cubicBezTo>
                  <a:pt x="177" y="111"/>
                  <a:pt x="152" y="121"/>
                  <a:pt x="134" y="123"/>
                </a:cubicBezTo>
                <a:cubicBezTo>
                  <a:pt x="128" y="127"/>
                  <a:pt x="127" y="133"/>
                  <a:pt x="121" y="138"/>
                </a:cubicBezTo>
                <a:cubicBezTo>
                  <a:pt x="109" y="136"/>
                  <a:pt x="96" y="133"/>
                  <a:pt x="88" y="143"/>
                </a:cubicBezTo>
                <a:cubicBezTo>
                  <a:pt x="79" y="140"/>
                  <a:pt x="80" y="146"/>
                  <a:pt x="71" y="147"/>
                </a:cubicBezTo>
                <a:cubicBezTo>
                  <a:pt x="62" y="152"/>
                  <a:pt x="64" y="146"/>
                  <a:pt x="61" y="140"/>
                </a:cubicBezTo>
                <a:cubicBezTo>
                  <a:pt x="59" y="136"/>
                  <a:pt x="55" y="133"/>
                  <a:pt x="53" y="129"/>
                </a:cubicBezTo>
                <a:cubicBezTo>
                  <a:pt x="52" y="107"/>
                  <a:pt x="47" y="102"/>
                  <a:pt x="53" y="108"/>
                </a:cubicBezTo>
                <a:close/>
              </a:path>
            </a:pathLst>
          </a:custGeom>
          <a:solidFill>
            <a:srgbClr val="92D050"/>
          </a:solidFill>
          <a:ln w="6350">
            <a:solidFill>
              <a:srgbClr val="006600">
                <a:alpha val="49019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h-TH">
              <a:solidFill>
                <a:prstClr val="black">
                  <a:lumMod val="85000"/>
                  <a:lumOff val="15000"/>
                </a:prstClr>
              </a:solidFill>
              <a:latin typeface="Arial" pitchFamily="34" charset="0"/>
            </a:endParaRPr>
          </a:p>
        </p:txBody>
      </p:sp>
      <p:sp>
        <p:nvSpPr>
          <p:cNvPr id="213" name="Freeform 17" descr="Dark vertical"/>
          <p:cNvSpPr>
            <a:spLocks/>
          </p:cNvSpPr>
          <p:nvPr/>
        </p:nvSpPr>
        <p:spPr bwMode="auto">
          <a:xfrm>
            <a:off x="3841750" y="1219200"/>
            <a:ext cx="407988" cy="493712"/>
          </a:xfrm>
          <a:custGeom>
            <a:avLst/>
            <a:gdLst>
              <a:gd name="T0" fmla="*/ 2147483647 w 299"/>
              <a:gd name="T1" fmla="*/ 2147483647 h 355"/>
              <a:gd name="T2" fmla="*/ 2147483647 w 299"/>
              <a:gd name="T3" fmla="*/ 2147483647 h 355"/>
              <a:gd name="T4" fmla="*/ 2147483647 w 299"/>
              <a:gd name="T5" fmla="*/ 2147483647 h 355"/>
              <a:gd name="T6" fmla="*/ 2147483647 w 299"/>
              <a:gd name="T7" fmla="*/ 2147483647 h 355"/>
              <a:gd name="T8" fmla="*/ 2147483647 w 299"/>
              <a:gd name="T9" fmla="*/ 2147483647 h 355"/>
              <a:gd name="T10" fmla="*/ 2147483647 w 299"/>
              <a:gd name="T11" fmla="*/ 2147483647 h 355"/>
              <a:gd name="T12" fmla="*/ 2147483647 w 299"/>
              <a:gd name="T13" fmla="*/ 2147483647 h 355"/>
              <a:gd name="T14" fmla="*/ 2147483647 w 299"/>
              <a:gd name="T15" fmla="*/ 0 h 355"/>
              <a:gd name="T16" fmla="*/ 2147483647 w 299"/>
              <a:gd name="T17" fmla="*/ 2147483647 h 355"/>
              <a:gd name="T18" fmla="*/ 2147483647 w 299"/>
              <a:gd name="T19" fmla="*/ 2147483647 h 355"/>
              <a:gd name="T20" fmla="*/ 2147483647 w 299"/>
              <a:gd name="T21" fmla="*/ 2147483647 h 355"/>
              <a:gd name="T22" fmla="*/ 2147483647 w 299"/>
              <a:gd name="T23" fmla="*/ 2147483647 h 355"/>
              <a:gd name="T24" fmla="*/ 2147483647 w 299"/>
              <a:gd name="T25" fmla="*/ 2147483647 h 355"/>
              <a:gd name="T26" fmla="*/ 2147483647 w 299"/>
              <a:gd name="T27" fmla="*/ 2147483647 h 355"/>
              <a:gd name="T28" fmla="*/ 2147483647 w 299"/>
              <a:gd name="T29" fmla="*/ 2147483647 h 355"/>
              <a:gd name="T30" fmla="*/ 2147483647 w 299"/>
              <a:gd name="T31" fmla="*/ 2147483647 h 355"/>
              <a:gd name="T32" fmla="*/ 2147483647 w 299"/>
              <a:gd name="T33" fmla="*/ 2147483647 h 355"/>
              <a:gd name="T34" fmla="*/ 2147483647 w 299"/>
              <a:gd name="T35" fmla="*/ 2147483647 h 355"/>
              <a:gd name="T36" fmla="*/ 2147483647 w 299"/>
              <a:gd name="T37" fmla="*/ 2147483647 h 355"/>
              <a:gd name="T38" fmla="*/ 2147483647 w 299"/>
              <a:gd name="T39" fmla="*/ 2147483647 h 355"/>
              <a:gd name="T40" fmla="*/ 2147483647 w 299"/>
              <a:gd name="T41" fmla="*/ 2147483647 h 355"/>
              <a:gd name="T42" fmla="*/ 2147483647 w 299"/>
              <a:gd name="T43" fmla="*/ 2147483647 h 355"/>
              <a:gd name="T44" fmla="*/ 2147483647 w 299"/>
              <a:gd name="T45" fmla="*/ 2147483647 h 355"/>
              <a:gd name="T46" fmla="*/ 2147483647 w 299"/>
              <a:gd name="T47" fmla="*/ 2147483647 h 355"/>
              <a:gd name="T48" fmla="*/ 2147483647 w 299"/>
              <a:gd name="T49" fmla="*/ 2147483647 h 355"/>
              <a:gd name="T50" fmla="*/ 2147483647 w 299"/>
              <a:gd name="T51" fmla="*/ 2147483647 h 355"/>
              <a:gd name="T52" fmla="*/ 2147483647 w 299"/>
              <a:gd name="T53" fmla="*/ 2147483647 h 355"/>
              <a:gd name="T54" fmla="*/ 2147483647 w 299"/>
              <a:gd name="T55" fmla="*/ 2147483647 h 355"/>
              <a:gd name="T56" fmla="*/ 2147483647 w 299"/>
              <a:gd name="T57" fmla="*/ 2147483647 h 355"/>
              <a:gd name="T58" fmla="*/ 2147483647 w 299"/>
              <a:gd name="T59" fmla="*/ 2147483647 h 355"/>
              <a:gd name="T60" fmla="*/ 2147483647 w 299"/>
              <a:gd name="T61" fmla="*/ 2147483647 h 355"/>
              <a:gd name="T62" fmla="*/ 2147483647 w 299"/>
              <a:gd name="T63" fmla="*/ 2147483647 h 355"/>
              <a:gd name="T64" fmla="*/ 2147483647 w 299"/>
              <a:gd name="T65" fmla="*/ 2147483647 h 355"/>
              <a:gd name="T66" fmla="*/ 2147483647 w 299"/>
              <a:gd name="T67" fmla="*/ 2147483647 h 355"/>
              <a:gd name="T68" fmla="*/ 2147483647 w 299"/>
              <a:gd name="T69" fmla="*/ 2147483647 h 355"/>
              <a:gd name="T70" fmla="*/ 2147483647 w 299"/>
              <a:gd name="T71" fmla="*/ 2147483647 h 355"/>
              <a:gd name="T72" fmla="*/ 2147483647 w 299"/>
              <a:gd name="T73" fmla="*/ 2147483647 h 355"/>
              <a:gd name="T74" fmla="*/ 2147483647 w 299"/>
              <a:gd name="T75" fmla="*/ 2147483647 h 355"/>
              <a:gd name="T76" fmla="*/ 2147483647 w 299"/>
              <a:gd name="T77" fmla="*/ 2147483647 h 355"/>
              <a:gd name="T78" fmla="*/ 2147483647 w 299"/>
              <a:gd name="T79" fmla="*/ 2147483647 h 355"/>
              <a:gd name="T80" fmla="*/ 2147483647 w 299"/>
              <a:gd name="T81" fmla="*/ 2147483647 h 355"/>
              <a:gd name="T82" fmla="*/ 2147483647 w 299"/>
              <a:gd name="T83" fmla="*/ 2147483647 h 355"/>
              <a:gd name="T84" fmla="*/ 2147483647 w 299"/>
              <a:gd name="T85" fmla="*/ 2147483647 h 355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299"/>
              <a:gd name="T130" fmla="*/ 0 h 355"/>
              <a:gd name="T131" fmla="*/ 299 w 299"/>
              <a:gd name="T132" fmla="*/ 355 h 355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299" h="355">
                <a:moveTo>
                  <a:pt x="51" y="86"/>
                </a:moveTo>
                <a:cubicBezTo>
                  <a:pt x="50" y="79"/>
                  <a:pt x="51" y="57"/>
                  <a:pt x="45" y="48"/>
                </a:cubicBezTo>
                <a:cubicBezTo>
                  <a:pt x="42" y="44"/>
                  <a:pt x="37" y="36"/>
                  <a:pt x="37" y="36"/>
                </a:cubicBezTo>
                <a:cubicBezTo>
                  <a:pt x="40" y="25"/>
                  <a:pt x="42" y="23"/>
                  <a:pt x="53" y="26"/>
                </a:cubicBezTo>
                <a:cubicBezTo>
                  <a:pt x="59" y="30"/>
                  <a:pt x="67" y="35"/>
                  <a:pt x="73" y="38"/>
                </a:cubicBezTo>
                <a:cubicBezTo>
                  <a:pt x="77" y="40"/>
                  <a:pt x="85" y="42"/>
                  <a:pt x="85" y="42"/>
                </a:cubicBezTo>
                <a:cubicBezTo>
                  <a:pt x="105" y="37"/>
                  <a:pt x="110" y="30"/>
                  <a:pt x="133" y="28"/>
                </a:cubicBezTo>
                <a:cubicBezTo>
                  <a:pt x="136" y="10"/>
                  <a:pt x="140" y="6"/>
                  <a:pt x="157" y="0"/>
                </a:cubicBezTo>
                <a:cubicBezTo>
                  <a:pt x="159" y="4"/>
                  <a:pt x="160" y="9"/>
                  <a:pt x="163" y="12"/>
                </a:cubicBezTo>
                <a:cubicBezTo>
                  <a:pt x="166" y="15"/>
                  <a:pt x="175" y="20"/>
                  <a:pt x="175" y="20"/>
                </a:cubicBezTo>
                <a:cubicBezTo>
                  <a:pt x="182" y="30"/>
                  <a:pt x="188" y="41"/>
                  <a:pt x="197" y="50"/>
                </a:cubicBezTo>
                <a:cubicBezTo>
                  <a:pt x="216" y="47"/>
                  <a:pt x="208" y="47"/>
                  <a:pt x="219" y="36"/>
                </a:cubicBezTo>
                <a:cubicBezTo>
                  <a:pt x="224" y="21"/>
                  <a:pt x="229" y="23"/>
                  <a:pt x="243" y="28"/>
                </a:cubicBezTo>
                <a:cubicBezTo>
                  <a:pt x="247" y="34"/>
                  <a:pt x="256" y="53"/>
                  <a:pt x="263" y="58"/>
                </a:cubicBezTo>
                <a:cubicBezTo>
                  <a:pt x="275" y="66"/>
                  <a:pt x="287" y="72"/>
                  <a:pt x="299" y="80"/>
                </a:cubicBezTo>
                <a:cubicBezTo>
                  <a:pt x="296" y="96"/>
                  <a:pt x="294" y="112"/>
                  <a:pt x="285" y="126"/>
                </a:cubicBezTo>
                <a:cubicBezTo>
                  <a:pt x="281" y="144"/>
                  <a:pt x="277" y="167"/>
                  <a:pt x="267" y="182"/>
                </a:cubicBezTo>
                <a:cubicBezTo>
                  <a:pt x="269" y="193"/>
                  <a:pt x="271" y="203"/>
                  <a:pt x="275" y="214"/>
                </a:cubicBezTo>
                <a:cubicBezTo>
                  <a:pt x="276" y="218"/>
                  <a:pt x="279" y="226"/>
                  <a:pt x="279" y="226"/>
                </a:cubicBezTo>
                <a:cubicBezTo>
                  <a:pt x="275" y="242"/>
                  <a:pt x="269" y="238"/>
                  <a:pt x="253" y="236"/>
                </a:cubicBezTo>
                <a:cubicBezTo>
                  <a:pt x="239" y="237"/>
                  <a:pt x="224" y="235"/>
                  <a:pt x="213" y="244"/>
                </a:cubicBezTo>
                <a:cubicBezTo>
                  <a:pt x="206" y="250"/>
                  <a:pt x="189" y="260"/>
                  <a:pt x="189" y="260"/>
                </a:cubicBezTo>
                <a:cubicBezTo>
                  <a:pt x="175" y="256"/>
                  <a:pt x="173" y="248"/>
                  <a:pt x="161" y="240"/>
                </a:cubicBezTo>
                <a:cubicBezTo>
                  <a:pt x="156" y="236"/>
                  <a:pt x="143" y="234"/>
                  <a:pt x="143" y="234"/>
                </a:cubicBezTo>
                <a:cubicBezTo>
                  <a:pt x="120" y="237"/>
                  <a:pt x="98" y="244"/>
                  <a:pt x="75" y="246"/>
                </a:cubicBezTo>
                <a:cubicBezTo>
                  <a:pt x="71" y="247"/>
                  <a:pt x="66" y="248"/>
                  <a:pt x="63" y="252"/>
                </a:cubicBezTo>
                <a:cubicBezTo>
                  <a:pt x="60" y="256"/>
                  <a:pt x="55" y="264"/>
                  <a:pt x="55" y="264"/>
                </a:cubicBezTo>
                <a:cubicBezTo>
                  <a:pt x="53" y="271"/>
                  <a:pt x="52" y="276"/>
                  <a:pt x="52" y="276"/>
                </a:cubicBezTo>
                <a:cubicBezTo>
                  <a:pt x="58" y="293"/>
                  <a:pt x="58" y="319"/>
                  <a:pt x="49" y="336"/>
                </a:cubicBezTo>
                <a:cubicBezTo>
                  <a:pt x="47" y="347"/>
                  <a:pt x="52" y="343"/>
                  <a:pt x="48" y="346"/>
                </a:cubicBezTo>
                <a:cubicBezTo>
                  <a:pt x="44" y="349"/>
                  <a:pt x="33" y="355"/>
                  <a:pt x="27" y="352"/>
                </a:cubicBezTo>
                <a:cubicBezTo>
                  <a:pt x="16" y="348"/>
                  <a:pt x="15" y="339"/>
                  <a:pt x="13" y="328"/>
                </a:cubicBezTo>
                <a:cubicBezTo>
                  <a:pt x="14" y="303"/>
                  <a:pt x="17" y="277"/>
                  <a:pt x="13" y="252"/>
                </a:cubicBezTo>
                <a:cubicBezTo>
                  <a:pt x="11" y="241"/>
                  <a:pt x="1" y="222"/>
                  <a:pt x="1" y="222"/>
                </a:cubicBezTo>
                <a:cubicBezTo>
                  <a:pt x="0" y="213"/>
                  <a:pt x="5" y="207"/>
                  <a:pt x="7" y="202"/>
                </a:cubicBezTo>
                <a:cubicBezTo>
                  <a:pt x="10" y="196"/>
                  <a:pt x="14" y="190"/>
                  <a:pt x="17" y="186"/>
                </a:cubicBezTo>
                <a:cubicBezTo>
                  <a:pt x="21" y="180"/>
                  <a:pt x="23" y="182"/>
                  <a:pt x="27" y="176"/>
                </a:cubicBezTo>
                <a:cubicBezTo>
                  <a:pt x="28" y="174"/>
                  <a:pt x="31" y="170"/>
                  <a:pt x="31" y="170"/>
                </a:cubicBezTo>
                <a:cubicBezTo>
                  <a:pt x="30" y="150"/>
                  <a:pt x="19" y="131"/>
                  <a:pt x="41" y="124"/>
                </a:cubicBezTo>
                <a:cubicBezTo>
                  <a:pt x="51" y="108"/>
                  <a:pt x="47" y="117"/>
                  <a:pt x="53" y="100"/>
                </a:cubicBezTo>
                <a:cubicBezTo>
                  <a:pt x="54" y="98"/>
                  <a:pt x="55" y="94"/>
                  <a:pt x="55" y="94"/>
                </a:cubicBezTo>
                <a:cubicBezTo>
                  <a:pt x="53" y="54"/>
                  <a:pt x="59" y="60"/>
                  <a:pt x="39" y="40"/>
                </a:cubicBezTo>
                <a:cubicBezTo>
                  <a:pt x="37" y="33"/>
                  <a:pt x="38" y="36"/>
                  <a:pt x="35" y="30"/>
                </a:cubicBezTo>
              </a:path>
            </a:pathLst>
          </a:custGeom>
          <a:solidFill>
            <a:srgbClr val="0070C0"/>
          </a:solidFill>
          <a:ln w="6350">
            <a:solidFill>
              <a:srgbClr val="FF6600">
                <a:alpha val="49019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214" name="Freeform 18" descr="Horizontal brick"/>
          <p:cNvSpPr>
            <a:spLocks/>
          </p:cNvSpPr>
          <p:nvPr/>
        </p:nvSpPr>
        <p:spPr bwMode="auto">
          <a:xfrm>
            <a:off x="4484688" y="2824162"/>
            <a:ext cx="609600" cy="587375"/>
          </a:xfrm>
          <a:custGeom>
            <a:avLst/>
            <a:gdLst>
              <a:gd name="T0" fmla="*/ 2147483647 w 446"/>
              <a:gd name="T1" fmla="*/ 0 h 424"/>
              <a:gd name="T2" fmla="*/ 2147483647 w 446"/>
              <a:gd name="T3" fmla="*/ 2147483647 h 424"/>
              <a:gd name="T4" fmla="*/ 2147483647 w 446"/>
              <a:gd name="T5" fmla="*/ 2147483647 h 424"/>
              <a:gd name="T6" fmla="*/ 2147483647 w 446"/>
              <a:gd name="T7" fmla="*/ 2147483647 h 424"/>
              <a:gd name="T8" fmla="*/ 2147483647 w 446"/>
              <a:gd name="T9" fmla="*/ 2147483647 h 424"/>
              <a:gd name="T10" fmla="*/ 2147483647 w 446"/>
              <a:gd name="T11" fmla="*/ 2147483647 h 424"/>
              <a:gd name="T12" fmla="*/ 2147483647 w 446"/>
              <a:gd name="T13" fmla="*/ 2147483647 h 424"/>
              <a:gd name="T14" fmla="*/ 2147483647 w 446"/>
              <a:gd name="T15" fmla="*/ 2147483647 h 424"/>
              <a:gd name="T16" fmla="*/ 2147483647 w 446"/>
              <a:gd name="T17" fmla="*/ 2147483647 h 424"/>
              <a:gd name="T18" fmla="*/ 2147483647 w 446"/>
              <a:gd name="T19" fmla="*/ 2147483647 h 424"/>
              <a:gd name="T20" fmla="*/ 2147483647 w 446"/>
              <a:gd name="T21" fmla="*/ 2147483647 h 424"/>
              <a:gd name="T22" fmla="*/ 2147483647 w 446"/>
              <a:gd name="T23" fmla="*/ 2147483647 h 424"/>
              <a:gd name="T24" fmla="*/ 2147483647 w 446"/>
              <a:gd name="T25" fmla="*/ 2147483647 h 424"/>
              <a:gd name="T26" fmla="*/ 2147483647 w 446"/>
              <a:gd name="T27" fmla="*/ 2147483647 h 424"/>
              <a:gd name="T28" fmla="*/ 2147483647 w 446"/>
              <a:gd name="T29" fmla="*/ 2147483647 h 424"/>
              <a:gd name="T30" fmla="*/ 2147483647 w 446"/>
              <a:gd name="T31" fmla="*/ 2147483647 h 424"/>
              <a:gd name="T32" fmla="*/ 2147483647 w 446"/>
              <a:gd name="T33" fmla="*/ 2147483647 h 424"/>
              <a:gd name="T34" fmla="*/ 2147483647 w 446"/>
              <a:gd name="T35" fmla="*/ 2147483647 h 424"/>
              <a:gd name="T36" fmla="*/ 2147483647 w 446"/>
              <a:gd name="T37" fmla="*/ 2147483647 h 424"/>
              <a:gd name="T38" fmla="*/ 2147483647 w 446"/>
              <a:gd name="T39" fmla="*/ 2147483647 h 424"/>
              <a:gd name="T40" fmla="*/ 2147483647 w 446"/>
              <a:gd name="T41" fmla="*/ 2147483647 h 424"/>
              <a:gd name="T42" fmla="*/ 2147483647 w 446"/>
              <a:gd name="T43" fmla="*/ 2147483647 h 424"/>
              <a:gd name="T44" fmla="*/ 2147483647 w 446"/>
              <a:gd name="T45" fmla="*/ 2147483647 h 424"/>
              <a:gd name="T46" fmla="*/ 2147483647 w 446"/>
              <a:gd name="T47" fmla="*/ 2147483647 h 424"/>
              <a:gd name="T48" fmla="*/ 2147483647 w 446"/>
              <a:gd name="T49" fmla="*/ 2147483647 h 424"/>
              <a:gd name="T50" fmla="*/ 2147483647 w 446"/>
              <a:gd name="T51" fmla="*/ 2147483647 h 424"/>
              <a:gd name="T52" fmla="*/ 2147483647 w 446"/>
              <a:gd name="T53" fmla="*/ 2147483647 h 424"/>
              <a:gd name="T54" fmla="*/ 2147483647 w 446"/>
              <a:gd name="T55" fmla="*/ 2147483647 h 424"/>
              <a:gd name="T56" fmla="*/ 2147483647 w 446"/>
              <a:gd name="T57" fmla="*/ 2147483647 h 424"/>
              <a:gd name="T58" fmla="*/ 2147483647 w 446"/>
              <a:gd name="T59" fmla="*/ 2147483647 h 424"/>
              <a:gd name="T60" fmla="*/ 2147483647 w 446"/>
              <a:gd name="T61" fmla="*/ 2147483647 h 424"/>
              <a:gd name="T62" fmla="*/ 2147483647 w 446"/>
              <a:gd name="T63" fmla="*/ 2147483647 h 424"/>
              <a:gd name="T64" fmla="*/ 2147483647 w 446"/>
              <a:gd name="T65" fmla="*/ 2147483647 h 424"/>
              <a:gd name="T66" fmla="*/ 2147483647 w 446"/>
              <a:gd name="T67" fmla="*/ 2147483647 h 424"/>
              <a:gd name="T68" fmla="*/ 2147483647 w 446"/>
              <a:gd name="T69" fmla="*/ 2147483647 h 424"/>
              <a:gd name="T70" fmla="*/ 2147483647 w 446"/>
              <a:gd name="T71" fmla="*/ 2147483647 h 424"/>
              <a:gd name="T72" fmla="*/ 2147483647 w 446"/>
              <a:gd name="T73" fmla="*/ 2147483647 h 424"/>
              <a:gd name="T74" fmla="*/ 2147483647 w 446"/>
              <a:gd name="T75" fmla="*/ 2147483647 h 424"/>
              <a:gd name="T76" fmla="*/ 2147483647 w 446"/>
              <a:gd name="T77" fmla="*/ 2147483647 h 424"/>
              <a:gd name="T78" fmla="*/ 2147483647 w 446"/>
              <a:gd name="T79" fmla="*/ 2147483647 h 424"/>
              <a:gd name="T80" fmla="*/ 2147483647 w 446"/>
              <a:gd name="T81" fmla="*/ 2147483647 h 424"/>
              <a:gd name="T82" fmla="*/ 2147483647 w 446"/>
              <a:gd name="T83" fmla="*/ 2147483647 h 424"/>
              <a:gd name="T84" fmla="*/ 2147483647 w 446"/>
              <a:gd name="T85" fmla="*/ 2147483647 h 424"/>
              <a:gd name="T86" fmla="*/ 2147483647 w 446"/>
              <a:gd name="T87" fmla="*/ 2147483647 h 424"/>
              <a:gd name="T88" fmla="*/ 2147483647 w 446"/>
              <a:gd name="T89" fmla="*/ 2147483647 h 424"/>
              <a:gd name="T90" fmla="*/ 2147483647 w 446"/>
              <a:gd name="T91" fmla="*/ 2147483647 h 424"/>
              <a:gd name="T92" fmla="*/ 2147483647 w 446"/>
              <a:gd name="T93" fmla="*/ 2147483647 h 424"/>
              <a:gd name="T94" fmla="*/ 2147483647 w 446"/>
              <a:gd name="T95" fmla="*/ 2147483647 h 424"/>
              <a:gd name="T96" fmla="*/ 2147483647 w 446"/>
              <a:gd name="T97" fmla="*/ 2147483647 h 424"/>
              <a:gd name="T98" fmla="*/ 2147483647 w 446"/>
              <a:gd name="T99" fmla="*/ 2147483647 h 424"/>
              <a:gd name="T100" fmla="*/ 2147483647 w 446"/>
              <a:gd name="T101" fmla="*/ 2147483647 h 424"/>
              <a:gd name="T102" fmla="*/ 2147483647 w 446"/>
              <a:gd name="T103" fmla="*/ 2147483647 h 424"/>
              <a:gd name="T104" fmla="*/ 2147483647 w 446"/>
              <a:gd name="T105" fmla="*/ 2147483647 h 424"/>
              <a:gd name="T106" fmla="*/ 2147483647 w 446"/>
              <a:gd name="T107" fmla="*/ 2147483647 h 424"/>
              <a:gd name="T108" fmla="*/ 2147483647 w 446"/>
              <a:gd name="T109" fmla="*/ 2147483647 h 424"/>
              <a:gd name="T110" fmla="*/ 2147483647 w 446"/>
              <a:gd name="T111" fmla="*/ 2147483647 h 424"/>
              <a:gd name="T112" fmla="*/ 2147483647 w 446"/>
              <a:gd name="T113" fmla="*/ 2147483647 h 424"/>
              <a:gd name="T114" fmla="*/ 2147483647 w 446"/>
              <a:gd name="T115" fmla="*/ 2147483647 h 424"/>
              <a:gd name="T116" fmla="*/ 2147483647 w 446"/>
              <a:gd name="T117" fmla="*/ 2147483647 h 424"/>
              <a:gd name="T118" fmla="*/ 2147483647 w 446"/>
              <a:gd name="T119" fmla="*/ 2147483647 h 424"/>
              <a:gd name="T120" fmla="*/ 2147483647 w 446"/>
              <a:gd name="T121" fmla="*/ 0 h 424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446"/>
              <a:gd name="T184" fmla="*/ 0 h 424"/>
              <a:gd name="T185" fmla="*/ 446 w 446"/>
              <a:gd name="T186" fmla="*/ 424 h 424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446" h="424">
                <a:moveTo>
                  <a:pt x="278" y="0"/>
                </a:moveTo>
                <a:cubicBezTo>
                  <a:pt x="272" y="3"/>
                  <a:pt x="266" y="4"/>
                  <a:pt x="260" y="8"/>
                </a:cubicBezTo>
                <a:cubicBezTo>
                  <a:pt x="254" y="12"/>
                  <a:pt x="255" y="17"/>
                  <a:pt x="248" y="18"/>
                </a:cubicBezTo>
                <a:cubicBezTo>
                  <a:pt x="239" y="22"/>
                  <a:pt x="230" y="20"/>
                  <a:pt x="221" y="26"/>
                </a:cubicBezTo>
                <a:cubicBezTo>
                  <a:pt x="216" y="30"/>
                  <a:pt x="214" y="35"/>
                  <a:pt x="209" y="39"/>
                </a:cubicBezTo>
                <a:cubicBezTo>
                  <a:pt x="204" y="48"/>
                  <a:pt x="206" y="52"/>
                  <a:pt x="194" y="54"/>
                </a:cubicBezTo>
                <a:cubicBezTo>
                  <a:pt x="188" y="57"/>
                  <a:pt x="186" y="59"/>
                  <a:pt x="184" y="65"/>
                </a:cubicBezTo>
                <a:cubicBezTo>
                  <a:pt x="183" y="68"/>
                  <a:pt x="179" y="75"/>
                  <a:pt x="179" y="75"/>
                </a:cubicBezTo>
                <a:cubicBezTo>
                  <a:pt x="177" y="84"/>
                  <a:pt x="171" y="95"/>
                  <a:pt x="163" y="101"/>
                </a:cubicBezTo>
                <a:cubicBezTo>
                  <a:pt x="124" y="99"/>
                  <a:pt x="123" y="99"/>
                  <a:pt x="94" y="113"/>
                </a:cubicBezTo>
                <a:cubicBezTo>
                  <a:pt x="82" y="110"/>
                  <a:pt x="72" y="108"/>
                  <a:pt x="59" y="107"/>
                </a:cubicBezTo>
                <a:cubicBezTo>
                  <a:pt x="46" y="108"/>
                  <a:pt x="43" y="111"/>
                  <a:pt x="38" y="122"/>
                </a:cubicBezTo>
                <a:cubicBezTo>
                  <a:pt x="37" y="129"/>
                  <a:pt x="34" y="131"/>
                  <a:pt x="37" y="137"/>
                </a:cubicBezTo>
                <a:cubicBezTo>
                  <a:pt x="34" y="145"/>
                  <a:pt x="34" y="149"/>
                  <a:pt x="43" y="150"/>
                </a:cubicBezTo>
                <a:cubicBezTo>
                  <a:pt x="48" y="157"/>
                  <a:pt x="48" y="164"/>
                  <a:pt x="52" y="171"/>
                </a:cubicBezTo>
                <a:cubicBezTo>
                  <a:pt x="53" y="185"/>
                  <a:pt x="55" y="203"/>
                  <a:pt x="61" y="216"/>
                </a:cubicBezTo>
                <a:cubicBezTo>
                  <a:pt x="62" y="222"/>
                  <a:pt x="66" y="229"/>
                  <a:pt x="70" y="234"/>
                </a:cubicBezTo>
                <a:cubicBezTo>
                  <a:pt x="69" y="239"/>
                  <a:pt x="69" y="244"/>
                  <a:pt x="68" y="248"/>
                </a:cubicBezTo>
                <a:cubicBezTo>
                  <a:pt x="66" y="253"/>
                  <a:pt x="59" y="254"/>
                  <a:pt x="55" y="257"/>
                </a:cubicBezTo>
                <a:cubicBezTo>
                  <a:pt x="43" y="265"/>
                  <a:pt x="35" y="270"/>
                  <a:pt x="20" y="273"/>
                </a:cubicBezTo>
                <a:cubicBezTo>
                  <a:pt x="11" y="277"/>
                  <a:pt x="21" y="282"/>
                  <a:pt x="16" y="290"/>
                </a:cubicBezTo>
                <a:cubicBezTo>
                  <a:pt x="14" y="293"/>
                  <a:pt x="7" y="297"/>
                  <a:pt x="7" y="297"/>
                </a:cubicBezTo>
                <a:cubicBezTo>
                  <a:pt x="2" y="308"/>
                  <a:pt x="0" y="327"/>
                  <a:pt x="13" y="332"/>
                </a:cubicBezTo>
                <a:cubicBezTo>
                  <a:pt x="34" y="329"/>
                  <a:pt x="25" y="328"/>
                  <a:pt x="40" y="330"/>
                </a:cubicBezTo>
                <a:cubicBezTo>
                  <a:pt x="41" y="336"/>
                  <a:pt x="41" y="338"/>
                  <a:pt x="47" y="341"/>
                </a:cubicBezTo>
                <a:cubicBezTo>
                  <a:pt x="60" y="333"/>
                  <a:pt x="58" y="336"/>
                  <a:pt x="80" y="338"/>
                </a:cubicBezTo>
                <a:cubicBezTo>
                  <a:pt x="84" y="345"/>
                  <a:pt x="83" y="350"/>
                  <a:pt x="91" y="353"/>
                </a:cubicBezTo>
                <a:cubicBezTo>
                  <a:pt x="99" y="351"/>
                  <a:pt x="104" y="350"/>
                  <a:pt x="112" y="351"/>
                </a:cubicBezTo>
                <a:cubicBezTo>
                  <a:pt x="123" y="359"/>
                  <a:pt x="125" y="372"/>
                  <a:pt x="139" y="377"/>
                </a:cubicBezTo>
                <a:cubicBezTo>
                  <a:pt x="146" y="375"/>
                  <a:pt x="153" y="369"/>
                  <a:pt x="160" y="368"/>
                </a:cubicBezTo>
                <a:cubicBezTo>
                  <a:pt x="165" y="365"/>
                  <a:pt x="169" y="363"/>
                  <a:pt x="175" y="362"/>
                </a:cubicBezTo>
                <a:cubicBezTo>
                  <a:pt x="189" y="363"/>
                  <a:pt x="188" y="364"/>
                  <a:pt x="193" y="375"/>
                </a:cubicBezTo>
                <a:cubicBezTo>
                  <a:pt x="194" y="391"/>
                  <a:pt x="192" y="407"/>
                  <a:pt x="211" y="411"/>
                </a:cubicBezTo>
                <a:cubicBezTo>
                  <a:pt x="228" y="410"/>
                  <a:pt x="239" y="408"/>
                  <a:pt x="256" y="411"/>
                </a:cubicBezTo>
                <a:cubicBezTo>
                  <a:pt x="261" y="417"/>
                  <a:pt x="263" y="419"/>
                  <a:pt x="271" y="420"/>
                </a:cubicBezTo>
                <a:cubicBezTo>
                  <a:pt x="280" y="424"/>
                  <a:pt x="284" y="423"/>
                  <a:pt x="295" y="422"/>
                </a:cubicBezTo>
                <a:cubicBezTo>
                  <a:pt x="306" y="418"/>
                  <a:pt x="317" y="417"/>
                  <a:pt x="328" y="416"/>
                </a:cubicBezTo>
                <a:cubicBezTo>
                  <a:pt x="336" y="412"/>
                  <a:pt x="349" y="420"/>
                  <a:pt x="344" y="408"/>
                </a:cubicBezTo>
                <a:cubicBezTo>
                  <a:pt x="343" y="402"/>
                  <a:pt x="340" y="399"/>
                  <a:pt x="338" y="393"/>
                </a:cubicBezTo>
                <a:cubicBezTo>
                  <a:pt x="336" y="378"/>
                  <a:pt x="334" y="362"/>
                  <a:pt x="329" y="348"/>
                </a:cubicBezTo>
                <a:cubicBezTo>
                  <a:pt x="328" y="342"/>
                  <a:pt x="325" y="339"/>
                  <a:pt x="323" y="333"/>
                </a:cubicBezTo>
                <a:cubicBezTo>
                  <a:pt x="321" y="323"/>
                  <a:pt x="320" y="312"/>
                  <a:pt x="317" y="302"/>
                </a:cubicBezTo>
                <a:cubicBezTo>
                  <a:pt x="316" y="292"/>
                  <a:pt x="315" y="278"/>
                  <a:pt x="311" y="269"/>
                </a:cubicBezTo>
                <a:cubicBezTo>
                  <a:pt x="310" y="262"/>
                  <a:pt x="308" y="254"/>
                  <a:pt x="305" y="248"/>
                </a:cubicBezTo>
                <a:cubicBezTo>
                  <a:pt x="310" y="240"/>
                  <a:pt x="331" y="239"/>
                  <a:pt x="331" y="239"/>
                </a:cubicBezTo>
                <a:cubicBezTo>
                  <a:pt x="336" y="235"/>
                  <a:pt x="341" y="234"/>
                  <a:pt x="346" y="231"/>
                </a:cubicBezTo>
                <a:cubicBezTo>
                  <a:pt x="361" y="221"/>
                  <a:pt x="376" y="206"/>
                  <a:pt x="389" y="194"/>
                </a:cubicBezTo>
                <a:cubicBezTo>
                  <a:pt x="397" y="187"/>
                  <a:pt x="400" y="178"/>
                  <a:pt x="407" y="171"/>
                </a:cubicBezTo>
                <a:cubicBezTo>
                  <a:pt x="414" y="164"/>
                  <a:pt x="422" y="159"/>
                  <a:pt x="427" y="150"/>
                </a:cubicBezTo>
                <a:cubicBezTo>
                  <a:pt x="428" y="143"/>
                  <a:pt x="430" y="136"/>
                  <a:pt x="434" y="131"/>
                </a:cubicBezTo>
                <a:cubicBezTo>
                  <a:pt x="437" y="123"/>
                  <a:pt x="438" y="115"/>
                  <a:pt x="442" y="107"/>
                </a:cubicBezTo>
                <a:cubicBezTo>
                  <a:pt x="443" y="104"/>
                  <a:pt x="446" y="101"/>
                  <a:pt x="446" y="98"/>
                </a:cubicBezTo>
                <a:cubicBezTo>
                  <a:pt x="446" y="90"/>
                  <a:pt x="436" y="83"/>
                  <a:pt x="430" y="81"/>
                </a:cubicBezTo>
                <a:cubicBezTo>
                  <a:pt x="421" y="74"/>
                  <a:pt x="418" y="73"/>
                  <a:pt x="406" y="71"/>
                </a:cubicBezTo>
                <a:cubicBezTo>
                  <a:pt x="401" y="63"/>
                  <a:pt x="400" y="58"/>
                  <a:pt x="392" y="53"/>
                </a:cubicBezTo>
                <a:cubicBezTo>
                  <a:pt x="385" y="44"/>
                  <a:pt x="392" y="36"/>
                  <a:pt x="380" y="29"/>
                </a:cubicBezTo>
                <a:cubicBezTo>
                  <a:pt x="375" y="23"/>
                  <a:pt x="372" y="23"/>
                  <a:pt x="365" y="21"/>
                </a:cubicBezTo>
                <a:cubicBezTo>
                  <a:pt x="351" y="23"/>
                  <a:pt x="340" y="22"/>
                  <a:pt x="326" y="20"/>
                </a:cubicBezTo>
                <a:cubicBezTo>
                  <a:pt x="320" y="17"/>
                  <a:pt x="312" y="15"/>
                  <a:pt x="305" y="14"/>
                </a:cubicBezTo>
                <a:cubicBezTo>
                  <a:pt x="300" y="10"/>
                  <a:pt x="296" y="9"/>
                  <a:pt x="290" y="8"/>
                </a:cubicBezTo>
                <a:cubicBezTo>
                  <a:pt x="287" y="7"/>
                  <a:pt x="270" y="0"/>
                  <a:pt x="278" y="0"/>
                </a:cubicBezTo>
                <a:close/>
              </a:path>
            </a:pathLst>
          </a:custGeom>
          <a:solidFill>
            <a:srgbClr val="FFFF00"/>
          </a:solidFill>
          <a:ln w="6350">
            <a:solidFill>
              <a:srgbClr val="4D4D4D">
                <a:alpha val="49019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h-TH">
              <a:solidFill>
                <a:prstClr val="black">
                  <a:lumMod val="85000"/>
                  <a:lumOff val="15000"/>
                </a:prstClr>
              </a:solidFill>
              <a:latin typeface="Arial" pitchFamily="34" charset="0"/>
            </a:endParaRPr>
          </a:p>
        </p:txBody>
      </p:sp>
      <p:sp>
        <p:nvSpPr>
          <p:cNvPr id="215" name="Freeform 19"/>
          <p:cNvSpPr>
            <a:spLocks/>
          </p:cNvSpPr>
          <p:nvPr/>
        </p:nvSpPr>
        <p:spPr bwMode="auto">
          <a:xfrm>
            <a:off x="3494088" y="5049837"/>
            <a:ext cx="168275" cy="419100"/>
          </a:xfrm>
          <a:custGeom>
            <a:avLst/>
            <a:gdLst>
              <a:gd name="T0" fmla="*/ 2147483647 w 122"/>
              <a:gd name="T1" fmla="*/ 0 h 301"/>
              <a:gd name="T2" fmla="*/ 2147483647 w 122"/>
              <a:gd name="T3" fmla="*/ 2147483647 h 301"/>
              <a:gd name="T4" fmla="*/ 2147483647 w 122"/>
              <a:gd name="T5" fmla="*/ 2147483647 h 301"/>
              <a:gd name="T6" fmla="*/ 2147483647 w 122"/>
              <a:gd name="T7" fmla="*/ 2147483647 h 301"/>
              <a:gd name="T8" fmla="*/ 2147483647 w 122"/>
              <a:gd name="T9" fmla="*/ 2147483647 h 301"/>
              <a:gd name="T10" fmla="*/ 2147483647 w 122"/>
              <a:gd name="T11" fmla="*/ 2147483647 h 301"/>
              <a:gd name="T12" fmla="*/ 2147483647 w 122"/>
              <a:gd name="T13" fmla="*/ 2147483647 h 301"/>
              <a:gd name="T14" fmla="*/ 2147483647 w 122"/>
              <a:gd name="T15" fmla="*/ 2147483647 h 301"/>
              <a:gd name="T16" fmla="*/ 2147483647 w 122"/>
              <a:gd name="T17" fmla="*/ 2147483647 h 301"/>
              <a:gd name="T18" fmla="*/ 2147483647 w 122"/>
              <a:gd name="T19" fmla="*/ 2147483647 h 301"/>
              <a:gd name="T20" fmla="*/ 2147483647 w 122"/>
              <a:gd name="T21" fmla="*/ 2147483647 h 301"/>
              <a:gd name="T22" fmla="*/ 2147483647 w 122"/>
              <a:gd name="T23" fmla="*/ 2147483647 h 301"/>
              <a:gd name="T24" fmla="*/ 2147483647 w 122"/>
              <a:gd name="T25" fmla="*/ 2147483647 h 301"/>
              <a:gd name="T26" fmla="*/ 2147483647 w 122"/>
              <a:gd name="T27" fmla="*/ 2147483647 h 301"/>
              <a:gd name="T28" fmla="*/ 2147483647 w 122"/>
              <a:gd name="T29" fmla="*/ 2147483647 h 301"/>
              <a:gd name="T30" fmla="*/ 2147483647 w 122"/>
              <a:gd name="T31" fmla="*/ 2147483647 h 301"/>
              <a:gd name="T32" fmla="*/ 2147483647 w 122"/>
              <a:gd name="T33" fmla="*/ 2147483647 h 301"/>
              <a:gd name="T34" fmla="*/ 2147483647 w 122"/>
              <a:gd name="T35" fmla="*/ 2147483647 h 301"/>
              <a:gd name="T36" fmla="*/ 2147483647 w 122"/>
              <a:gd name="T37" fmla="*/ 2147483647 h 301"/>
              <a:gd name="T38" fmla="*/ 2147483647 w 122"/>
              <a:gd name="T39" fmla="*/ 2147483647 h 301"/>
              <a:gd name="T40" fmla="*/ 2147483647 w 122"/>
              <a:gd name="T41" fmla="*/ 2147483647 h 301"/>
              <a:gd name="T42" fmla="*/ 2147483647 w 122"/>
              <a:gd name="T43" fmla="*/ 2147483647 h 301"/>
              <a:gd name="T44" fmla="*/ 2147483647 w 122"/>
              <a:gd name="T45" fmla="*/ 2147483647 h 301"/>
              <a:gd name="T46" fmla="*/ 2147483647 w 122"/>
              <a:gd name="T47" fmla="*/ 2147483647 h 301"/>
              <a:gd name="T48" fmla="*/ 2147483647 w 122"/>
              <a:gd name="T49" fmla="*/ 2147483647 h 301"/>
              <a:gd name="T50" fmla="*/ 2147483647 w 122"/>
              <a:gd name="T51" fmla="*/ 2147483647 h 301"/>
              <a:gd name="T52" fmla="*/ 2147483647 w 122"/>
              <a:gd name="T53" fmla="*/ 2147483647 h 301"/>
              <a:gd name="T54" fmla="*/ 2147483647 w 122"/>
              <a:gd name="T55" fmla="*/ 2147483647 h 301"/>
              <a:gd name="T56" fmla="*/ 2147483647 w 122"/>
              <a:gd name="T57" fmla="*/ 2147483647 h 301"/>
              <a:gd name="T58" fmla="*/ 2147483647 w 122"/>
              <a:gd name="T59" fmla="*/ 0 h 301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122"/>
              <a:gd name="T91" fmla="*/ 0 h 301"/>
              <a:gd name="T92" fmla="*/ 122 w 122"/>
              <a:gd name="T93" fmla="*/ 301 h 301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122" h="301">
                <a:moveTo>
                  <a:pt x="46" y="0"/>
                </a:moveTo>
                <a:cubicBezTo>
                  <a:pt x="45" y="10"/>
                  <a:pt x="45" y="11"/>
                  <a:pt x="37" y="16"/>
                </a:cubicBezTo>
                <a:cubicBezTo>
                  <a:pt x="34" y="33"/>
                  <a:pt x="37" y="27"/>
                  <a:pt x="31" y="36"/>
                </a:cubicBezTo>
                <a:cubicBezTo>
                  <a:pt x="33" y="46"/>
                  <a:pt x="37" y="47"/>
                  <a:pt x="34" y="57"/>
                </a:cubicBezTo>
                <a:cubicBezTo>
                  <a:pt x="35" y="68"/>
                  <a:pt x="34" y="78"/>
                  <a:pt x="39" y="88"/>
                </a:cubicBezTo>
                <a:cubicBezTo>
                  <a:pt x="34" y="102"/>
                  <a:pt x="29" y="92"/>
                  <a:pt x="19" y="90"/>
                </a:cubicBezTo>
                <a:cubicBezTo>
                  <a:pt x="10" y="91"/>
                  <a:pt x="13" y="93"/>
                  <a:pt x="10" y="100"/>
                </a:cubicBezTo>
                <a:cubicBezTo>
                  <a:pt x="14" y="109"/>
                  <a:pt x="17" y="114"/>
                  <a:pt x="10" y="124"/>
                </a:cubicBezTo>
                <a:cubicBezTo>
                  <a:pt x="8" y="135"/>
                  <a:pt x="7" y="141"/>
                  <a:pt x="6" y="154"/>
                </a:cubicBezTo>
                <a:cubicBezTo>
                  <a:pt x="6" y="160"/>
                  <a:pt x="5" y="166"/>
                  <a:pt x="7" y="172"/>
                </a:cubicBezTo>
                <a:cubicBezTo>
                  <a:pt x="8" y="174"/>
                  <a:pt x="12" y="173"/>
                  <a:pt x="12" y="175"/>
                </a:cubicBezTo>
                <a:cubicBezTo>
                  <a:pt x="13" y="189"/>
                  <a:pt x="8" y="191"/>
                  <a:pt x="4" y="201"/>
                </a:cubicBezTo>
                <a:cubicBezTo>
                  <a:pt x="2" y="212"/>
                  <a:pt x="0" y="223"/>
                  <a:pt x="7" y="232"/>
                </a:cubicBezTo>
                <a:cubicBezTo>
                  <a:pt x="8" y="240"/>
                  <a:pt x="9" y="246"/>
                  <a:pt x="12" y="253"/>
                </a:cubicBezTo>
                <a:cubicBezTo>
                  <a:pt x="13" y="265"/>
                  <a:pt x="13" y="283"/>
                  <a:pt x="27" y="286"/>
                </a:cubicBezTo>
                <a:cubicBezTo>
                  <a:pt x="30" y="287"/>
                  <a:pt x="33" y="287"/>
                  <a:pt x="36" y="289"/>
                </a:cubicBezTo>
                <a:cubicBezTo>
                  <a:pt x="43" y="294"/>
                  <a:pt x="44" y="299"/>
                  <a:pt x="54" y="301"/>
                </a:cubicBezTo>
                <a:cubicBezTo>
                  <a:pt x="68" y="299"/>
                  <a:pt x="66" y="292"/>
                  <a:pt x="61" y="280"/>
                </a:cubicBezTo>
                <a:cubicBezTo>
                  <a:pt x="59" y="263"/>
                  <a:pt x="67" y="260"/>
                  <a:pt x="82" y="258"/>
                </a:cubicBezTo>
                <a:cubicBezTo>
                  <a:pt x="92" y="255"/>
                  <a:pt x="104" y="248"/>
                  <a:pt x="114" y="246"/>
                </a:cubicBezTo>
                <a:cubicBezTo>
                  <a:pt x="117" y="241"/>
                  <a:pt x="120" y="238"/>
                  <a:pt x="121" y="232"/>
                </a:cubicBezTo>
                <a:cubicBezTo>
                  <a:pt x="118" y="228"/>
                  <a:pt x="117" y="224"/>
                  <a:pt x="115" y="219"/>
                </a:cubicBezTo>
                <a:cubicBezTo>
                  <a:pt x="114" y="202"/>
                  <a:pt x="122" y="188"/>
                  <a:pt x="102" y="186"/>
                </a:cubicBezTo>
                <a:cubicBezTo>
                  <a:pt x="93" y="171"/>
                  <a:pt x="102" y="161"/>
                  <a:pt x="87" y="150"/>
                </a:cubicBezTo>
                <a:cubicBezTo>
                  <a:pt x="84" y="143"/>
                  <a:pt x="79" y="140"/>
                  <a:pt x="76" y="133"/>
                </a:cubicBezTo>
                <a:cubicBezTo>
                  <a:pt x="75" y="117"/>
                  <a:pt x="74" y="120"/>
                  <a:pt x="70" y="109"/>
                </a:cubicBezTo>
                <a:cubicBezTo>
                  <a:pt x="72" y="76"/>
                  <a:pt x="69" y="78"/>
                  <a:pt x="81" y="58"/>
                </a:cubicBezTo>
                <a:cubicBezTo>
                  <a:pt x="82" y="50"/>
                  <a:pt x="80" y="49"/>
                  <a:pt x="76" y="43"/>
                </a:cubicBezTo>
                <a:cubicBezTo>
                  <a:pt x="76" y="36"/>
                  <a:pt x="77" y="28"/>
                  <a:pt x="75" y="21"/>
                </a:cubicBezTo>
                <a:cubicBezTo>
                  <a:pt x="74" y="17"/>
                  <a:pt x="50" y="8"/>
                  <a:pt x="46" y="0"/>
                </a:cubicBezTo>
                <a:close/>
              </a:path>
            </a:pathLst>
          </a:custGeom>
          <a:solidFill>
            <a:srgbClr val="CC0099"/>
          </a:solidFill>
          <a:ln w="6350">
            <a:solidFill>
              <a:schemeClr val="accent2">
                <a:alpha val="49019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>
              <a:solidFill>
                <a:prstClr val="black"/>
              </a:solidFill>
              <a:latin typeface="Arial" pitchFamily="34" charset="0"/>
            </a:endParaRP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3646488" y="4473575"/>
            <a:ext cx="296862" cy="512762"/>
            <a:chOff x="2453" y="2556"/>
            <a:chExt cx="217" cy="368"/>
          </a:xfrm>
          <a:solidFill>
            <a:srgbClr val="CC0099"/>
          </a:solidFill>
        </p:grpSpPr>
        <p:sp>
          <p:nvSpPr>
            <p:cNvPr id="217" name="Rectangle 21" descr="Sphere"/>
            <p:cNvSpPr>
              <a:spLocks noChangeArrowheads="1"/>
            </p:cNvSpPr>
            <p:nvPr/>
          </p:nvSpPr>
          <p:spPr bwMode="auto">
            <a:xfrm>
              <a:off x="2634" y="2621"/>
              <a:ext cx="29" cy="29"/>
            </a:xfrm>
            <a:prstGeom prst="rect">
              <a:avLst/>
            </a:prstGeom>
            <a:grpFill/>
            <a:ln w="6350">
              <a:solidFill>
                <a:schemeClr val="accent2">
                  <a:alpha val="49019"/>
                </a:schemeClr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pitchFamily="34" charset="0"/>
                <a:cs typeface="Cordia New" pitchFamily="34" charset="-34"/>
              </a:endParaRPr>
            </a:p>
          </p:txBody>
        </p:sp>
        <p:sp>
          <p:nvSpPr>
            <p:cNvPr id="218" name="Freeform 22" descr="Sphere"/>
            <p:cNvSpPr>
              <a:spLocks/>
            </p:cNvSpPr>
            <p:nvPr/>
          </p:nvSpPr>
          <p:spPr bwMode="auto">
            <a:xfrm>
              <a:off x="2453" y="2556"/>
              <a:ext cx="217" cy="368"/>
            </a:xfrm>
            <a:custGeom>
              <a:avLst/>
              <a:gdLst>
                <a:gd name="T0" fmla="*/ 124 w 217"/>
                <a:gd name="T1" fmla="*/ 326 h 368"/>
                <a:gd name="T2" fmla="*/ 46 w 217"/>
                <a:gd name="T3" fmla="*/ 330 h 368"/>
                <a:gd name="T4" fmla="*/ 30 w 217"/>
                <a:gd name="T5" fmla="*/ 351 h 368"/>
                <a:gd name="T6" fmla="*/ 15 w 217"/>
                <a:gd name="T7" fmla="*/ 353 h 368"/>
                <a:gd name="T8" fmla="*/ 0 w 217"/>
                <a:gd name="T9" fmla="*/ 329 h 368"/>
                <a:gd name="T10" fmla="*/ 1 w 217"/>
                <a:gd name="T11" fmla="*/ 321 h 368"/>
                <a:gd name="T12" fmla="*/ 10 w 217"/>
                <a:gd name="T13" fmla="*/ 314 h 368"/>
                <a:gd name="T14" fmla="*/ 21 w 217"/>
                <a:gd name="T15" fmla="*/ 300 h 368"/>
                <a:gd name="T16" fmla="*/ 34 w 217"/>
                <a:gd name="T17" fmla="*/ 282 h 368"/>
                <a:gd name="T18" fmla="*/ 51 w 217"/>
                <a:gd name="T19" fmla="*/ 266 h 368"/>
                <a:gd name="T20" fmla="*/ 61 w 217"/>
                <a:gd name="T21" fmla="*/ 257 h 368"/>
                <a:gd name="T22" fmla="*/ 76 w 217"/>
                <a:gd name="T23" fmla="*/ 240 h 368"/>
                <a:gd name="T24" fmla="*/ 73 w 217"/>
                <a:gd name="T25" fmla="*/ 215 h 368"/>
                <a:gd name="T26" fmla="*/ 75 w 217"/>
                <a:gd name="T27" fmla="*/ 189 h 368"/>
                <a:gd name="T28" fmla="*/ 76 w 217"/>
                <a:gd name="T29" fmla="*/ 162 h 368"/>
                <a:gd name="T30" fmla="*/ 64 w 217"/>
                <a:gd name="T31" fmla="*/ 146 h 368"/>
                <a:gd name="T32" fmla="*/ 66 w 217"/>
                <a:gd name="T33" fmla="*/ 141 h 368"/>
                <a:gd name="T34" fmla="*/ 72 w 217"/>
                <a:gd name="T35" fmla="*/ 138 h 368"/>
                <a:gd name="T36" fmla="*/ 75 w 217"/>
                <a:gd name="T37" fmla="*/ 126 h 368"/>
                <a:gd name="T38" fmla="*/ 66 w 217"/>
                <a:gd name="T39" fmla="*/ 102 h 368"/>
                <a:gd name="T40" fmla="*/ 52 w 217"/>
                <a:gd name="T41" fmla="*/ 80 h 368"/>
                <a:gd name="T42" fmla="*/ 58 w 217"/>
                <a:gd name="T43" fmla="*/ 68 h 368"/>
                <a:gd name="T44" fmla="*/ 75 w 217"/>
                <a:gd name="T45" fmla="*/ 59 h 368"/>
                <a:gd name="T46" fmla="*/ 103 w 217"/>
                <a:gd name="T47" fmla="*/ 17 h 368"/>
                <a:gd name="T48" fmla="*/ 112 w 217"/>
                <a:gd name="T49" fmla="*/ 11 h 368"/>
                <a:gd name="T50" fmla="*/ 129 w 217"/>
                <a:gd name="T51" fmla="*/ 11 h 368"/>
                <a:gd name="T52" fmla="*/ 147 w 217"/>
                <a:gd name="T53" fmla="*/ 18 h 368"/>
                <a:gd name="T54" fmla="*/ 174 w 217"/>
                <a:gd name="T55" fmla="*/ 20 h 368"/>
                <a:gd name="T56" fmla="*/ 207 w 217"/>
                <a:gd name="T57" fmla="*/ 23 h 368"/>
                <a:gd name="T58" fmla="*/ 213 w 217"/>
                <a:gd name="T59" fmla="*/ 39 h 368"/>
                <a:gd name="T60" fmla="*/ 195 w 217"/>
                <a:gd name="T61" fmla="*/ 54 h 368"/>
                <a:gd name="T62" fmla="*/ 190 w 217"/>
                <a:gd name="T63" fmla="*/ 69 h 368"/>
                <a:gd name="T64" fmla="*/ 175 w 217"/>
                <a:gd name="T65" fmla="*/ 95 h 368"/>
                <a:gd name="T66" fmla="*/ 163 w 217"/>
                <a:gd name="T67" fmla="*/ 105 h 368"/>
                <a:gd name="T68" fmla="*/ 151 w 217"/>
                <a:gd name="T69" fmla="*/ 123 h 368"/>
                <a:gd name="T70" fmla="*/ 151 w 217"/>
                <a:gd name="T71" fmla="*/ 153 h 368"/>
                <a:gd name="T72" fmla="*/ 160 w 217"/>
                <a:gd name="T73" fmla="*/ 162 h 368"/>
                <a:gd name="T74" fmla="*/ 151 w 217"/>
                <a:gd name="T75" fmla="*/ 177 h 368"/>
                <a:gd name="T76" fmla="*/ 130 w 217"/>
                <a:gd name="T77" fmla="*/ 173 h 368"/>
                <a:gd name="T78" fmla="*/ 133 w 217"/>
                <a:gd name="T79" fmla="*/ 189 h 368"/>
                <a:gd name="T80" fmla="*/ 147 w 217"/>
                <a:gd name="T81" fmla="*/ 192 h 368"/>
                <a:gd name="T82" fmla="*/ 133 w 217"/>
                <a:gd name="T83" fmla="*/ 213 h 368"/>
                <a:gd name="T84" fmla="*/ 127 w 217"/>
                <a:gd name="T85" fmla="*/ 237 h 368"/>
                <a:gd name="T86" fmla="*/ 132 w 217"/>
                <a:gd name="T87" fmla="*/ 266 h 368"/>
                <a:gd name="T88" fmla="*/ 124 w 217"/>
                <a:gd name="T89" fmla="*/ 326 h 36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217"/>
                <a:gd name="T136" fmla="*/ 0 h 368"/>
                <a:gd name="T137" fmla="*/ 217 w 217"/>
                <a:gd name="T138" fmla="*/ 368 h 368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217" h="368">
                  <a:moveTo>
                    <a:pt x="124" y="326"/>
                  </a:moveTo>
                  <a:cubicBezTo>
                    <a:pt x="95" y="327"/>
                    <a:pt x="75" y="329"/>
                    <a:pt x="46" y="330"/>
                  </a:cubicBezTo>
                  <a:cubicBezTo>
                    <a:pt x="39" y="335"/>
                    <a:pt x="36" y="345"/>
                    <a:pt x="30" y="351"/>
                  </a:cubicBezTo>
                  <a:cubicBezTo>
                    <a:pt x="23" y="368"/>
                    <a:pt x="31" y="355"/>
                    <a:pt x="15" y="353"/>
                  </a:cubicBezTo>
                  <a:cubicBezTo>
                    <a:pt x="5" y="347"/>
                    <a:pt x="8" y="337"/>
                    <a:pt x="0" y="329"/>
                  </a:cubicBezTo>
                  <a:cubicBezTo>
                    <a:pt x="0" y="326"/>
                    <a:pt x="0" y="323"/>
                    <a:pt x="1" y="321"/>
                  </a:cubicBezTo>
                  <a:cubicBezTo>
                    <a:pt x="3" y="318"/>
                    <a:pt x="10" y="314"/>
                    <a:pt x="10" y="314"/>
                  </a:cubicBezTo>
                  <a:cubicBezTo>
                    <a:pt x="13" y="308"/>
                    <a:pt x="18" y="306"/>
                    <a:pt x="21" y="300"/>
                  </a:cubicBezTo>
                  <a:cubicBezTo>
                    <a:pt x="22" y="291"/>
                    <a:pt x="26" y="288"/>
                    <a:pt x="34" y="282"/>
                  </a:cubicBezTo>
                  <a:cubicBezTo>
                    <a:pt x="38" y="273"/>
                    <a:pt x="41" y="268"/>
                    <a:pt x="51" y="266"/>
                  </a:cubicBezTo>
                  <a:cubicBezTo>
                    <a:pt x="61" y="261"/>
                    <a:pt x="50" y="253"/>
                    <a:pt x="61" y="257"/>
                  </a:cubicBezTo>
                  <a:cubicBezTo>
                    <a:pt x="64" y="245"/>
                    <a:pt x="67" y="247"/>
                    <a:pt x="76" y="240"/>
                  </a:cubicBezTo>
                  <a:cubicBezTo>
                    <a:pt x="70" y="232"/>
                    <a:pt x="72" y="226"/>
                    <a:pt x="73" y="215"/>
                  </a:cubicBezTo>
                  <a:cubicBezTo>
                    <a:pt x="72" y="202"/>
                    <a:pt x="70" y="201"/>
                    <a:pt x="75" y="189"/>
                  </a:cubicBezTo>
                  <a:cubicBezTo>
                    <a:pt x="71" y="180"/>
                    <a:pt x="74" y="171"/>
                    <a:pt x="76" y="162"/>
                  </a:cubicBezTo>
                  <a:cubicBezTo>
                    <a:pt x="70" y="158"/>
                    <a:pt x="68" y="152"/>
                    <a:pt x="64" y="146"/>
                  </a:cubicBezTo>
                  <a:cubicBezTo>
                    <a:pt x="65" y="144"/>
                    <a:pt x="65" y="142"/>
                    <a:pt x="66" y="141"/>
                  </a:cubicBezTo>
                  <a:cubicBezTo>
                    <a:pt x="68" y="139"/>
                    <a:pt x="71" y="140"/>
                    <a:pt x="72" y="138"/>
                  </a:cubicBezTo>
                  <a:cubicBezTo>
                    <a:pt x="74" y="135"/>
                    <a:pt x="73" y="130"/>
                    <a:pt x="75" y="126"/>
                  </a:cubicBezTo>
                  <a:cubicBezTo>
                    <a:pt x="76" y="112"/>
                    <a:pt x="78" y="108"/>
                    <a:pt x="66" y="102"/>
                  </a:cubicBezTo>
                  <a:cubicBezTo>
                    <a:pt x="61" y="95"/>
                    <a:pt x="60" y="82"/>
                    <a:pt x="52" y="80"/>
                  </a:cubicBezTo>
                  <a:cubicBezTo>
                    <a:pt x="51" y="73"/>
                    <a:pt x="53" y="72"/>
                    <a:pt x="58" y="68"/>
                  </a:cubicBezTo>
                  <a:cubicBezTo>
                    <a:pt x="62" y="59"/>
                    <a:pt x="65" y="60"/>
                    <a:pt x="75" y="59"/>
                  </a:cubicBezTo>
                  <a:cubicBezTo>
                    <a:pt x="89" y="38"/>
                    <a:pt x="71" y="22"/>
                    <a:pt x="103" y="17"/>
                  </a:cubicBezTo>
                  <a:cubicBezTo>
                    <a:pt x="109" y="13"/>
                    <a:pt x="115" y="18"/>
                    <a:pt x="112" y="11"/>
                  </a:cubicBezTo>
                  <a:cubicBezTo>
                    <a:pt x="116" y="0"/>
                    <a:pt x="122" y="7"/>
                    <a:pt x="129" y="11"/>
                  </a:cubicBezTo>
                  <a:cubicBezTo>
                    <a:pt x="134" y="18"/>
                    <a:pt x="137" y="17"/>
                    <a:pt x="147" y="18"/>
                  </a:cubicBezTo>
                  <a:cubicBezTo>
                    <a:pt x="157" y="23"/>
                    <a:pt x="162" y="21"/>
                    <a:pt x="174" y="20"/>
                  </a:cubicBezTo>
                  <a:cubicBezTo>
                    <a:pt x="185" y="21"/>
                    <a:pt x="198" y="16"/>
                    <a:pt x="207" y="23"/>
                  </a:cubicBezTo>
                  <a:cubicBezTo>
                    <a:pt x="208" y="23"/>
                    <a:pt x="211" y="37"/>
                    <a:pt x="213" y="39"/>
                  </a:cubicBezTo>
                  <a:cubicBezTo>
                    <a:pt x="207" y="54"/>
                    <a:pt x="217" y="53"/>
                    <a:pt x="195" y="54"/>
                  </a:cubicBezTo>
                  <a:cubicBezTo>
                    <a:pt x="193" y="59"/>
                    <a:pt x="192" y="64"/>
                    <a:pt x="190" y="69"/>
                  </a:cubicBezTo>
                  <a:cubicBezTo>
                    <a:pt x="188" y="79"/>
                    <a:pt x="184" y="89"/>
                    <a:pt x="175" y="95"/>
                  </a:cubicBezTo>
                  <a:cubicBezTo>
                    <a:pt x="171" y="100"/>
                    <a:pt x="168" y="102"/>
                    <a:pt x="163" y="105"/>
                  </a:cubicBezTo>
                  <a:cubicBezTo>
                    <a:pt x="159" y="111"/>
                    <a:pt x="154" y="116"/>
                    <a:pt x="151" y="123"/>
                  </a:cubicBezTo>
                  <a:cubicBezTo>
                    <a:pt x="150" y="131"/>
                    <a:pt x="148" y="146"/>
                    <a:pt x="151" y="153"/>
                  </a:cubicBezTo>
                  <a:cubicBezTo>
                    <a:pt x="152" y="157"/>
                    <a:pt x="160" y="162"/>
                    <a:pt x="160" y="162"/>
                  </a:cubicBezTo>
                  <a:cubicBezTo>
                    <a:pt x="164" y="171"/>
                    <a:pt x="160" y="175"/>
                    <a:pt x="151" y="177"/>
                  </a:cubicBezTo>
                  <a:cubicBezTo>
                    <a:pt x="134" y="175"/>
                    <a:pt x="149" y="169"/>
                    <a:pt x="130" y="173"/>
                  </a:cubicBezTo>
                  <a:cubicBezTo>
                    <a:pt x="126" y="178"/>
                    <a:pt x="125" y="186"/>
                    <a:pt x="133" y="189"/>
                  </a:cubicBezTo>
                  <a:cubicBezTo>
                    <a:pt x="138" y="191"/>
                    <a:pt x="147" y="192"/>
                    <a:pt x="147" y="192"/>
                  </a:cubicBezTo>
                  <a:cubicBezTo>
                    <a:pt x="150" y="207"/>
                    <a:pt x="151" y="211"/>
                    <a:pt x="133" y="213"/>
                  </a:cubicBezTo>
                  <a:cubicBezTo>
                    <a:pt x="131" y="221"/>
                    <a:pt x="131" y="230"/>
                    <a:pt x="127" y="237"/>
                  </a:cubicBezTo>
                  <a:cubicBezTo>
                    <a:pt x="125" y="248"/>
                    <a:pt x="122" y="260"/>
                    <a:pt x="132" y="266"/>
                  </a:cubicBezTo>
                  <a:cubicBezTo>
                    <a:pt x="130" y="289"/>
                    <a:pt x="124" y="304"/>
                    <a:pt x="124" y="326"/>
                  </a:cubicBezTo>
                  <a:close/>
                </a:path>
              </a:pathLst>
            </a:custGeom>
            <a:grpFill/>
            <a:ln w="6350">
              <a:solidFill>
                <a:schemeClr val="accent2">
                  <a:alpha val="49019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h-TH">
                <a:solidFill>
                  <a:prstClr val="black"/>
                </a:solidFill>
                <a:latin typeface="Arial" pitchFamily="34" charset="0"/>
              </a:endParaRPr>
            </a:p>
          </p:txBody>
        </p:sp>
      </p:grpSp>
      <p:sp>
        <p:nvSpPr>
          <p:cNvPr id="219" name="Freeform 23"/>
          <p:cNvSpPr>
            <a:spLocks/>
          </p:cNvSpPr>
          <p:nvPr/>
        </p:nvSpPr>
        <p:spPr bwMode="auto">
          <a:xfrm>
            <a:off x="3859213" y="5526087"/>
            <a:ext cx="273050" cy="331788"/>
          </a:xfrm>
          <a:custGeom>
            <a:avLst/>
            <a:gdLst>
              <a:gd name="T0" fmla="*/ 2147483647 w 201"/>
              <a:gd name="T1" fmla="*/ 2147483647 h 241"/>
              <a:gd name="T2" fmla="*/ 2147483647 w 201"/>
              <a:gd name="T3" fmla="*/ 2147483647 h 241"/>
              <a:gd name="T4" fmla="*/ 2147483647 w 201"/>
              <a:gd name="T5" fmla="*/ 2147483647 h 241"/>
              <a:gd name="T6" fmla="*/ 2147483647 w 201"/>
              <a:gd name="T7" fmla="*/ 2147483647 h 241"/>
              <a:gd name="T8" fmla="*/ 2147483647 w 201"/>
              <a:gd name="T9" fmla="*/ 2147483647 h 241"/>
              <a:gd name="T10" fmla="*/ 2147483647 w 201"/>
              <a:gd name="T11" fmla="*/ 2147483647 h 241"/>
              <a:gd name="T12" fmla="*/ 2147483647 w 201"/>
              <a:gd name="T13" fmla="*/ 2147483647 h 241"/>
              <a:gd name="T14" fmla="*/ 2147483647 w 201"/>
              <a:gd name="T15" fmla="*/ 2147483647 h 241"/>
              <a:gd name="T16" fmla="*/ 2147483647 w 201"/>
              <a:gd name="T17" fmla="*/ 2147483647 h 241"/>
              <a:gd name="T18" fmla="*/ 2147483647 w 201"/>
              <a:gd name="T19" fmla="*/ 2147483647 h 241"/>
              <a:gd name="T20" fmla="*/ 0 w 201"/>
              <a:gd name="T21" fmla="*/ 2147483647 h 241"/>
              <a:gd name="T22" fmla="*/ 2147483647 w 201"/>
              <a:gd name="T23" fmla="*/ 2147483647 h 241"/>
              <a:gd name="T24" fmla="*/ 2147483647 w 201"/>
              <a:gd name="T25" fmla="*/ 2147483647 h 241"/>
              <a:gd name="T26" fmla="*/ 2147483647 w 201"/>
              <a:gd name="T27" fmla="*/ 2147483647 h 241"/>
              <a:gd name="T28" fmla="*/ 2147483647 w 201"/>
              <a:gd name="T29" fmla="*/ 2147483647 h 241"/>
              <a:gd name="T30" fmla="*/ 2147483647 w 201"/>
              <a:gd name="T31" fmla="*/ 2147483647 h 241"/>
              <a:gd name="T32" fmla="*/ 2147483647 w 201"/>
              <a:gd name="T33" fmla="*/ 2147483647 h 241"/>
              <a:gd name="T34" fmla="*/ 2147483647 w 201"/>
              <a:gd name="T35" fmla="*/ 2147483647 h 241"/>
              <a:gd name="T36" fmla="*/ 2147483647 w 201"/>
              <a:gd name="T37" fmla="*/ 2147483647 h 241"/>
              <a:gd name="T38" fmla="*/ 2147483647 w 201"/>
              <a:gd name="T39" fmla="*/ 2147483647 h 241"/>
              <a:gd name="T40" fmla="*/ 2147483647 w 201"/>
              <a:gd name="T41" fmla="*/ 2147483647 h 241"/>
              <a:gd name="T42" fmla="*/ 2147483647 w 201"/>
              <a:gd name="T43" fmla="*/ 0 h 241"/>
              <a:gd name="T44" fmla="*/ 2147483647 w 201"/>
              <a:gd name="T45" fmla="*/ 2147483647 h 241"/>
              <a:gd name="T46" fmla="*/ 2147483647 w 201"/>
              <a:gd name="T47" fmla="*/ 2147483647 h 241"/>
              <a:gd name="T48" fmla="*/ 2147483647 w 201"/>
              <a:gd name="T49" fmla="*/ 2147483647 h 241"/>
              <a:gd name="T50" fmla="*/ 2147483647 w 201"/>
              <a:gd name="T51" fmla="*/ 2147483647 h 241"/>
              <a:gd name="T52" fmla="*/ 2147483647 w 201"/>
              <a:gd name="T53" fmla="*/ 2147483647 h 241"/>
              <a:gd name="T54" fmla="*/ 2147483647 w 201"/>
              <a:gd name="T55" fmla="*/ 2147483647 h 241"/>
              <a:gd name="T56" fmla="*/ 2147483647 w 201"/>
              <a:gd name="T57" fmla="*/ 2147483647 h 241"/>
              <a:gd name="T58" fmla="*/ 2147483647 w 201"/>
              <a:gd name="T59" fmla="*/ 2147483647 h 241"/>
              <a:gd name="T60" fmla="*/ 2147483647 w 201"/>
              <a:gd name="T61" fmla="*/ 2147483647 h 241"/>
              <a:gd name="T62" fmla="*/ 2147483647 w 201"/>
              <a:gd name="T63" fmla="*/ 2147483647 h 241"/>
              <a:gd name="T64" fmla="*/ 2147483647 w 201"/>
              <a:gd name="T65" fmla="*/ 2147483647 h 241"/>
              <a:gd name="T66" fmla="*/ 2147483647 w 201"/>
              <a:gd name="T67" fmla="*/ 2147483647 h 241"/>
              <a:gd name="T68" fmla="*/ 2147483647 w 201"/>
              <a:gd name="T69" fmla="*/ 2147483647 h 241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201"/>
              <a:gd name="T106" fmla="*/ 0 h 241"/>
              <a:gd name="T107" fmla="*/ 201 w 201"/>
              <a:gd name="T108" fmla="*/ 241 h 241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201" h="241">
                <a:moveTo>
                  <a:pt x="153" y="241"/>
                </a:moveTo>
                <a:cubicBezTo>
                  <a:pt x="134" y="239"/>
                  <a:pt x="134" y="218"/>
                  <a:pt x="118" y="211"/>
                </a:cubicBezTo>
                <a:cubicBezTo>
                  <a:pt x="111" y="213"/>
                  <a:pt x="107" y="216"/>
                  <a:pt x="100" y="217"/>
                </a:cubicBezTo>
                <a:cubicBezTo>
                  <a:pt x="91" y="216"/>
                  <a:pt x="87" y="215"/>
                  <a:pt x="79" y="213"/>
                </a:cubicBezTo>
                <a:cubicBezTo>
                  <a:pt x="74" y="206"/>
                  <a:pt x="71" y="200"/>
                  <a:pt x="64" y="196"/>
                </a:cubicBezTo>
                <a:cubicBezTo>
                  <a:pt x="59" y="189"/>
                  <a:pt x="58" y="180"/>
                  <a:pt x="57" y="172"/>
                </a:cubicBezTo>
                <a:cubicBezTo>
                  <a:pt x="57" y="172"/>
                  <a:pt x="50" y="174"/>
                  <a:pt x="46" y="175"/>
                </a:cubicBezTo>
                <a:cubicBezTo>
                  <a:pt x="40" y="163"/>
                  <a:pt x="42" y="167"/>
                  <a:pt x="31" y="169"/>
                </a:cubicBezTo>
                <a:cubicBezTo>
                  <a:pt x="24" y="172"/>
                  <a:pt x="25" y="158"/>
                  <a:pt x="18" y="153"/>
                </a:cubicBezTo>
                <a:cubicBezTo>
                  <a:pt x="16" y="147"/>
                  <a:pt x="14" y="145"/>
                  <a:pt x="9" y="141"/>
                </a:cubicBezTo>
                <a:cubicBezTo>
                  <a:pt x="4" y="129"/>
                  <a:pt x="2" y="118"/>
                  <a:pt x="0" y="106"/>
                </a:cubicBezTo>
                <a:cubicBezTo>
                  <a:pt x="1" y="94"/>
                  <a:pt x="4" y="94"/>
                  <a:pt x="13" y="87"/>
                </a:cubicBezTo>
                <a:cubicBezTo>
                  <a:pt x="7" y="77"/>
                  <a:pt x="14" y="67"/>
                  <a:pt x="19" y="58"/>
                </a:cubicBezTo>
                <a:cubicBezTo>
                  <a:pt x="20" y="54"/>
                  <a:pt x="22" y="50"/>
                  <a:pt x="21" y="46"/>
                </a:cubicBezTo>
                <a:cubicBezTo>
                  <a:pt x="20" y="44"/>
                  <a:pt x="18" y="49"/>
                  <a:pt x="16" y="48"/>
                </a:cubicBezTo>
                <a:cubicBezTo>
                  <a:pt x="14" y="47"/>
                  <a:pt x="15" y="45"/>
                  <a:pt x="15" y="43"/>
                </a:cubicBezTo>
                <a:cubicBezTo>
                  <a:pt x="19" y="37"/>
                  <a:pt x="16" y="35"/>
                  <a:pt x="15" y="28"/>
                </a:cubicBezTo>
                <a:cubicBezTo>
                  <a:pt x="19" y="22"/>
                  <a:pt x="20" y="21"/>
                  <a:pt x="27" y="24"/>
                </a:cubicBezTo>
                <a:cubicBezTo>
                  <a:pt x="32" y="29"/>
                  <a:pt x="32" y="33"/>
                  <a:pt x="39" y="34"/>
                </a:cubicBezTo>
                <a:cubicBezTo>
                  <a:pt x="44" y="37"/>
                  <a:pt x="63" y="30"/>
                  <a:pt x="69" y="30"/>
                </a:cubicBezTo>
                <a:cubicBezTo>
                  <a:pt x="82" y="26"/>
                  <a:pt x="77" y="17"/>
                  <a:pt x="87" y="9"/>
                </a:cubicBezTo>
                <a:cubicBezTo>
                  <a:pt x="91" y="2"/>
                  <a:pt x="101" y="1"/>
                  <a:pt x="109" y="0"/>
                </a:cubicBezTo>
                <a:cubicBezTo>
                  <a:pt x="122" y="1"/>
                  <a:pt x="134" y="0"/>
                  <a:pt x="124" y="13"/>
                </a:cubicBezTo>
                <a:cubicBezTo>
                  <a:pt x="129" y="25"/>
                  <a:pt x="123" y="40"/>
                  <a:pt x="138" y="45"/>
                </a:cubicBezTo>
                <a:cubicBezTo>
                  <a:pt x="144" y="53"/>
                  <a:pt x="140" y="67"/>
                  <a:pt x="136" y="76"/>
                </a:cubicBezTo>
                <a:cubicBezTo>
                  <a:pt x="135" y="87"/>
                  <a:pt x="133" y="97"/>
                  <a:pt x="132" y="108"/>
                </a:cubicBezTo>
                <a:cubicBezTo>
                  <a:pt x="133" y="116"/>
                  <a:pt x="158" y="147"/>
                  <a:pt x="166" y="153"/>
                </a:cubicBezTo>
                <a:cubicBezTo>
                  <a:pt x="179" y="178"/>
                  <a:pt x="159" y="185"/>
                  <a:pt x="184" y="204"/>
                </a:cubicBezTo>
                <a:cubicBezTo>
                  <a:pt x="187" y="209"/>
                  <a:pt x="189" y="211"/>
                  <a:pt x="195" y="213"/>
                </a:cubicBezTo>
                <a:cubicBezTo>
                  <a:pt x="196" y="219"/>
                  <a:pt x="199" y="222"/>
                  <a:pt x="201" y="228"/>
                </a:cubicBezTo>
                <a:cubicBezTo>
                  <a:pt x="193" y="230"/>
                  <a:pt x="193" y="234"/>
                  <a:pt x="186" y="237"/>
                </a:cubicBezTo>
                <a:cubicBezTo>
                  <a:pt x="177" y="235"/>
                  <a:pt x="174" y="230"/>
                  <a:pt x="166" y="225"/>
                </a:cubicBezTo>
                <a:cubicBezTo>
                  <a:pt x="162" y="219"/>
                  <a:pt x="161" y="216"/>
                  <a:pt x="154" y="219"/>
                </a:cubicBezTo>
                <a:cubicBezTo>
                  <a:pt x="149" y="225"/>
                  <a:pt x="153" y="230"/>
                  <a:pt x="154" y="237"/>
                </a:cubicBezTo>
                <a:cubicBezTo>
                  <a:pt x="149" y="241"/>
                  <a:pt x="148" y="239"/>
                  <a:pt x="153" y="241"/>
                </a:cubicBezTo>
                <a:close/>
              </a:path>
            </a:pathLst>
          </a:custGeom>
          <a:solidFill>
            <a:srgbClr val="CC0099"/>
          </a:solidFill>
          <a:ln w="6350">
            <a:solidFill>
              <a:schemeClr val="accent2">
                <a:alpha val="49019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220" name="Freeform 24"/>
          <p:cNvSpPr>
            <a:spLocks/>
          </p:cNvSpPr>
          <p:nvPr/>
        </p:nvSpPr>
        <p:spPr bwMode="auto">
          <a:xfrm>
            <a:off x="3630613" y="5281612"/>
            <a:ext cx="260350" cy="387350"/>
          </a:xfrm>
          <a:custGeom>
            <a:avLst/>
            <a:gdLst>
              <a:gd name="T0" fmla="*/ 2147483647 w 188"/>
              <a:gd name="T1" fmla="*/ 2147483647 h 274"/>
              <a:gd name="T2" fmla="*/ 2147483647 w 188"/>
              <a:gd name="T3" fmla="*/ 2147483647 h 274"/>
              <a:gd name="T4" fmla="*/ 2147483647 w 188"/>
              <a:gd name="T5" fmla="*/ 2147483647 h 274"/>
              <a:gd name="T6" fmla="*/ 2147483647 w 188"/>
              <a:gd name="T7" fmla="*/ 2147483647 h 274"/>
              <a:gd name="T8" fmla="*/ 0 w 188"/>
              <a:gd name="T9" fmla="*/ 2147483647 h 274"/>
              <a:gd name="T10" fmla="*/ 2147483647 w 188"/>
              <a:gd name="T11" fmla="*/ 2147483647 h 274"/>
              <a:gd name="T12" fmla="*/ 2147483647 w 188"/>
              <a:gd name="T13" fmla="*/ 2147483647 h 274"/>
              <a:gd name="T14" fmla="*/ 2147483647 w 188"/>
              <a:gd name="T15" fmla="*/ 2147483647 h 274"/>
              <a:gd name="T16" fmla="*/ 2147483647 w 188"/>
              <a:gd name="T17" fmla="*/ 2147483647 h 274"/>
              <a:gd name="T18" fmla="*/ 2147483647 w 188"/>
              <a:gd name="T19" fmla="*/ 2147483647 h 274"/>
              <a:gd name="T20" fmla="*/ 2147483647 w 188"/>
              <a:gd name="T21" fmla="*/ 2147483647 h 274"/>
              <a:gd name="T22" fmla="*/ 2147483647 w 188"/>
              <a:gd name="T23" fmla="*/ 2147483647 h 274"/>
              <a:gd name="T24" fmla="*/ 2147483647 w 188"/>
              <a:gd name="T25" fmla="*/ 2147483647 h 274"/>
              <a:gd name="T26" fmla="*/ 2147483647 w 188"/>
              <a:gd name="T27" fmla="*/ 2147483647 h 274"/>
              <a:gd name="T28" fmla="*/ 2147483647 w 188"/>
              <a:gd name="T29" fmla="*/ 2147483647 h 274"/>
              <a:gd name="T30" fmla="*/ 2147483647 w 188"/>
              <a:gd name="T31" fmla="*/ 2147483647 h 274"/>
              <a:gd name="T32" fmla="*/ 2147483647 w 188"/>
              <a:gd name="T33" fmla="*/ 2147483647 h 274"/>
              <a:gd name="T34" fmla="*/ 2147483647 w 188"/>
              <a:gd name="T35" fmla="*/ 2147483647 h 274"/>
              <a:gd name="T36" fmla="*/ 2147483647 w 188"/>
              <a:gd name="T37" fmla="*/ 2147483647 h 274"/>
              <a:gd name="T38" fmla="*/ 2147483647 w 188"/>
              <a:gd name="T39" fmla="*/ 2147483647 h 274"/>
              <a:gd name="T40" fmla="*/ 2147483647 w 188"/>
              <a:gd name="T41" fmla="*/ 2147483647 h 274"/>
              <a:gd name="T42" fmla="*/ 2147483647 w 188"/>
              <a:gd name="T43" fmla="*/ 2147483647 h 274"/>
              <a:gd name="T44" fmla="*/ 2147483647 w 188"/>
              <a:gd name="T45" fmla="*/ 2147483647 h 274"/>
              <a:gd name="T46" fmla="*/ 2147483647 w 188"/>
              <a:gd name="T47" fmla="*/ 2147483647 h 274"/>
              <a:gd name="T48" fmla="*/ 2147483647 w 188"/>
              <a:gd name="T49" fmla="*/ 2147483647 h 274"/>
              <a:gd name="T50" fmla="*/ 2147483647 w 188"/>
              <a:gd name="T51" fmla="*/ 2147483647 h 274"/>
              <a:gd name="T52" fmla="*/ 2147483647 w 188"/>
              <a:gd name="T53" fmla="*/ 2147483647 h 274"/>
              <a:gd name="T54" fmla="*/ 2147483647 w 188"/>
              <a:gd name="T55" fmla="*/ 2147483647 h 274"/>
              <a:gd name="T56" fmla="*/ 2147483647 w 188"/>
              <a:gd name="T57" fmla="*/ 2147483647 h 274"/>
              <a:gd name="T58" fmla="*/ 2147483647 w 188"/>
              <a:gd name="T59" fmla="*/ 2147483647 h 274"/>
              <a:gd name="T60" fmla="*/ 2147483647 w 188"/>
              <a:gd name="T61" fmla="*/ 2147483647 h 274"/>
              <a:gd name="T62" fmla="*/ 2147483647 w 188"/>
              <a:gd name="T63" fmla="*/ 2147483647 h 274"/>
              <a:gd name="T64" fmla="*/ 2147483647 w 188"/>
              <a:gd name="T65" fmla="*/ 2147483647 h 274"/>
              <a:gd name="T66" fmla="*/ 2147483647 w 188"/>
              <a:gd name="T67" fmla="*/ 2147483647 h 274"/>
              <a:gd name="T68" fmla="*/ 2147483647 w 188"/>
              <a:gd name="T69" fmla="*/ 2147483647 h 274"/>
              <a:gd name="T70" fmla="*/ 2147483647 w 188"/>
              <a:gd name="T71" fmla="*/ 2147483647 h 274"/>
              <a:gd name="T72" fmla="*/ 2147483647 w 188"/>
              <a:gd name="T73" fmla="*/ 2147483647 h 274"/>
              <a:gd name="T74" fmla="*/ 2147483647 w 188"/>
              <a:gd name="T75" fmla="*/ 2147483647 h 274"/>
              <a:gd name="T76" fmla="*/ 2147483647 w 188"/>
              <a:gd name="T77" fmla="*/ 2147483647 h 274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188"/>
              <a:gd name="T118" fmla="*/ 0 h 274"/>
              <a:gd name="T119" fmla="*/ 188 w 188"/>
              <a:gd name="T120" fmla="*/ 274 h 274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188" h="274">
                <a:moveTo>
                  <a:pt x="57" y="159"/>
                </a:moveTo>
                <a:cubicBezTo>
                  <a:pt x="51" y="157"/>
                  <a:pt x="46" y="157"/>
                  <a:pt x="41" y="154"/>
                </a:cubicBezTo>
                <a:cubicBezTo>
                  <a:pt x="36" y="147"/>
                  <a:pt x="37" y="140"/>
                  <a:pt x="30" y="136"/>
                </a:cubicBezTo>
                <a:cubicBezTo>
                  <a:pt x="21" y="124"/>
                  <a:pt x="30" y="102"/>
                  <a:pt x="9" y="99"/>
                </a:cubicBezTo>
                <a:cubicBezTo>
                  <a:pt x="4" y="96"/>
                  <a:pt x="2" y="94"/>
                  <a:pt x="0" y="88"/>
                </a:cubicBezTo>
                <a:cubicBezTo>
                  <a:pt x="3" y="82"/>
                  <a:pt x="8" y="82"/>
                  <a:pt x="14" y="79"/>
                </a:cubicBezTo>
                <a:cubicBezTo>
                  <a:pt x="21" y="70"/>
                  <a:pt x="23" y="61"/>
                  <a:pt x="15" y="51"/>
                </a:cubicBezTo>
                <a:cubicBezTo>
                  <a:pt x="14" y="39"/>
                  <a:pt x="12" y="35"/>
                  <a:pt x="14" y="24"/>
                </a:cubicBezTo>
                <a:cubicBezTo>
                  <a:pt x="14" y="24"/>
                  <a:pt x="14" y="20"/>
                  <a:pt x="15" y="19"/>
                </a:cubicBezTo>
                <a:cubicBezTo>
                  <a:pt x="18" y="15"/>
                  <a:pt x="25" y="12"/>
                  <a:pt x="29" y="9"/>
                </a:cubicBezTo>
                <a:cubicBezTo>
                  <a:pt x="35" y="0"/>
                  <a:pt x="44" y="3"/>
                  <a:pt x="54" y="4"/>
                </a:cubicBezTo>
                <a:cubicBezTo>
                  <a:pt x="60" y="6"/>
                  <a:pt x="61" y="9"/>
                  <a:pt x="66" y="13"/>
                </a:cubicBezTo>
                <a:cubicBezTo>
                  <a:pt x="69" y="19"/>
                  <a:pt x="74" y="21"/>
                  <a:pt x="77" y="27"/>
                </a:cubicBezTo>
                <a:cubicBezTo>
                  <a:pt x="78" y="35"/>
                  <a:pt x="79" y="42"/>
                  <a:pt x="75" y="49"/>
                </a:cubicBezTo>
                <a:cubicBezTo>
                  <a:pt x="73" y="59"/>
                  <a:pt x="77" y="65"/>
                  <a:pt x="83" y="73"/>
                </a:cubicBezTo>
                <a:cubicBezTo>
                  <a:pt x="76" y="77"/>
                  <a:pt x="75" y="79"/>
                  <a:pt x="74" y="87"/>
                </a:cubicBezTo>
                <a:cubicBezTo>
                  <a:pt x="75" y="98"/>
                  <a:pt x="78" y="107"/>
                  <a:pt x="90" y="109"/>
                </a:cubicBezTo>
                <a:cubicBezTo>
                  <a:pt x="105" y="108"/>
                  <a:pt x="105" y="107"/>
                  <a:pt x="113" y="96"/>
                </a:cubicBezTo>
                <a:cubicBezTo>
                  <a:pt x="134" y="97"/>
                  <a:pt x="134" y="100"/>
                  <a:pt x="149" y="103"/>
                </a:cubicBezTo>
                <a:cubicBezTo>
                  <a:pt x="155" y="106"/>
                  <a:pt x="158" y="106"/>
                  <a:pt x="164" y="105"/>
                </a:cubicBezTo>
                <a:cubicBezTo>
                  <a:pt x="175" y="106"/>
                  <a:pt x="175" y="110"/>
                  <a:pt x="179" y="120"/>
                </a:cubicBezTo>
                <a:cubicBezTo>
                  <a:pt x="177" y="128"/>
                  <a:pt x="177" y="136"/>
                  <a:pt x="174" y="144"/>
                </a:cubicBezTo>
                <a:cubicBezTo>
                  <a:pt x="176" y="150"/>
                  <a:pt x="178" y="153"/>
                  <a:pt x="183" y="157"/>
                </a:cubicBezTo>
                <a:cubicBezTo>
                  <a:pt x="181" y="166"/>
                  <a:pt x="180" y="177"/>
                  <a:pt x="174" y="184"/>
                </a:cubicBezTo>
                <a:cubicBezTo>
                  <a:pt x="173" y="191"/>
                  <a:pt x="171" y="194"/>
                  <a:pt x="179" y="196"/>
                </a:cubicBezTo>
                <a:cubicBezTo>
                  <a:pt x="186" y="201"/>
                  <a:pt x="183" y="207"/>
                  <a:pt x="179" y="213"/>
                </a:cubicBezTo>
                <a:cubicBezTo>
                  <a:pt x="183" y="218"/>
                  <a:pt x="186" y="219"/>
                  <a:pt x="188" y="225"/>
                </a:cubicBezTo>
                <a:cubicBezTo>
                  <a:pt x="186" y="231"/>
                  <a:pt x="183" y="232"/>
                  <a:pt x="180" y="238"/>
                </a:cubicBezTo>
                <a:cubicBezTo>
                  <a:pt x="179" y="256"/>
                  <a:pt x="181" y="251"/>
                  <a:pt x="170" y="259"/>
                </a:cubicBezTo>
                <a:cubicBezTo>
                  <a:pt x="168" y="264"/>
                  <a:pt x="167" y="269"/>
                  <a:pt x="165" y="274"/>
                </a:cubicBezTo>
                <a:cubicBezTo>
                  <a:pt x="163" y="265"/>
                  <a:pt x="163" y="260"/>
                  <a:pt x="153" y="258"/>
                </a:cubicBezTo>
                <a:cubicBezTo>
                  <a:pt x="148" y="255"/>
                  <a:pt x="146" y="252"/>
                  <a:pt x="141" y="250"/>
                </a:cubicBezTo>
                <a:cubicBezTo>
                  <a:pt x="132" y="238"/>
                  <a:pt x="123" y="239"/>
                  <a:pt x="107" y="238"/>
                </a:cubicBezTo>
                <a:cubicBezTo>
                  <a:pt x="104" y="232"/>
                  <a:pt x="105" y="225"/>
                  <a:pt x="102" y="219"/>
                </a:cubicBezTo>
                <a:cubicBezTo>
                  <a:pt x="100" y="211"/>
                  <a:pt x="101" y="197"/>
                  <a:pt x="110" y="195"/>
                </a:cubicBezTo>
                <a:cubicBezTo>
                  <a:pt x="107" y="188"/>
                  <a:pt x="95" y="181"/>
                  <a:pt x="87" y="180"/>
                </a:cubicBezTo>
                <a:cubicBezTo>
                  <a:pt x="82" y="176"/>
                  <a:pt x="82" y="172"/>
                  <a:pt x="75" y="171"/>
                </a:cubicBezTo>
                <a:cubicBezTo>
                  <a:pt x="65" y="164"/>
                  <a:pt x="60" y="159"/>
                  <a:pt x="47" y="157"/>
                </a:cubicBezTo>
                <a:cubicBezTo>
                  <a:pt x="42" y="154"/>
                  <a:pt x="42" y="156"/>
                  <a:pt x="42" y="153"/>
                </a:cubicBezTo>
              </a:path>
            </a:pathLst>
          </a:custGeom>
          <a:solidFill>
            <a:srgbClr val="CC0099"/>
          </a:solidFill>
          <a:ln w="6350">
            <a:solidFill>
              <a:schemeClr val="accent2">
                <a:alpha val="49019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221" name="Freeform 25" descr="Large grid"/>
          <p:cNvSpPr>
            <a:spLocks/>
          </p:cNvSpPr>
          <p:nvPr/>
        </p:nvSpPr>
        <p:spPr bwMode="auto">
          <a:xfrm>
            <a:off x="4587875" y="6010275"/>
            <a:ext cx="239713" cy="303212"/>
          </a:xfrm>
          <a:custGeom>
            <a:avLst/>
            <a:gdLst>
              <a:gd name="T0" fmla="*/ 2147483647 w 173"/>
              <a:gd name="T1" fmla="*/ 2147483647 h 216"/>
              <a:gd name="T2" fmla="*/ 2147483647 w 173"/>
              <a:gd name="T3" fmla="*/ 2147483647 h 216"/>
              <a:gd name="T4" fmla="*/ 2147483647 w 173"/>
              <a:gd name="T5" fmla="*/ 2147483647 h 216"/>
              <a:gd name="T6" fmla="*/ 2147483647 w 173"/>
              <a:gd name="T7" fmla="*/ 2147483647 h 216"/>
              <a:gd name="T8" fmla="*/ 2147483647 w 173"/>
              <a:gd name="T9" fmla="*/ 2147483647 h 216"/>
              <a:gd name="T10" fmla="*/ 2147483647 w 173"/>
              <a:gd name="T11" fmla="*/ 2147483647 h 216"/>
              <a:gd name="T12" fmla="*/ 0 w 173"/>
              <a:gd name="T13" fmla="*/ 2147483647 h 216"/>
              <a:gd name="T14" fmla="*/ 2147483647 w 173"/>
              <a:gd name="T15" fmla="*/ 2147483647 h 216"/>
              <a:gd name="T16" fmla="*/ 2147483647 w 173"/>
              <a:gd name="T17" fmla="*/ 2147483647 h 216"/>
              <a:gd name="T18" fmla="*/ 2147483647 w 173"/>
              <a:gd name="T19" fmla="*/ 2147483647 h 216"/>
              <a:gd name="T20" fmla="*/ 2147483647 w 173"/>
              <a:gd name="T21" fmla="*/ 2147483647 h 216"/>
              <a:gd name="T22" fmla="*/ 2147483647 w 173"/>
              <a:gd name="T23" fmla="*/ 2147483647 h 216"/>
              <a:gd name="T24" fmla="*/ 2147483647 w 173"/>
              <a:gd name="T25" fmla="*/ 2147483647 h 216"/>
              <a:gd name="T26" fmla="*/ 2147483647 w 173"/>
              <a:gd name="T27" fmla="*/ 2147483647 h 216"/>
              <a:gd name="T28" fmla="*/ 2147483647 w 173"/>
              <a:gd name="T29" fmla="*/ 2147483647 h 216"/>
              <a:gd name="T30" fmla="*/ 2147483647 w 173"/>
              <a:gd name="T31" fmla="*/ 2147483647 h 216"/>
              <a:gd name="T32" fmla="*/ 2147483647 w 173"/>
              <a:gd name="T33" fmla="*/ 2147483647 h 216"/>
              <a:gd name="T34" fmla="*/ 2147483647 w 173"/>
              <a:gd name="T35" fmla="*/ 2147483647 h 216"/>
              <a:gd name="T36" fmla="*/ 2147483647 w 173"/>
              <a:gd name="T37" fmla="*/ 2147483647 h 216"/>
              <a:gd name="T38" fmla="*/ 2147483647 w 173"/>
              <a:gd name="T39" fmla="*/ 2147483647 h 216"/>
              <a:gd name="T40" fmla="*/ 2147483647 w 173"/>
              <a:gd name="T41" fmla="*/ 2147483647 h 216"/>
              <a:gd name="T42" fmla="*/ 2147483647 w 173"/>
              <a:gd name="T43" fmla="*/ 2147483647 h 216"/>
              <a:gd name="T44" fmla="*/ 2147483647 w 173"/>
              <a:gd name="T45" fmla="*/ 2147483647 h 216"/>
              <a:gd name="T46" fmla="*/ 2147483647 w 173"/>
              <a:gd name="T47" fmla="*/ 2147483647 h 216"/>
              <a:gd name="T48" fmla="*/ 2147483647 w 173"/>
              <a:gd name="T49" fmla="*/ 2147483647 h 216"/>
              <a:gd name="T50" fmla="*/ 2147483647 w 173"/>
              <a:gd name="T51" fmla="*/ 2147483647 h 216"/>
              <a:gd name="T52" fmla="*/ 2147483647 w 173"/>
              <a:gd name="T53" fmla="*/ 2147483647 h 216"/>
              <a:gd name="T54" fmla="*/ 2147483647 w 173"/>
              <a:gd name="T55" fmla="*/ 2147483647 h 216"/>
              <a:gd name="T56" fmla="*/ 2147483647 w 173"/>
              <a:gd name="T57" fmla="*/ 2147483647 h 216"/>
              <a:gd name="T58" fmla="*/ 2147483647 w 173"/>
              <a:gd name="T59" fmla="*/ 2147483647 h 216"/>
              <a:gd name="T60" fmla="*/ 2147483647 w 173"/>
              <a:gd name="T61" fmla="*/ 2147483647 h 216"/>
              <a:gd name="T62" fmla="*/ 2147483647 w 173"/>
              <a:gd name="T63" fmla="*/ 2147483647 h 216"/>
              <a:gd name="T64" fmla="*/ 2147483647 w 173"/>
              <a:gd name="T65" fmla="*/ 2147483647 h 216"/>
              <a:gd name="T66" fmla="*/ 2147483647 w 173"/>
              <a:gd name="T67" fmla="*/ 2147483647 h 21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173"/>
              <a:gd name="T103" fmla="*/ 0 h 216"/>
              <a:gd name="T104" fmla="*/ 173 w 173"/>
              <a:gd name="T105" fmla="*/ 216 h 21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173" h="216">
                <a:moveTo>
                  <a:pt x="59" y="179"/>
                </a:moveTo>
                <a:cubicBezTo>
                  <a:pt x="56" y="173"/>
                  <a:pt x="55" y="171"/>
                  <a:pt x="48" y="170"/>
                </a:cubicBezTo>
                <a:cubicBezTo>
                  <a:pt x="38" y="163"/>
                  <a:pt x="52" y="149"/>
                  <a:pt x="39" y="146"/>
                </a:cubicBezTo>
                <a:cubicBezTo>
                  <a:pt x="33" y="141"/>
                  <a:pt x="28" y="138"/>
                  <a:pt x="20" y="137"/>
                </a:cubicBezTo>
                <a:cubicBezTo>
                  <a:pt x="17" y="130"/>
                  <a:pt x="19" y="129"/>
                  <a:pt x="23" y="123"/>
                </a:cubicBezTo>
                <a:cubicBezTo>
                  <a:pt x="19" y="110"/>
                  <a:pt x="24" y="120"/>
                  <a:pt x="12" y="114"/>
                </a:cubicBezTo>
                <a:cubicBezTo>
                  <a:pt x="8" y="112"/>
                  <a:pt x="2" y="100"/>
                  <a:pt x="0" y="96"/>
                </a:cubicBezTo>
                <a:cubicBezTo>
                  <a:pt x="2" y="90"/>
                  <a:pt x="3" y="84"/>
                  <a:pt x="5" y="78"/>
                </a:cubicBezTo>
                <a:cubicBezTo>
                  <a:pt x="6" y="70"/>
                  <a:pt x="10" y="69"/>
                  <a:pt x="14" y="63"/>
                </a:cubicBezTo>
                <a:cubicBezTo>
                  <a:pt x="11" y="55"/>
                  <a:pt x="14" y="49"/>
                  <a:pt x="23" y="47"/>
                </a:cubicBezTo>
                <a:cubicBezTo>
                  <a:pt x="31" y="41"/>
                  <a:pt x="41" y="40"/>
                  <a:pt x="50" y="38"/>
                </a:cubicBezTo>
                <a:cubicBezTo>
                  <a:pt x="52" y="30"/>
                  <a:pt x="56" y="25"/>
                  <a:pt x="45" y="23"/>
                </a:cubicBezTo>
                <a:cubicBezTo>
                  <a:pt x="38" y="19"/>
                  <a:pt x="34" y="16"/>
                  <a:pt x="30" y="9"/>
                </a:cubicBezTo>
                <a:cubicBezTo>
                  <a:pt x="45" y="0"/>
                  <a:pt x="60" y="9"/>
                  <a:pt x="74" y="12"/>
                </a:cubicBezTo>
                <a:cubicBezTo>
                  <a:pt x="80" y="17"/>
                  <a:pt x="87" y="20"/>
                  <a:pt x="95" y="21"/>
                </a:cubicBezTo>
                <a:cubicBezTo>
                  <a:pt x="97" y="21"/>
                  <a:pt x="99" y="19"/>
                  <a:pt x="101" y="20"/>
                </a:cubicBezTo>
                <a:cubicBezTo>
                  <a:pt x="103" y="21"/>
                  <a:pt x="101" y="24"/>
                  <a:pt x="102" y="26"/>
                </a:cubicBezTo>
                <a:cubicBezTo>
                  <a:pt x="104" y="30"/>
                  <a:pt x="115" y="37"/>
                  <a:pt x="119" y="39"/>
                </a:cubicBezTo>
                <a:cubicBezTo>
                  <a:pt x="123" y="46"/>
                  <a:pt x="127" y="49"/>
                  <a:pt x="134" y="53"/>
                </a:cubicBezTo>
                <a:cubicBezTo>
                  <a:pt x="139" y="60"/>
                  <a:pt x="145" y="68"/>
                  <a:pt x="152" y="72"/>
                </a:cubicBezTo>
                <a:cubicBezTo>
                  <a:pt x="156" y="79"/>
                  <a:pt x="163" y="83"/>
                  <a:pt x="168" y="89"/>
                </a:cubicBezTo>
                <a:cubicBezTo>
                  <a:pt x="166" y="99"/>
                  <a:pt x="167" y="106"/>
                  <a:pt x="173" y="114"/>
                </a:cubicBezTo>
                <a:cubicBezTo>
                  <a:pt x="168" y="130"/>
                  <a:pt x="162" y="131"/>
                  <a:pt x="146" y="132"/>
                </a:cubicBezTo>
                <a:cubicBezTo>
                  <a:pt x="143" y="140"/>
                  <a:pt x="139" y="142"/>
                  <a:pt x="132" y="147"/>
                </a:cubicBezTo>
                <a:cubicBezTo>
                  <a:pt x="134" y="154"/>
                  <a:pt x="137" y="159"/>
                  <a:pt x="132" y="165"/>
                </a:cubicBezTo>
                <a:cubicBezTo>
                  <a:pt x="129" y="178"/>
                  <a:pt x="134" y="163"/>
                  <a:pt x="126" y="171"/>
                </a:cubicBezTo>
                <a:cubicBezTo>
                  <a:pt x="124" y="173"/>
                  <a:pt x="121" y="182"/>
                  <a:pt x="119" y="185"/>
                </a:cubicBezTo>
                <a:cubicBezTo>
                  <a:pt x="116" y="195"/>
                  <a:pt x="115" y="199"/>
                  <a:pt x="108" y="206"/>
                </a:cubicBezTo>
                <a:cubicBezTo>
                  <a:pt x="107" y="215"/>
                  <a:pt x="104" y="213"/>
                  <a:pt x="96" y="212"/>
                </a:cubicBezTo>
                <a:cubicBezTo>
                  <a:pt x="90" y="209"/>
                  <a:pt x="88" y="211"/>
                  <a:pt x="83" y="215"/>
                </a:cubicBezTo>
                <a:cubicBezTo>
                  <a:pt x="76" y="204"/>
                  <a:pt x="86" y="216"/>
                  <a:pt x="71" y="209"/>
                </a:cubicBezTo>
                <a:cubicBezTo>
                  <a:pt x="68" y="208"/>
                  <a:pt x="64" y="198"/>
                  <a:pt x="63" y="195"/>
                </a:cubicBezTo>
                <a:cubicBezTo>
                  <a:pt x="62" y="185"/>
                  <a:pt x="64" y="187"/>
                  <a:pt x="59" y="180"/>
                </a:cubicBezTo>
                <a:cubicBezTo>
                  <a:pt x="57" y="177"/>
                  <a:pt x="51" y="173"/>
                  <a:pt x="51" y="173"/>
                </a:cubicBezTo>
              </a:path>
            </a:pathLst>
          </a:custGeom>
          <a:solidFill>
            <a:srgbClr val="CC0099"/>
          </a:solidFill>
          <a:ln w="6350">
            <a:solidFill>
              <a:schemeClr val="accent2">
                <a:alpha val="49019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>
              <a:latin typeface="Arial" pitchFamily="34" charset="0"/>
            </a:endParaRPr>
          </a:p>
        </p:txBody>
      </p:sp>
      <p:sp>
        <p:nvSpPr>
          <p:cNvPr id="222" name="Freeform 26"/>
          <p:cNvSpPr>
            <a:spLocks/>
          </p:cNvSpPr>
          <p:nvPr/>
        </p:nvSpPr>
        <p:spPr bwMode="auto">
          <a:xfrm>
            <a:off x="4862513" y="3854450"/>
            <a:ext cx="260350" cy="449262"/>
          </a:xfrm>
          <a:custGeom>
            <a:avLst/>
            <a:gdLst>
              <a:gd name="T0" fmla="*/ 2147483647 w 191"/>
              <a:gd name="T1" fmla="*/ 0 h 323"/>
              <a:gd name="T2" fmla="*/ 2147483647 w 191"/>
              <a:gd name="T3" fmla="*/ 2147483647 h 323"/>
              <a:gd name="T4" fmla="*/ 2147483647 w 191"/>
              <a:gd name="T5" fmla="*/ 2147483647 h 323"/>
              <a:gd name="T6" fmla="*/ 2147483647 w 191"/>
              <a:gd name="T7" fmla="*/ 2147483647 h 323"/>
              <a:gd name="T8" fmla="*/ 2147483647 w 191"/>
              <a:gd name="T9" fmla="*/ 2147483647 h 323"/>
              <a:gd name="T10" fmla="*/ 2147483647 w 191"/>
              <a:gd name="T11" fmla="*/ 2147483647 h 323"/>
              <a:gd name="T12" fmla="*/ 2147483647 w 191"/>
              <a:gd name="T13" fmla="*/ 2147483647 h 323"/>
              <a:gd name="T14" fmla="*/ 2147483647 w 191"/>
              <a:gd name="T15" fmla="*/ 2147483647 h 323"/>
              <a:gd name="T16" fmla="*/ 0 w 191"/>
              <a:gd name="T17" fmla="*/ 2147483647 h 323"/>
              <a:gd name="T18" fmla="*/ 2147483647 w 191"/>
              <a:gd name="T19" fmla="*/ 2147483647 h 323"/>
              <a:gd name="T20" fmla="*/ 2147483647 w 191"/>
              <a:gd name="T21" fmla="*/ 2147483647 h 323"/>
              <a:gd name="T22" fmla="*/ 2147483647 w 191"/>
              <a:gd name="T23" fmla="*/ 2147483647 h 323"/>
              <a:gd name="T24" fmla="*/ 2147483647 w 191"/>
              <a:gd name="T25" fmla="*/ 2147483647 h 323"/>
              <a:gd name="T26" fmla="*/ 2147483647 w 191"/>
              <a:gd name="T27" fmla="*/ 2147483647 h 323"/>
              <a:gd name="T28" fmla="*/ 2147483647 w 191"/>
              <a:gd name="T29" fmla="*/ 2147483647 h 323"/>
              <a:gd name="T30" fmla="*/ 2147483647 w 191"/>
              <a:gd name="T31" fmla="*/ 2147483647 h 323"/>
              <a:gd name="T32" fmla="*/ 2147483647 w 191"/>
              <a:gd name="T33" fmla="*/ 2147483647 h 323"/>
              <a:gd name="T34" fmla="*/ 2147483647 w 191"/>
              <a:gd name="T35" fmla="*/ 2147483647 h 323"/>
              <a:gd name="T36" fmla="*/ 2147483647 w 191"/>
              <a:gd name="T37" fmla="*/ 2147483647 h 323"/>
              <a:gd name="T38" fmla="*/ 2147483647 w 191"/>
              <a:gd name="T39" fmla="*/ 2147483647 h 323"/>
              <a:gd name="T40" fmla="*/ 2147483647 w 191"/>
              <a:gd name="T41" fmla="*/ 2147483647 h 323"/>
              <a:gd name="T42" fmla="*/ 2147483647 w 191"/>
              <a:gd name="T43" fmla="*/ 2147483647 h 323"/>
              <a:gd name="T44" fmla="*/ 2147483647 w 191"/>
              <a:gd name="T45" fmla="*/ 2147483647 h 323"/>
              <a:gd name="T46" fmla="*/ 2147483647 w 191"/>
              <a:gd name="T47" fmla="*/ 2147483647 h 323"/>
              <a:gd name="T48" fmla="*/ 2147483647 w 191"/>
              <a:gd name="T49" fmla="*/ 2147483647 h 323"/>
              <a:gd name="T50" fmla="*/ 2147483647 w 191"/>
              <a:gd name="T51" fmla="*/ 2147483647 h 323"/>
              <a:gd name="T52" fmla="*/ 2147483647 w 191"/>
              <a:gd name="T53" fmla="*/ 2147483647 h 323"/>
              <a:gd name="T54" fmla="*/ 2147483647 w 191"/>
              <a:gd name="T55" fmla="*/ 2147483647 h 323"/>
              <a:gd name="T56" fmla="*/ 2147483647 w 191"/>
              <a:gd name="T57" fmla="*/ 2147483647 h 323"/>
              <a:gd name="T58" fmla="*/ 2147483647 w 191"/>
              <a:gd name="T59" fmla="*/ 2147483647 h 323"/>
              <a:gd name="T60" fmla="*/ 2147483647 w 191"/>
              <a:gd name="T61" fmla="*/ 2147483647 h 323"/>
              <a:gd name="T62" fmla="*/ 2147483647 w 191"/>
              <a:gd name="T63" fmla="*/ 2147483647 h 323"/>
              <a:gd name="T64" fmla="*/ 2147483647 w 191"/>
              <a:gd name="T65" fmla="*/ 2147483647 h 323"/>
              <a:gd name="T66" fmla="*/ 2147483647 w 191"/>
              <a:gd name="T67" fmla="*/ 2147483647 h 323"/>
              <a:gd name="T68" fmla="*/ 2147483647 w 191"/>
              <a:gd name="T69" fmla="*/ 2147483647 h 323"/>
              <a:gd name="T70" fmla="*/ 2147483647 w 191"/>
              <a:gd name="T71" fmla="*/ 2147483647 h 323"/>
              <a:gd name="T72" fmla="*/ 2147483647 w 191"/>
              <a:gd name="T73" fmla="*/ 2147483647 h 323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191"/>
              <a:gd name="T112" fmla="*/ 0 h 323"/>
              <a:gd name="T113" fmla="*/ 191 w 191"/>
              <a:gd name="T114" fmla="*/ 323 h 323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191" h="323">
                <a:moveTo>
                  <a:pt x="62" y="0"/>
                </a:moveTo>
                <a:cubicBezTo>
                  <a:pt x="58" y="6"/>
                  <a:pt x="55" y="12"/>
                  <a:pt x="51" y="18"/>
                </a:cubicBezTo>
                <a:cubicBezTo>
                  <a:pt x="50" y="24"/>
                  <a:pt x="49" y="26"/>
                  <a:pt x="44" y="30"/>
                </a:cubicBezTo>
                <a:cubicBezTo>
                  <a:pt x="38" y="41"/>
                  <a:pt x="30" y="51"/>
                  <a:pt x="24" y="62"/>
                </a:cubicBezTo>
                <a:cubicBezTo>
                  <a:pt x="23" y="70"/>
                  <a:pt x="16" y="70"/>
                  <a:pt x="12" y="78"/>
                </a:cubicBezTo>
                <a:cubicBezTo>
                  <a:pt x="11" y="83"/>
                  <a:pt x="9" y="88"/>
                  <a:pt x="8" y="93"/>
                </a:cubicBezTo>
                <a:cubicBezTo>
                  <a:pt x="9" y="106"/>
                  <a:pt x="8" y="108"/>
                  <a:pt x="15" y="117"/>
                </a:cubicBezTo>
                <a:cubicBezTo>
                  <a:pt x="14" y="133"/>
                  <a:pt x="15" y="127"/>
                  <a:pt x="5" y="134"/>
                </a:cubicBezTo>
                <a:cubicBezTo>
                  <a:pt x="3" y="139"/>
                  <a:pt x="2" y="144"/>
                  <a:pt x="0" y="149"/>
                </a:cubicBezTo>
                <a:cubicBezTo>
                  <a:pt x="2" y="157"/>
                  <a:pt x="3" y="157"/>
                  <a:pt x="11" y="159"/>
                </a:cubicBezTo>
                <a:cubicBezTo>
                  <a:pt x="17" y="162"/>
                  <a:pt x="22" y="167"/>
                  <a:pt x="29" y="168"/>
                </a:cubicBezTo>
                <a:cubicBezTo>
                  <a:pt x="37" y="174"/>
                  <a:pt x="35" y="178"/>
                  <a:pt x="47" y="180"/>
                </a:cubicBezTo>
                <a:cubicBezTo>
                  <a:pt x="53" y="182"/>
                  <a:pt x="56" y="185"/>
                  <a:pt x="62" y="186"/>
                </a:cubicBezTo>
                <a:cubicBezTo>
                  <a:pt x="64" y="195"/>
                  <a:pt x="68" y="197"/>
                  <a:pt x="77" y="198"/>
                </a:cubicBezTo>
                <a:cubicBezTo>
                  <a:pt x="81" y="205"/>
                  <a:pt x="83" y="203"/>
                  <a:pt x="86" y="197"/>
                </a:cubicBezTo>
                <a:cubicBezTo>
                  <a:pt x="84" y="191"/>
                  <a:pt x="81" y="185"/>
                  <a:pt x="78" y="179"/>
                </a:cubicBezTo>
                <a:cubicBezTo>
                  <a:pt x="82" y="168"/>
                  <a:pt x="78" y="178"/>
                  <a:pt x="86" y="180"/>
                </a:cubicBezTo>
                <a:cubicBezTo>
                  <a:pt x="87" y="190"/>
                  <a:pt x="88" y="193"/>
                  <a:pt x="98" y="195"/>
                </a:cubicBezTo>
                <a:cubicBezTo>
                  <a:pt x="103" y="198"/>
                  <a:pt x="107" y="199"/>
                  <a:pt x="110" y="204"/>
                </a:cubicBezTo>
                <a:cubicBezTo>
                  <a:pt x="112" y="212"/>
                  <a:pt x="115" y="215"/>
                  <a:pt x="122" y="219"/>
                </a:cubicBezTo>
                <a:cubicBezTo>
                  <a:pt x="130" y="229"/>
                  <a:pt x="128" y="224"/>
                  <a:pt x="131" y="233"/>
                </a:cubicBezTo>
                <a:cubicBezTo>
                  <a:pt x="132" y="253"/>
                  <a:pt x="126" y="276"/>
                  <a:pt x="149" y="281"/>
                </a:cubicBezTo>
                <a:cubicBezTo>
                  <a:pt x="158" y="288"/>
                  <a:pt x="156" y="299"/>
                  <a:pt x="165" y="306"/>
                </a:cubicBezTo>
                <a:cubicBezTo>
                  <a:pt x="170" y="314"/>
                  <a:pt x="176" y="319"/>
                  <a:pt x="185" y="323"/>
                </a:cubicBezTo>
                <a:cubicBezTo>
                  <a:pt x="184" y="297"/>
                  <a:pt x="191" y="289"/>
                  <a:pt x="176" y="278"/>
                </a:cubicBezTo>
                <a:cubicBezTo>
                  <a:pt x="171" y="264"/>
                  <a:pt x="166" y="260"/>
                  <a:pt x="153" y="252"/>
                </a:cubicBezTo>
                <a:cubicBezTo>
                  <a:pt x="145" y="241"/>
                  <a:pt x="149" y="242"/>
                  <a:pt x="146" y="225"/>
                </a:cubicBezTo>
                <a:cubicBezTo>
                  <a:pt x="145" y="222"/>
                  <a:pt x="140" y="213"/>
                  <a:pt x="138" y="210"/>
                </a:cubicBezTo>
                <a:cubicBezTo>
                  <a:pt x="137" y="201"/>
                  <a:pt x="129" y="187"/>
                  <a:pt x="120" y="185"/>
                </a:cubicBezTo>
                <a:cubicBezTo>
                  <a:pt x="117" y="179"/>
                  <a:pt x="116" y="174"/>
                  <a:pt x="114" y="168"/>
                </a:cubicBezTo>
                <a:cubicBezTo>
                  <a:pt x="113" y="157"/>
                  <a:pt x="111" y="144"/>
                  <a:pt x="116" y="134"/>
                </a:cubicBezTo>
                <a:cubicBezTo>
                  <a:pt x="117" y="127"/>
                  <a:pt x="119" y="126"/>
                  <a:pt x="125" y="122"/>
                </a:cubicBezTo>
                <a:cubicBezTo>
                  <a:pt x="132" y="110"/>
                  <a:pt x="128" y="101"/>
                  <a:pt x="114" y="98"/>
                </a:cubicBezTo>
                <a:cubicBezTo>
                  <a:pt x="111" y="84"/>
                  <a:pt x="96" y="56"/>
                  <a:pt x="81" y="53"/>
                </a:cubicBezTo>
                <a:cubicBezTo>
                  <a:pt x="75" y="50"/>
                  <a:pt x="70" y="46"/>
                  <a:pt x="65" y="42"/>
                </a:cubicBezTo>
                <a:cubicBezTo>
                  <a:pt x="62" y="36"/>
                  <a:pt x="65" y="31"/>
                  <a:pt x="66" y="24"/>
                </a:cubicBezTo>
                <a:cubicBezTo>
                  <a:pt x="65" y="20"/>
                  <a:pt x="63" y="16"/>
                  <a:pt x="63" y="12"/>
                </a:cubicBezTo>
              </a:path>
            </a:pathLst>
          </a:custGeom>
          <a:solidFill>
            <a:srgbClr val="92D050"/>
          </a:solidFill>
          <a:ln w="6350">
            <a:solidFill>
              <a:srgbClr val="333399">
                <a:alpha val="49019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h-TH">
              <a:latin typeface="Arial" pitchFamily="34" charset="0"/>
            </a:endParaRPr>
          </a:p>
        </p:txBody>
      </p:sp>
      <p:sp>
        <p:nvSpPr>
          <p:cNvPr id="223" name="Freeform 27" descr="Large checker board"/>
          <p:cNvSpPr>
            <a:spLocks/>
          </p:cNvSpPr>
          <p:nvPr/>
        </p:nvSpPr>
        <p:spPr bwMode="auto">
          <a:xfrm>
            <a:off x="3789363" y="3684587"/>
            <a:ext cx="346075" cy="266700"/>
          </a:xfrm>
          <a:custGeom>
            <a:avLst/>
            <a:gdLst>
              <a:gd name="T0" fmla="*/ 2147483647 w 252"/>
              <a:gd name="T1" fmla="*/ 2147483647 h 190"/>
              <a:gd name="T2" fmla="*/ 2147483647 w 252"/>
              <a:gd name="T3" fmla="*/ 2147483647 h 190"/>
              <a:gd name="T4" fmla="*/ 2147483647 w 252"/>
              <a:gd name="T5" fmla="*/ 2147483647 h 190"/>
              <a:gd name="T6" fmla="*/ 2147483647 w 252"/>
              <a:gd name="T7" fmla="*/ 2147483647 h 190"/>
              <a:gd name="T8" fmla="*/ 2147483647 w 252"/>
              <a:gd name="T9" fmla="*/ 2147483647 h 190"/>
              <a:gd name="T10" fmla="*/ 2147483647 w 252"/>
              <a:gd name="T11" fmla="*/ 2147483647 h 190"/>
              <a:gd name="T12" fmla="*/ 2147483647 w 252"/>
              <a:gd name="T13" fmla="*/ 2147483647 h 190"/>
              <a:gd name="T14" fmla="*/ 2147483647 w 252"/>
              <a:gd name="T15" fmla="*/ 2147483647 h 190"/>
              <a:gd name="T16" fmla="*/ 2147483647 w 252"/>
              <a:gd name="T17" fmla="*/ 2147483647 h 190"/>
              <a:gd name="T18" fmla="*/ 2147483647 w 252"/>
              <a:gd name="T19" fmla="*/ 2147483647 h 190"/>
              <a:gd name="T20" fmla="*/ 2147483647 w 252"/>
              <a:gd name="T21" fmla="*/ 2147483647 h 190"/>
              <a:gd name="T22" fmla="*/ 2147483647 w 252"/>
              <a:gd name="T23" fmla="*/ 2147483647 h 190"/>
              <a:gd name="T24" fmla="*/ 2147483647 w 252"/>
              <a:gd name="T25" fmla="*/ 2147483647 h 190"/>
              <a:gd name="T26" fmla="*/ 2147483647 w 252"/>
              <a:gd name="T27" fmla="*/ 2147483647 h 190"/>
              <a:gd name="T28" fmla="*/ 2147483647 w 252"/>
              <a:gd name="T29" fmla="*/ 2147483647 h 190"/>
              <a:gd name="T30" fmla="*/ 2147483647 w 252"/>
              <a:gd name="T31" fmla="*/ 2147483647 h 190"/>
              <a:gd name="T32" fmla="*/ 2147483647 w 252"/>
              <a:gd name="T33" fmla="*/ 2147483647 h 190"/>
              <a:gd name="T34" fmla="*/ 2147483647 w 252"/>
              <a:gd name="T35" fmla="*/ 2147483647 h 190"/>
              <a:gd name="T36" fmla="*/ 2147483647 w 252"/>
              <a:gd name="T37" fmla="*/ 2147483647 h 190"/>
              <a:gd name="T38" fmla="*/ 2147483647 w 252"/>
              <a:gd name="T39" fmla="*/ 2147483647 h 190"/>
              <a:gd name="T40" fmla="*/ 2147483647 w 252"/>
              <a:gd name="T41" fmla="*/ 2147483647 h 190"/>
              <a:gd name="T42" fmla="*/ 2147483647 w 252"/>
              <a:gd name="T43" fmla="*/ 2147483647 h 190"/>
              <a:gd name="T44" fmla="*/ 2147483647 w 252"/>
              <a:gd name="T45" fmla="*/ 2147483647 h 190"/>
              <a:gd name="T46" fmla="*/ 2147483647 w 252"/>
              <a:gd name="T47" fmla="*/ 2147483647 h 190"/>
              <a:gd name="T48" fmla="*/ 2147483647 w 252"/>
              <a:gd name="T49" fmla="*/ 2147483647 h 190"/>
              <a:gd name="T50" fmla="*/ 2147483647 w 252"/>
              <a:gd name="T51" fmla="*/ 2147483647 h 190"/>
              <a:gd name="T52" fmla="*/ 2147483647 w 252"/>
              <a:gd name="T53" fmla="*/ 2147483647 h 190"/>
              <a:gd name="T54" fmla="*/ 2147483647 w 252"/>
              <a:gd name="T55" fmla="*/ 2147483647 h 190"/>
              <a:gd name="T56" fmla="*/ 2147483647 w 252"/>
              <a:gd name="T57" fmla="*/ 2147483647 h 190"/>
              <a:gd name="T58" fmla="*/ 2147483647 w 252"/>
              <a:gd name="T59" fmla="*/ 2147483647 h 190"/>
              <a:gd name="T60" fmla="*/ 2147483647 w 252"/>
              <a:gd name="T61" fmla="*/ 2147483647 h 190"/>
              <a:gd name="T62" fmla="*/ 2147483647 w 252"/>
              <a:gd name="T63" fmla="*/ 2147483647 h 190"/>
              <a:gd name="T64" fmla="*/ 2147483647 w 252"/>
              <a:gd name="T65" fmla="*/ 2147483647 h 190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252"/>
              <a:gd name="T100" fmla="*/ 0 h 190"/>
              <a:gd name="T101" fmla="*/ 252 w 252"/>
              <a:gd name="T102" fmla="*/ 190 h 190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252" h="190">
                <a:moveTo>
                  <a:pt x="19" y="34"/>
                </a:moveTo>
                <a:cubicBezTo>
                  <a:pt x="13" y="39"/>
                  <a:pt x="11" y="45"/>
                  <a:pt x="4" y="49"/>
                </a:cubicBezTo>
                <a:cubicBezTo>
                  <a:pt x="3" y="56"/>
                  <a:pt x="0" y="62"/>
                  <a:pt x="9" y="64"/>
                </a:cubicBezTo>
                <a:cubicBezTo>
                  <a:pt x="17" y="77"/>
                  <a:pt x="3" y="94"/>
                  <a:pt x="19" y="102"/>
                </a:cubicBezTo>
                <a:cubicBezTo>
                  <a:pt x="25" y="110"/>
                  <a:pt x="26" y="125"/>
                  <a:pt x="30" y="135"/>
                </a:cubicBezTo>
                <a:cubicBezTo>
                  <a:pt x="31" y="142"/>
                  <a:pt x="36" y="147"/>
                  <a:pt x="39" y="154"/>
                </a:cubicBezTo>
                <a:cubicBezTo>
                  <a:pt x="41" y="166"/>
                  <a:pt x="55" y="173"/>
                  <a:pt x="66" y="175"/>
                </a:cubicBezTo>
                <a:cubicBezTo>
                  <a:pt x="69" y="180"/>
                  <a:pt x="73" y="182"/>
                  <a:pt x="76" y="187"/>
                </a:cubicBezTo>
                <a:cubicBezTo>
                  <a:pt x="82" y="186"/>
                  <a:pt x="86" y="184"/>
                  <a:pt x="91" y="181"/>
                </a:cubicBezTo>
                <a:cubicBezTo>
                  <a:pt x="96" y="184"/>
                  <a:pt x="100" y="187"/>
                  <a:pt x="105" y="190"/>
                </a:cubicBezTo>
                <a:cubicBezTo>
                  <a:pt x="123" y="189"/>
                  <a:pt x="122" y="189"/>
                  <a:pt x="135" y="186"/>
                </a:cubicBezTo>
                <a:cubicBezTo>
                  <a:pt x="159" y="187"/>
                  <a:pt x="181" y="184"/>
                  <a:pt x="205" y="183"/>
                </a:cubicBezTo>
                <a:cubicBezTo>
                  <a:pt x="220" y="180"/>
                  <a:pt x="214" y="175"/>
                  <a:pt x="219" y="163"/>
                </a:cubicBezTo>
                <a:cubicBezTo>
                  <a:pt x="220" y="154"/>
                  <a:pt x="221" y="143"/>
                  <a:pt x="225" y="135"/>
                </a:cubicBezTo>
                <a:cubicBezTo>
                  <a:pt x="227" y="126"/>
                  <a:pt x="228" y="116"/>
                  <a:pt x="235" y="111"/>
                </a:cubicBezTo>
                <a:cubicBezTo>
                  <a:pt x="233" y="102"/>
                  <a:pt x="230" y="94"/>
                  <a:pt x="240" y="88"/>
                </a:cubicBezTo>
                <a:cubicBezTo>
                  <a:pt x="244" y="82"/>
                  <a:pt x="248" y="76"/>
                  <a:pt x="252" y="70"/>
                </a:cubicBezTo>
                <a:cubicBezTo>
                  <a:pt x="249" y="66"/>
                  <a:pt x="247" y="61"/>
                  <a:pt x="244" y="57"/>
                </a:cubicBezTo>
                <a:cubicBezTo>
                  <a:pt x="243" y="50"/>
                  <a:pt x="241" y="49"/>
                  <a:pt x="235" y="46"/>
                </a:cubicBezTo>
                <a:cubicBezTo>
                  <a:pt x="235" y="44"/>
                  <a:pt x="235" y="42"/>
                  <a:pt x="234" y="40"/>
                </a:cubicBezTo>
                <a:cubicBezTo>
                  <a:pt x="233" y="38"/>
                  <a:pt x="230" y="39"/>
                  <a:pt x="229" y="37"/>
                </a:cubicBezTo>
                <a:cubicBezTo>
                  <a:pt x="223" y="23"/>
                  <a:pt x="234" y="29"/>
                  <a:pt x="223" y="25"/>
                </a:cubicBezTo>
                <a:cubicBezTo>
                  <a:pt x="222" y="16"/>
                  <a:pt x="220" y="19"/>
                  <a:pt x="213" y="16"/>
                </a:cubicBezTo>
                <a:cubicBezTo>
                  <a:pt x="203" y="18"/>
                  <a:pt x="201" y="20"/>
                  <a:pt x="189" y="16"/>
                </a:cubicBezTo>
                <a:cubicBezTo>
                  <a:pt x="185" y="15"/>
                  <a:pt x="186" y="5"/>
                  <a:pt x="180" y="4"/>
                </a:cubicBezTo>
                <a:cubicBezTo>
                  <a:pt x="171" y="3"/>
                  <a:pt x="163" y="3"/>
                  <a:pt x="154" y="3"/>
                </a:cubicBezTo>
                <a:cubicBezTo>
                  <a:pt x="146" y="4"/>
                  <a:pt x="130" y="0"/>
                  <a:pt x="135" y="12"/>
                </a:cubicBezTo>
                <a:cubicBezTo>
                  <a:pt x="136" y="20"/>
                  <a:pt x="135" y="27"/>
                  <a:pt x="130" y="34"/>
                </a:cubicBezTo>
                <a:cubicBezTo>
                  <a:pt x="128" y="44"/>
                  <a:pt x="120" y="40"/>
                  <a:pt x="111" y="39"/>
                </a:cubicBezTo>
                <a:cubicBezTo>
                  <a:pt x="98" y="35"/>
                  <a:pt x="90" y="34"/>
                  <a:pt x="75" y="33"/>
                </a:cubicBezTo>
                <a:cubicBezTo>
                  <a:pt x="70" y="31"/>
                  <a:pt x="66" y="28"/>
                  <a:pt x="61" y="25"/>
                </a:cubicBezTo>
                <a:cubicBezTo>
                  <a:pt x="49" y="29"/>
                  <a:pt x="53" y="38"/>
                  <a:pt x="39" y="40"/>
                </a:cubicBezTo>
                <a:cubicBezTo>
                  <a:pt x="37" y="40"/>
                  <a:pt x="19" y="39"/>
                  <a:pt x="19" y="34"/>
                </a:cubicBezTo>
                <a:close/>
              </a:path>
            </a:pathLst>
          </a:custGeom>
          <a:solidFill>
            <a:srgbClr val="CC0099"/>
          </a:solidFill>
          <a:ln w="6350">
            <a:solidFill>
              <a:srgbClr val="003300">
                <a:alpha val="49019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224" name="Freeform 28" descr="Large checker board"/>
          <p:cNvSpPr>
            <a:spLocks/>
          </p:cNvSpPr>
          <p:nvPr/>
        </p:nvSpPr>
        <p:spPr bwMode="auto">
          <a:xfrm>
            <a:off x="3810000" y="3935412"/>
            <a:ext cx="301625" cy="574675"/>
          </a:xfrm>
          <a:custGeom>
            <a:avLst/>
            <a:gdLst>
              <a:gd name="T0" fmla="*/ 2147483647 w 222"/>
              <a:gd name="T1" fmla="*/ 2147483647 h 413"/>
              <a:gd name="T2" fmla="*/ 2147483647 w 222"/>
              <a:gd name="T3" fmla="*/ 2147483647 h 413"/>
              <a:gd name="T4" fmla="*/ 2147483647 w 222"/>
              <a:gd name="T5" fmla="*/ 2147483647 h 413"/>
              <a:gd name="T6" fmla="*/ 2147483647 w 222"/>
              <a:gd name="T7" fmla="*/ 2147483647 h 413"/>
              <a:gd name="T8" fmla="*/ 2147483647 w 222"/>
              <a:gd name="T9" fmla="*/ 2147483647 h 413"/>
              <a:gd name="T10" fmla="*/ 2147483647 w 222"/>
              <a:gd name="T11" fmla="*/ 2147483647 h 413"/>
              <a:gd name="T12" fmla="*/ 2147483647 w 222"/>
              <a:gd name="T13" fmla="*/ 2147483647 h 413"/>
              <a:gd name="T14" fmla="*/ 2147483647 w 222"/>
              <a:gd name="T15" fmla="*/ 2147483647 h 413"/>
              <a:gd name="T16" fmla="*/ 2147483647 w 222"/>
              <a:gd name="T17" fmla="*/ 2147483647 h 413"/>
              <a:gd name="T18" fmla="*/ 2147483647 w 222"/>
              <a:gd name="T19" fmla="*/ 2147483647 h 413"/>
              <a:gd name="T20" fmla="*/ 2147483647 w 222"/>
              <a:gd name="T21" fmla="*/ 2147483647 h 413"/>
              <a:gd name="T22" fmla="*/ 2147483647 w 222"/>
              <a:gd name="T23" fmla="*/ 2147483647 h 413"/>
              <a:gd name="T24" fmla="*/ 2147483647 w 222"/>
              <a:gd name="T25" fmla="*/ 2147483647 h 413"/>
              <a:gd name="T26" fmla="*/ 2147483647 w 222"/>
              <a:gd name="T27" fmla="*/ 2147483647 h 413"/>
              <a:gd name="T28" fmla="*/ 2147483647 w 222"/>
              <a:gd name="T29" fmla="*/ 2147483647 h 413"/>
              <a:gd name="T30" fmla="*/ 2147483647 w 222"/>
              <a:gd name="T31" fmla="*/ 2147483647 h 413"/>
              <a:gd name="T32" fmla="*/ 2147483647 w 222"/>
              <a:gd name="T33" fmla="*/ 2147483647 h 413"/>
              <a:gd name="T34" fmla="*/ 2147483647 w 222"/>
              <a:gd name="T35" fmla="*/ 2147483647 h 413"/>
              <a:gd name="T36" fmla="*/ 2147483647 w 222"/>
              <a:gd name="T37" fmla="*/ 2147483647 h 413"/>
              <a:gd name="T38" fmla="*/ 2147483647 w 222"/>
              <a:gd name="T39" fmla="*/ 2147483647 h 413"/>
              <a:gd name="T40" fmla="*/ 2147483647 w 222"/>
              <a:gd name="T41" fmla="*/ 2147483647 h 413"/>
              <a:gd name="T42" fmla="*/ 2147483647 w 222"/>
              <a:gd name="T43" fmla="*/ 2147483647 h 413"/>
              <a:gd name="T44" fmla="*/ 2147483647 w 222"/>
              <a:gd name="T45" fmla="*/ 2147483647 h 413"/>
              <a:gd name="T46" fmla="*/ 2147483647 w 222"/>
              <a:gd name="T47" fmla="*/ 2147483647 h 413"/>
              <a:gd name="T48" fmla="*/ 2147483647 w 222"/>
              <a:gd name="T49" fmla="*/ 2147483647 h 413"/>
              <a:gd name="T50" fmla="*/ 2147483647 w 222"/>
              <a:gd name="T51" fmla="*/ 2147483647 h 413"/>
              <a:gd name="T52" fmla="*/ 2147483647 w 222"/>
              <a:gd name="T53" fmla="*/ 2147483647 h 413"/>
              <a:gd name="T54" fmla="*/ 2147483647 w 222"/>
              <a:gd name="T55" fmla="*/ 2147483647 h 413"/>
              <a:gd name="T56" fmla="*/ 2147483647 w 222"/>
              <a:gd name="T57" fmla="*/ 2147483647 h 413"/>
              <a:gd name="T58" fmla="*/ 2147483647 w 222"/>
              <a:gd name="T59" fmla="*/ 2147483647 h 413"/>
              <a:gd name="T60" fmla="*/ 2147483647 w 222"/>
              <a:gd name="T61" fmla="*/ 2147483647 h 413"/>
              <a:gd name="T62" fmla="*/ 2147483647 w 222"/>
              <a:gd name="T63" fmla="*/ 2147483647 h 413"/>
              <a:gd name="T64" fmla="*/ 2147483647 w 222"/>
              <a:gd name="T65" fmla="*/ 2147483647 h 413"/>
              <a:gd name="T66" fmla="*/ 2147483647 w 222"/>
              <a:gd name="T67" fmla="*/ 2147483647 h 413"/>
              <a:gd name="T68" fmla="*/ 2147483647 w 222"/>
              <a:gd name="T69" fmla="*/ 2147483647 h 413"/>
              <a:gd name="T70" fmla="*/ 2147483647 w 222"/>
              <a:gd name="T71" fmla="*/ 2147483647 h 413"/>
              <a:gd name="T72" fmla="*/ 2147483647 w 222"/>
              <a:gd name="T73" fmla="*/ 2147483647 h 413"/>
              <a:gd name="T74" fmla="*/ 2147483647 w 222"/>
              <a:gd name="T75" fmla="*/ 2147483647 h 413"/>
              <a:gd name="T76" fmla="*/ 2147483647 w 222"/>
              <a:gd name="T77" fmla="*/ 2147483647 h 413"/>
              <a:gd name="T78" fmla="*/ 2147483647 w 222"/>
              <a:gd name="T79" fmla="*/ 2147483647 h 413"/>
              <a:gd name="T80" fmla="*/ 2147483647 w 222"/>
              <a:gd name="T81" fmla="*/ 2147483647 h 413"/>
              <a:gd name="T82" fmla="*/ 2147483647 w 222"/>
              <a:gd name="T83" fmla="*/ 2147483647 h 413"/>
              <a:gd name="T84" fmla="*/ 2147483647 w 222"/>
              <a:gd name="T85" fmla="*/ 2147483647 h 413"/>
              <a:gd name="T86" fmla="*/ 2147483647 w 222"/>
              <a:gd name="T87" fmla="*/ 2147483647 h 413"/>
              <a:gd name="T88" fmla="*/ 2147483647 w 222"/>
              <a:gd name="T89" fmla="*/ 2147483647 h 413"/>
              <a:gd name="T90" fmla="*/ 2147483647 w 222"/>
              <a:gd name="T91" fmla="*/ 2147483647 h 413"/>
              <a:gd name="T92" fmla="*/ 2147483647 w 222"/>
              <a:gd name="T93" fmla="*/ 0 h 413"/>
              <a:gd name="T94" fmla="*/ 2147483647 w 222"/>
              <a:gd name="T95" fmla="*/ 2147483647 h 413"/>
              <a:gd name="T96" fmla="*/ 2147483647 w 222"/>
              <a:gd name="T97" fmla="*/ 2147483647 h 41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222"/>
              <a:gd name="T148" fmla="*/ 0 h 413"/>
              <a:gd name="T149" fmla="*/ 222 w 222"/>
              <a:gd name="T150" fmla="*/ 413 h 413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222" h="413">
                <a:moveTo>
                  <a:pt x="61" y="10"/>
                </a:moveTo>
                <a:cubicBezTo>
                  <a:pt x="63" y="29"/>
                  <a:pt x="63" y="25"/>
                  <a:pt x="69" y="37"/>
                </a:cubicBezTo>
                <a:cubicBezTo>
                  <a:pt x="70" y="50"/>
                  <a:pt x="68" y="55"/>
                  <a:pt x="75" y="64"/>
                </a:cubicBezTo>
                <a:cubicBezTo>
                  <a:pt x="78" y="79"/>
                  <a:pt x="77" y="86"/>
                  <a:pt x="87" y="96"/>
                </a:cubicBezTo>
                <a:cubicBezTo>
                  <a:pt x="84" y="113"/>
                  <a:pt x="86" y="128"/>
                  <a:pt x="96" y="142"/>
                </a:cubicBezTo>
                <a:cubicBezTo>
                  <a:pt x="100" y="162"/>
                  <a:pt x="94" y="170"/>
                  <a:pt x="111" y="180"/>
                </a:cubicBezTo>
                <a:cubicBezTo>
                  <a:pt x="114" y="184"/>
                  <a:pt x="115" y="188"/>
                  <a:pt x="117" y="193"/>
                </a:cubicBezTo>
                <a:cubicBezTo>
                  <a:pt x="116" y="204"/>
                  <a:pt x="118" y="221"/>
                  <a:pt x="112" y="232"/>
                </a:cubicBezTo>
                <a:cubicBezTo>
                  <a:pt x="111" y="239"/>
                  <a:pt x="104" y="243"/>
                  <a:pt x="97" y="244"/>
                </a:cubicBezTo>
                <a:cubicBezTo>
                  <a:pt x="95" y="253"/>
                  <a:pt x="94" y="257"/>
                  <a:pt x="85" y="259"/>
                </a:cubicBezTo>
                <a:cubicBezTo>
                  <a:pt x="77" y="270"/>
                  <a:pt x="81" y="266"/>
                  <a:pt x="73" y="271"/>
                </a:cubicBezTo>
                <a:cubicBezTo>
                  <a:pt x="72" y="277"/>
                  <a:pt x="70" y="283"/>
                  <a:pt x="67" y="289"/>
                </a:cubicBezTo>
                <a:cubicBezTo>
                  <a:pt x="66" y="295"/>
                  <a:pt x="65" y="297"/>
                  <a:pt x="60" y="301"/>
                </a:cubicBezTo>
                <a:cubicBezTo>
                  <a:pt x="55" y="309"/>
                  <a:pt x="49" y="317"/>
                  <a:pt x="43" y="325"/>
                </a:cubicBezTo>
                <a:cubicBezTo>
                  <a:pt x="42" y="332"/>
                  <a:pt x="38" y="337"/>
                  <a:pt x="34" y="343"/>
                </a:cubicBezTo>
                <a:cubicBezTo>
                  <a:pt x="32" y="353"/>
                  <a:pt x="28" y="362"/>
                  <a:pt x="22" y="370"/>
                </a:cubicBezTo>
                <a:cubicBezTo>
                  <a:pt x="20" y="379"/>
                  <a:pt x="17" y="386"/>
                  <a:pt x="7" y="388"/>
                </a:cubicBezTo>
                <a:cubicBezTo>
                  <a:pt x="5" y="391"/>
                  <a:pt x="0" y="394"/>
                  <a:pt x="1" y="397"/>
                </a:cubicBezTo>
                <a:cubicBezTo>
                  <a:pt x="4" y="407"/>
                  <a:pt x="31" y="409"/>
                  <a:pt x="36" y="409"/>
                </a:cubicBezTo>
                <a:cubicBezTo>
                  <a:pt x="51" y="411"/>
                  <a:pt x="61" y="412"/>
                  <a:pt x="76" y="411"/>
                </a:cubicBezTo>
                <a:cubicBezTo>
                  <a:pt x="99" y="413"/>
                  <a:pt x="86" y="396"/>
                  <a:pt x="96" y="379"/>
                </a:cubicBezTo>
                <a:cubicBezTo>
                  <a:pt x="98" y="368"/>
                  <a:pt x="105" y="366"/>
                  <a:pt x="114" y="361"/>
                </a:cubicBezTo>
                <a:cubicBezTo>
                  <a:pt x="119" y="354"/>
                  <a:pt x="114" y="348"/>
                  <a:pt x="109" y="342"/>
                </a:cubicBezTo>
                <a:cubicBezTo>
                  <a:pt x="111" y="331"/>
                  <a:pt x="114" y="311"/>
                  <a:pt x="120" y="301"/>
                </a:cubicBezTo>
                <a:cubicBezTo>
                  <a:pt x="121" y="293"/>
                  <a:pt x="122" y="287"/>
                  <a:pt x="126" y="280"/>
                </a:cubicBezTo>
                <a:cubicBezTo>
                  <a:pt x="127" y="272"/>
                  <a:pt x="137" y="265"/>
                  <a:pt x="144" y="261"/>
                </a:cubicBezTo>
                <a:cubicBezTo>
                  <a:pt x="145" y="255"/>
                  <a:pt x="147" y="252"/>
                  <a:pt x="150" y="247"/>
                </a:cubicBezTo>
                <a:cubicBezTo>
                  <a:pt x="151" y="239"/>
                  <a:pt x="152" y="238"/>
                  <a:pt x="159" y="234"/>
                </a:cubicBezTo>
                <a:cubicBezTo>
                  <a:pt x="163" y="227"/>
                  <a:pt x="167" y="218"/>
                  <a:pt x="171" y="210"/>
                </a:cubicBezTo>
                <a:cubicBezTo>
                  <a:pt x="172" y="202"/>
                  <a:pt x="173" y="199"/>
                  <a:pt x="177" y="192"/>
                </a:cubicBezTo>
                <a:cubicBezTo>
                  <a:pt x="178" y="185"/>
                  <a:pt x="180" y="179"/>
                  <a:pt x="181" y="172"/>
                </a:cubicBezTo>
                <a:cubicBezTo>
                  <a:pt x="181" y="170"/>
                  <a:pt x="179" y="168"/>
                  <a:pt x="180" y="166"/>
                </a:cubicBezTo>
                <a:cubicBezTo>
                  <a:pt x="182" y="163"/>
                  <a:pt x="189" y="159"/>
                  <a:pt x="189" y="159"/>
                </a:cubicBezTo>
                <a:cubicBezTo>
                  <a:pt x="193" y="153"/>
                  <a:pt x="195" y="145"/>
                  <a:pt x="201" y="144"/>
                </a:cubicBezTo>
                <a:cubicBezTo>
                  <a:pt x="207" y="141"/>
                  <a:pt x="212" y="135"/>
                  <a:pt x="216" y="129"/>
                </a:cubicBezTo>
                <a:cubicBezTo>
                  <a:pt x="217" y="122"/>
                  <a:pt x="220" y="115"/>
                  <a:pt x="222" y="108"/>
                </a:cubicBezTo>
                <a:cubicBezTo>
                  <a:pt x="219" y="100"/>
                  <a:pt x="216" y="90"/>
                  <a:pt x="211" y="82"/>
                </a:cubicBezTo>
                <a:cubicBezTo>
                  <a:pt x="213" y="69"/>
                  <a:pt x="216" y="64"/>
                  <a:pt x="211" y="54"/>
                </a:cubicBezTo>
                <a:cubicBezTo>
                  <a:pt x="213" y="43"/>
                  <a:pt x="214" y="41"/>
                  <a:pt x="208" y="33"/>
                </a:cubicBezTo>
                <a:cubicBezTo>
                  <a:pt x="208" y="31"/>
                  <a:pt x="207" y="30"/>
                  <a:pt x="207" y="28"/>
                </a:cubicBezTo>
                <a:cubicBezTo>
                  <a:pt x="207" y="26"/>
                  <a:pt x="210" y="24"/>
                  <a:pt x="210" y="22"/>
                </a:cubicBezTo>
                <a:cubicBezTo>
                  <a:pt x="210" y="18"/>
                  <a:pt x="205" y="12"/>
                  <a:pt x="205" y="12"/>
                </a:cubicBezTo>
                <a:cubicBezTo>
                  <a:pt x="203" y="0"/>
                  <a:pt x="201" y="6"/>
                  <a:pt x="192" y="9"/>
                </a:cubicBezTo>
                <a:cubicBezTo>
                  <a:pt x="184" y="7"/>
                  <a:pt x="177" y="5"/>
                  <a:pt x="169" y="3"/>
                </a:cubicBezTo>
                <a:cubicBezTo>
                  <a:pt x="150" y="3"/>
                  <a:pt x="130" y="2"/>
                  <a:pt x="111" y="4"/>
                </a:cubicBezTo>
                <a:cubicBezTo>
                  <a:pt x="107" y="4"/>
                  <a:pt x="104" y="9"/>
                  <a:pt x="100" y="10"/>
                </a:cubicBezTo>
                <a:cubicBezTo>
                  <a:pt x="91" y="15"/>
                  <a:pt x="82" y="5"/>
                  <a:pt x="75" y="0"/>
                </a:cubicBezTo>
                <a:cubicBezTo>
                  <a:pt x="67" y="1"/>
                  <a:pt x="65" y="5"/>
                  <a:pt x="61" y="12"/>
                </a:cubicBezTo>
                <a:cubicBezTo>
                  <a:pt x="63" y="24"/>
                  <a:pt x="63" y="22"/>
                  <a:pt x="67" y="30"/>
                </a:cubicBezTo>
              </a:path>
            </a:pathLst>
          </a:custGeom>
          <a:solidFill>
            <a:srgbClr val="CC0099"/>
          </a:solidFill>
          <a:ln w="6350">
            <a:solidFill>
              <a:srgbClr val="003300">
                <a:alpha val="49019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225" name="Freeform 29" descr="Horizontal brick"/>
          <p:cNvSpPr>
            <a:spLocks/>
          </p:cNvSpPr>
          <p:nvPr/>
        </p:nvSpPr>
        <p:spPr bwMode="auto">
          <a:xfrm>
            <a:off x="3844925" y="3086100"/>
            <a:ext cx="334963" cy="349250"/>
          </a:xfrm>
          <a:custGeom>
            <a:avLst/>
            <a:gdLst>
              <a:gd name="T0" fmla="*/ 2147483647 w 246"/>
              <a:gd name="T1" fmla="*/ 2147483647 h 250"/>
              <a:gd name="T2" fmla="*/ 2147483647 w 246"/>
              <a:gd name="T3" fmla="*/ 2147483647 h 250"/>
              <a:gd name="T4" fmla="*/ 2147483647 w 246"/>
              <a:gd name="T5" fmla="*/ 2147483647 h 250"/>
              <a:gd name="T6" fmla="*/ 2147483647 w 246"/>
              <a:gd name="T7" fmla="*/ 2147483647 h 250"/>
              <a:gd name="T8" fmla="*/ 0 w 246"/>
              <a:gd name="T9" fmla="*/ 2147483647 h 250"/>
              <a:gd name="T10" fmla="*/ 2147483647 w 246"/>
              <a:gd name="T11" fmla="*/ 2147483647 h 250"/>
              <a:gd name="T12" fmla="*/ 2147483647 w 246"/>
              <a:gd name="T13" fmla="*/ 2147483647 h 250"/>
              <a:gd name="T14" fmla="*/ 2147483647 w 246"/>
              <a:gd name="T15" fmla="*/ 2147483647 h 250"/>
              <a:gd name="T16" fmla="*/ 2147483647 w 246"/>
              <a:gd name="T17" fmla="*/ 2147483647 h 250"/>
              <a:gd name="T18" fmla="*/ 2147483647 w 246"/>
              <a:gd name="T19" fmla="*/ 2147483647 h 250"/>
              <a:gd name="T20" fmla="*/ 2147483647 w 246"/>
              <a:gd name="T21" fmla="*/ 2147483647 h 250"/>
              <a:gd name="T22" fmla="*/ 2147483647 w 246"/>
              <a:gd name="T23" fmla="*/ 2147483647 h 250"/>
              <a:gd name="T24" fmla="*/ 2147483647 w 246"/>
              <a:gd name="T25" fmla="*/ 2147483647 h 250"/>
              <a:gd name="T26" fmla="*/ 2147483647 w 246"/>
              <a:gd name="T27" fmla="*/ 2147483647 h 250"/>
              <a:gd name="T28" fmla="*/ 2147483647 w 246"/>
              <a:gd name="T29" fmla="*/ 2147483647 h 250"/>
              <a:gd name="T30" fmla="*/ 2147483647 w 246"/>
              <a:gd name="T31" fmla="*/ 2147483647 h 250"/>
              <a:gd name="T32" fmla="*/ 2147483647 w 246"/>
              <a:gd name="T33" fmla="*/ 2147483647 h 250"/>
              <a:gd name="T34" fmla="*/ 2147483647 w 246"/>
              <a:gd name="T35" fmla="*/ 2147483647 h 250"/>
              <a:gd name="T36" fmla="*/ 2147483647 w 246"/>
              <a:gd name="T37" fmla="*/ 2147483647 h 250"/>
              <a:gd name="T38" fmla="*/ 2147483647 w 246"/>
              <a:gd name="T39" fmla="*/ 2147483647 h 250"/>
              <a:gd name="T40" fmla="*/ 2147483647 w 246"/>
              <a:gd name="T41" fmla="*/ 2147483647 h 250"/>
              <a:gd name="T42" fmla="*/ 2147483647 w 246"/>
              <a:gd name="T43" fmla="*/ 2147483647 h 250"/>
              <a:gd name="T44" fmla="*/ 2147483647 w 246"/>
              <a:gd name="T45" fmla="*/ 2147483647 h 250"/>
              <a:gd name="T46" fmla="*/ 2147483647 w 246"/>
              <a:gd name="T47" fmla="*/ 2147483647 h 250"/>
              <a:gd name="T48" fmla="*/ 2147483647 w 246"/>
              <a:gd name="T49" fmla="*/ 2147483647 h 250"/>
              <a:gd name="T50" fmla="*/ 2147483647 w 246"/>
              <a:gd name="T51" fmla="*/ 2147483647 h 250"/>
              <a:gd name="T52" fmla="*/ 2147483647 w 246"/>
              <a:gd name="T53" fmla="*/ 2147483647 h 250"/>
              <a:gd name="T54" fmla="*/ 2147483647 w 246"/>
              <a:gd name="T55" fmla="*/ 2147483647 h 250"/>
              <a:gd name="T56" fmla="*/ 2147483647 w 246"/>
              <a:gd name="T57" fmla="*/ 2147483647 h 250"/>
              <a:gd name="T58" fmla="*/ 2147483647 w 246"/>
              <a:gd name="T59" fmla="*/ 2147483647 h 250"/>
              <a:gd name="T60" fmla="*/ 2147483647 w 246"/>
              <a:gd name="T61" fmla="*/ 2147483647 h 250"/>
              <a:gd name="T62" fmla="*/ 2147483647 w 246"/>
              <a:gd name="T63" fmla="*/ 2147483647 h 250"/>
              <a:gd name="T64" fmla="*/ 2147483647 w 246"/>
              <a:gd name="T65" fmla="*/ 2147483647 h 250"/>
              <a:gd name="T66" fmla="*/ 2147483647 w 246"/>
              <a:gd name="T67" fmla="*/ 2147483647 h 250"/>
              <a:gd name="T68" fmla="*/ 2147483647 w 246"/>
              <a:gd name="T69" fmla="*/ 2147483647 h 250"/>
              <a:gd name="T70" fmla="*/ 2147483647 w 246"/>
              <a:gd name="T71" fmla="*/ 2147483647 h 25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246"/>
              <a:gd name="T109" fmla="*/ 0 h 250"/>
              <a:gd name="T110" fmla="*/ 246 w 246"/>
              <a:gd name="T111" fmla="*/ 250 h 250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246" h="250">
                <a:moveTo>
                  <a:pt x="112" y="16"/>
                </a:moveTo>
                <a:cubicBezTo>
                  <a:pt x="91" y="17"/>
                  <a:pt x="87" y="20"/>
                  <a:pt x="72" y="32"/>
                </a:cubicBezTo>
                <a:cubicBezTo>
                  <a:pt x="61" y="30"/>
                  <a:pt x="54" y="21"/>
                  <a:pt x="42" y="19"/>
                </a:cubicBezTo>
                <a:cubicBezTo>
                  <a:pt x="31" y="15"/>
                  <a:pt x="29" y="4"/>
                  <a:pt x="16" y="1"/>
                </a:cubicBezTo>
                <a:cubicBezTo>
                  <a:pt x="6" y="2"/>
                  <a:pt x="2" y="0"/>
                  <a:pt x="0" y="10"/>
                </a:cubicBezTo>
                <a:cubicBezTo>
                  <a:pt x="2" y="19"/>
                  <a:pt x="4" y="14"/>
                  <a:pt x="9" y="22"/>
                </a:cubicBezTo>
                <a:cubicBezTo>
                  <a:pt x="8" y="30"/>
                  <a:pt x="8" y="39"/>
                  <a:pt x="4" y="47"/>
                </a:cubicBezTo>
                <a:cubicBezTo>
                  <a:pt x="6" y="58"/>
                  <a:pt x="9" y="59"/>
                  <a:pt x="19" y="64"/>
                </a:cubicBezTo>
                <a:cubicBezTo>
                  <a:pt x="23" y="70"/>
                  <a:pt x="27" y="76"/>
                  <a:pt x="31" y="82"/>
                </a:cubicBezTo>
                <a:cubicBezTo>
                  <a:pt x="43" y="79"/>
                  <a:pt x="38" y="81"/>
                  <a:pt x="42" y="89"/>
                </a:cubicBezTo>
                <a:cubicBezTo>
                  <a:pt x="50" y="89"/>
                  <a:pt x="59" y="90"/>
                  <a:pt x="67" y="88"/>
                </a:cubicBezTo>
                <a:cubicBezTo>
                  <a:pt x="75" y="86"/>
                  <a:pt x="74" y="75"/>
                  <a:pt x="84" y="73"/>
                </a:cubicBezTo>
                <a:cubicBezTo>
                  <a:pt x="93" y="66"/>
                  <a:pt x="91" y="75"/>
                  <a:pt x="99" y="77"/>
                </a:cubicBezTo>
                <a:cubicBezTo>
                  <a:pt x="110" y="82"/>
                  <a:pt x="93" y="75"/>
                  <a:pt x="112" y="80"/>
                </a:cubicBezTo>
                <a:cubicBezTo>
                  <a:pt x="123" y="83"/>
                  <a:pt x="133" y="95"/>
                  <a:pt x="144" y="100"/>
                </a:cubicBezTo>
                <a:cubicBezTo>
                  <a:pt x="142" y="116"/>
                  <a:pt x="140" y="116"/>
                  <a:pt x="138" y="127"/>
                </a:cubicBezTo>
                <a:cubicBezTo>
                  <a:pt x="137" y="144"/>
                  <a:pt x="139" y="179"/>
                  <a:pt x="129" y="196"/>
                </a:cubicBezTo>
                <a:cubicBezTo>
                  <a:pt x="128" y="203"/>
                  <a:pt x="127" y="209"/>
                  <a:pt x="124" y="215"/>
                </a:cubicBezTo>
                <a:cubicBezTo>
                  <a:pt x="123" y="230"/>
                  <a:pt x="125" y="238"/>
                  <a:pt x="132" y="250"/>
                </a:cubicBezTo>
                <a:cubicBezTo>
                  <a:pt x="138" y="248"/>
                  <a:pt x="141" y="245"/>
                  <a:pt x="147" y="244"/>
                </a:cubicBezTo>
                <a:cubicBezTo>
                  <a:pt x="157" y="239"/>
                  <a:pt x="167" y="237"/>
                  <a:pt x="178" y="235"/>
                </a:cubicBezTo>
                <a:cubicBezTo>
                  <a:pt x="187" y="231"/>
                  <a:pt x="179" y="234"/>
                  <a:pt x="192" y="232"/>
                </a:cubicBezTo>
                <a:cubicBezTo>
                  <a:pt x="197" y="231"/>
                  <a:pt x="207" y="229"/>
                  <a:pt x="207" y="229"/>
                </a:cubicBezTo>
                <a:cubicBezTo>
                  <a:pt x="214" y="221"/>
                  <a:pt x="228" y="219"/>
                  <a:pt x="238" y="217"/>
                </a:cubicBezTo>
                <a:cubicBezTo>
                  <a:pt x="242" y="207"/>
                  <a:pt x="244" y="198"/>
                  <a:pt x="246" y="187"/>
                </a:cubicBezTo>
                <a:cubicBezTo>
                  <a:pt x="244" y="176"/>
                  <a:pt x="243" y="167"/>
                  <a:pt x="238" y="157"/>
                </a:cubicBezTo>
                <a:cubicBezTo>
                  <a:pt x="241" y="149"/>
                  <a:pt x="236" y="151"/>
                  <a:pt x="232" y="145"/>
                </a:cubicBezTo>
                <a:cubicBezTo>
                  <a:pt x="231" y="129"/>
                  <a:pt x="235" y="113"/>
                  <a:pt x="229" y="98"/>
                </a:cubicBezTo>
                <a:cubicBezTo>
                  <a:pt x="231" y="81"/>
                  <a:pt x="234" y="73"/>
                  <a:pt x="231" y="56"/>
                </a:cubicBezTo>
                <a:cubicBezTo>
                  <a:pt x="235" y="51"/>
                  <a:pt x="238" y="50"/>
                  <a:pt x="243" y="47"/>
                </a:cubicBezTo>
                <a:cubicBezTo>
                  <a:pt x="230" y="39"/>
                  <a:pt x="224" y="40"/>
                  <a:pt x="208" y="37"/>
                </a:cubicBezTo>
                <a:cubicBezTo>
                  <a:pt x="203" y="29"/>
                  <a:pt x="202" y="29"/>
                  <a:pt x="193" y="28"/>
                </a:cubicBezTo>
                <a:cubicBezTo>
                  <a:pt x="175" y="30"/>
                  <a:pt x="186" y="29"/>
                  <a:pt x="175" y="38"/>
                </a:cubicBezTo>
                <a:cubicBezTo>
                  <a:pt x="131" y="37"/>
                  <a:pt x="154" y="33"/>
                  <a:pt x="127" y="28"/>
                </a:cubicBezTo>
                <a:cubicBezTo>
                  <a:pt x="123" y="25"/>
                  <a:pt x="119" y="22"/>
                  <a:pt x="114" y="20"/>
                </a:cubicBezTo>
                <a:cubicBezTo>
                  <a:pt x="113" y="19"/>
                  <a:pt x="112" y="16"/>
                  <a:pt x="112" y="16"/>
                </a:cubicBezTo>
                <a:close/>
              </a:path>
            </a:pathLst>
          </a:custGeom>
          <a:solidFill>
            <a:srgbClr val="92D050"/>
          </a:solidFill>
          <a:ln w="6350">
            <a:solidFill>
              <a:srgbClr val="339966">
                <a:alpha val="49019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226" name="Freeform 30" descr="Solid diamond"/>
          <p:cNvSpPr>
            <a:spLocks/>
          </p:cNvSpPr>
          <p:nvPr/>
        </p:nvSpPr>
        <p:spPr bwMode="auto">
          <a:xfrm>
            <a:off x="3744913" y="2824162"/>
            <a:ext cx="401637" cy="300038"/>
          </a:xfrm>
          <a:custGeom>
            <a:avLst/>
            <a:gdLst>
              <a:gd name="T0" fmla="*/ 2147483647 w 294"/>
              <a:gd name="T1" fmla="*/ 2147483647 h 217"/>
              <a:gd name="T2" fmla="*/ 2147483647 w 294"/>
              <a:gd name="T3" fmla="*/ 2147483647 h 217"/>
              <a:gd name="T4" fmla="*/ 2147483647 w 294"/>
              <a:gd name="T5" fmla="*/ 2147483647 h 217"/>
              <a:gd name="T6" fmla="*/ 2147483647 w 294"/>
              <a:gd name="T7" fmla="*/ 0 h 217"/>
              <a:gd name="T8" fmla="*/ 2147483647 w 294"/>
              <a:gd name="T9" fmla="*/ 2147483647 h 217"/>
              <a:gd name="T10" fmla="*/ 2147483647 w 294"/>
              <a:gd name="T11" fmla="*/ 2147483647 h 217"/>
              <a:gd name="T12" fmla="*/ 2147483647 w 294"/>
              <a:gd name="T13" fmla="*/ 2147483647 h 217"/>
              <a:gd name="T14" fmla="*/ 2147483647 w 294"/>
              <a:gd name="T15" fmla="*/ 2147483647 h 217"/>
              <a:gd name="T16" fmla="*/ 0 w 294"/>
              <a:gd name="T17" fmla="*/ 2147483647 h 217"/>
              <a:gd name="T18" fmla="*/ 2147483647 w 294"/>
              <a:gd name="T19" fmla="*/ 2147483647 h 217"/>
              <a:gd name="T20" fmla="*/ 2147483647 w 294"/>
              <a:gd name="T21" fmla="*/ 2147483647 h 217"/>
              <a:gd name="T22" fmla="*/ 2147483647 w 294"/>
              <a:gd name="T23" fmla="*/ 2147483647 h 217"/>
              <a:gd name="T24" fmla="*/ 2147483647 w 294"/>
              <a:gd name="T25" fmla="*/ 2147483647 h 217"/>
              <a:gd name="T26" fmla="*/ 2147483647 w 294"/>
              <a:gd name="T27" fmla="*/ 2147483647 h 217"/>
              <a:gd name="T28" fmla="*/ 2147483647 w 294"/>
              <a:gd name="T29" fmla="*/ 2147483647 h 217"/>
              <a:gd name="T30" fmla="*/ 2147483647 w 294"/>
              <a:gd name="T31" fmla="*/ 2147483647 h 217"/>
              <a:gd name="T32" fmla="*/ 2147483647 w 294"/>
              <a:gd name="T33" fmla="*/ 2147483647 h 217"/>
              <a:gd name="T34" fmla="*/ 2147483647 w 294"/>
              <a:gd name="T35" fmla="*/ 2147483647 h 217"/>
              <a:gd name="T36" fmla="*/ 2147483647 w 294"/>
              <a:gd name="T37" fmla="*/ 2147483647 h 217"/>
              <a:gd name="T38" fmla="*/ 2147483647 w 294"/>
              <a:gd name="T39" fmla="*/ 2147483647 h 217"/>
              <a:gd name="T40" fmla="*/ 2147483647 w 294"/>
              <a:gd name="T41" fmla="*/ 2147483647 h 217"/>
              <a:gd name="T42" fmla="*/ 2147483647 w 294"/>
              <a:gd name="T43" fmla="*/ 2147483647 h 217"/>
              <a:gd name="T44" fmla="*/ 2147483647 w 294"/>
              <a:gd name="T45" fmla="*/ 2147483647 h 217"/>
              <a:gd name="T46" fmla="*/ 2147483647 w 294"/>
              <a:gd name="T47" fmla="*/ 2147483647 h 217"/>
              <a:gd name="T48" fmla="*/ 2147483647 w 294"/>
              <a:gd name="T49" fmla="*/ 2147483647 h 217"/>
              <a:gd name="T50" fmla="*/ 2147483647 w 294"/>
              <a:gd name="T51" fmla="*/ 2147483647 h 217"/>
              <a:gd name="T52" fmla="*/ 2147483647 w 294"/>
              <a:gd name="T53" fmla="*/ 2147483647 h 217"/>
              <a:gd name="T54" fmla="*/ 2147483647 w 294"/>
              <a:gd name="T55" fmla="*/ 2147483647 h 217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294"/>
              <a:gd name="T85" fmla="*/ 0 h 217"/>
              <a:gd name="T86" fmla="*/ 294 w 294"/>
              <a:gd name="T87" fmla="*/ 217 h 217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294" h="217">
                <a:moveTo>
                  <a:pt x="132" y="60"/>
                </a:moveTo>
                <a:cubicBezTo>
                  <a:pt x="125" y="61"/>
                  <a:pt x="125" y="64"/>
                  <a:pt x="118" y="60"/>
                </a:cubicBezTo>
                <a:cubicBezTo>
                  <a:pt x="115" y="46"/>
                  <a:pt x="96" y="32"/>
                  <a:pt x="82" y="30"/>
                </a:cubicBezTo>
                <a:cubicBezTo>
                  <a:pt x="67" y="22"/>
                  <a:pt x="54" y="3"/>
                  <a:pt x="37" y="0"/>
                </a:cubicBezTo>
                <a:cubicBezTo>
                  <a:pt x="23" y="2"/>
                  <a:pt x="25" y="8"/>
                  <a:pt x="22" y="21"/>
                </a:cubicBezTo>
                <a:cubicBezTo>
                  <a:pt x="21" y="32"/>
                  <a:pt x="19" y="44"/>
                  <a:pt x="18" y="55"/>
                </a:cubicBezTo>
                <a:cubicBezTo>
                  <a:pt x="18" y="72"/>
                  <a:pt x="25" y="103"/>
                  <a:pt x="16" y="121"/>
                </a:cubicBezTo>
                <a:cubicBezTo>
                  <a:pt x="14" y="130"/>
                  <a:pt x="10" y="137"/>
                  <a:pt x="3" y="142"/>
                </a:cubicBezTo>
                <a:cubicBezTo>
                  <a:pt x="2" y="144"/>
                  <a:pt x="0" y="145"/>
                  <a:pt x="0" y="147"/>
                </a:cubicBezTo>
                <a:cubicBezTo>
                  <a:pt x="1" y="151"/>
                  <a:pt x="6" y="159"/>
                  <a:pt x="6" y="159"/>
                </a:cubicBezTo>
                <a:cubicBezTo>
                  <a:pt x="7" y="172"/>
                  <a:pt x="4" y="193"/>
                  <a:pt x="21" y="196"/>
                </a:cubicBezTo>
                <a:cubicBezTo>
                  <a:pt x="46" y="209"/>
                  <a:pt x="67" y="200"/>
                  <a:pt x="85" y="186"/>
                </a:cubicBezTo>
                <a:cubicBezTo>
                  <a:pt x="94" y="188"/>
                  <a:pt x="94" y="193"/>
                  <a:pt x="100" y="199"/>
                </a:cubicBezTo>
                <a:cubicBezTo>
                  <a:pt x="109" y="207"/>
                  <a:pt x="123" y="215"/>
                  <a:pt x="135" y="217"/>
                </a:cubicBezTo>
                <a:cubicBezTo>
                  <a:pt x="153" y="216"/>
                  <a:pt x="156" y="207"/>
                  <a:pt x="171" y="204"/>
                </a:cubicBezTo>
                <a:cubicBezTo>
                  <a:pt x="178" y="200"/>
                  <a:pt x="182" y="208"/>
                  <a:pt x="184" y="199"/>
                </a:cubicBezTo>
                <a:cubicBezTo>
                  <a:pt x="183" y="192"/>
                  <a:pt x="181" y="184"/>
                  <a:pt x="178" y="177"/>
                </a:cubicBezTo>
                <a:cubicBezTo>
                  <a:pt x="177" y="165"/>
                  <a:pt x="173" y="157"/>
                  <a:pt x="180" y="147"/>
                </a:cubicBezTo>
                <a:cubicBezTo>
                  <a:pt x="183" y="112"/>
                  <a:pt x="266" y="124"/>
                  <a:pt x="279" y="124"/>
                </a:cubicBezTo>
                <a:cubicBezTo>
                  <a:pt x="283" y="116"/>
                  <a:pt x="287" y="110"/>
                  <a:pt x="294" y="106"/>
                </a:cubicBezTo>
                <a:cubicBezTo>
                  <a:pt x="271" y="104"/>
                  <a:pt x="260" y="89"/>
                  <a:pt x="241" y="78"/>
                </a:cubicBezTo>
                <a:cubicBezTo>
                  <a:pt x="230" y="64"/>
                  <a:pt x="231" y="67"/>
                  <a:pt x="240" y="52"/>
                </a:cubicBezTo>
                <a:cubicBezTo>
                  <a:pt x="241" y="43"/>
                  <a:pt x="244" y="35"/>
                  <a:pt x="235" y="31"/>
                </a:cubicBezTo>
                <a:cubicBezTo>
                  <a:pt x="228" y="24"/>
                  <a:pt x="225" y="25"/>
                  <a:pt x="217" y="30"/>
                </a:cubicBezTo>
                <a:cubicBezTo>
                  <a:pt x="207" y="44"/>
                  <a:pt x="219" y="47"/>
                  <a:pt x="198" y="49"/>
                </a:cubicBezTo>
                <a:cubicBezTo>
                  <a:pt x="188" y="48"/>
                  <a:pt x="184" y="44"/>
                  <a:pt x="175" y="39"/>
                </a:cubicBezTo>
                <a:cubicBezTo>
                  <a:pt x="152" y="41"/>
                  <a:pt x="161" y="52"/>
                  <a:pt x="145" y="55"/>
                </a:cubicBezTo>
                <a:cubicBezTo>
                  <a:pt x="140" y="58"/>
                  <a:pt x="113" y="70"/>
                  <a:pt x="132" y="60"/>
                </a:cubicBezTo>
                <a:close/>
              </a:path>
            </a:pathLst>
          </a:custGeom>
          <a:solidFill>
            <a:srgbClr val="0070C0"/>
          </a:solidFill>
          <a:ln w="6350">
            <a:solidFill>
              <a:srgbClr val="CC6600">
                <a:alpha val="49019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227" name="Freeform 31" descr="Dark vertical"/>
          <p:cNvSpPr>
            <a:spLocks/>
          </p:cNvSpPr>
          <p:nvPr/>
        </p:nvSpPr>
        <p:spPr bwMode="auto">
          <a:xfrm>
            <a:off x="4181475" y="1506537"/>
            <a:ext cx="327025" cy="557213"/>
          </a:xfrm>
          <a:custGeom>
            <a:avLst/>
            <a:gdLst>
              <a:gd name="T0" fmla="*/ 2147483647 w 237"/>
              <a:gd name="T1" fmla="*/ 2147483647 h 399"/>
              <a:gd name="T2" fmla="*/ 2147483647 w 237"/>
              <a:gd name="T3" fmla="*/ 2147483647 h 399"/>
              <a:gd name="T4" fmla="*/ 2147483647 w 237"/>
              <a:gd name="T5" fmla="*/ 2147483647 h 399"/>
              <a:gd name="T6" fmla="*/ 2147483647 w 237"/>
              <a:gd name="T7" fmla="*/ 2147483647 h 399"/>
              <a:gd name="T8" fmla="*/ 2147483647 w 237"/>
              <a:gd name="T9" fmla="*/ 2147483647 h 399"/>
              <a:gd name="T10" fmla="*/ 2147483647 w 237"/>
              <a:gd name="T11" fmla="*/ 0 h 399"/>
              <a:gd name="T12" fmla="*/ 2147483647 w 237"/>
              <a:gd name="T13" fmla="*/ 2147483647 h 399"/>
              <a:gd name="T14" fmla="*/ 2147483647 w 237"/>
              <a:gd name="T15" fmla="*/ 2147483647 h 399"/>
              <a:gd name="T16" fmla="*/ 2147483647 w 237"/>
              <a:gd name="T17" fmla="*/ 2147483647 h 399"/>
              <a:gd name="T18" fmla="*/ 2147483647 w 237"/>
              <a:gd name="T19" fmla="*/ 2147483647 h 399"/>
              <a:gd name="T20" fmla="*/ 2147483647 w 237"/>
              <a:gd name="T21" fmla="*/ 2147483647 h 399"/>
              <a:gd name="T22" fmla="*/ 2147483647 w 237"/>
              <a:gd name="T23" fmla="*/ 2147483647 h 399"/>
              <a:gd name="T24" fmla="*/ 2147483647 w 237"/>
              <a:gd name="T25" fmla="*/ 2147483647 h 399"/>
              <a:gd name="T26" fmla="*/ 2147483647 w 237"/>
              <a:gd name="T27" fmla="*/ 2147483647 h 399"/>
              <a:gd name="T28" fmla="*/ 2147483647 w 237"/>
              <a:gd name="T29" fmla="*/ 2147483647 h 399"/>
              <a:gd name="T30" fmla="*/ 2147483647 w 237"/>
              <a:gd name="T31" fmla="*/ 2147483647 h 399"/>
              <a:gd name="T32" fmla="*/ 2147483647 w 237"/>
              <a:gd name="T33" fmla="*/ 2147483647 h 399"/>
              <a:gd name="T34" fmla="*/ 2147483647 w 237"/>
              <a:gd name="T35" fmla="*/ 2147483647 h 399"/>
              <a:gd name="T36" fmla="*/ 2147483647 w 237"/>
              <a:gd name="T37" fmla="*/ 2147483647 h 399"/>
              <a:gd name="T38" fmla="*/ 2147483647 w 237"/>
              <a:gd name="T39" fmla="*/ 2147483647 h 399"/>
              <a:gd name="T40" fmla="*/ 2147483647 w 237"/>
              <a:gd name="T41" fmla="*/ 2147483647 h 399"/>
              <a:gd name="T42" fmla="*/ 2147483647 w 237"/>
              <a:gd name="T43" fmla="*/ 2147483647 h 399"/>
              <a:gd name="T44" fmla="*/ 2147483647 w 237"/>
              <a:gd name="T45" fmla="*/ 2147483647 h 399"/>
              <a:gd name="T46" fmla="*/ 2147483647 w 237"/>
              <a:gd name="T47" fmla="*/ 2147483647 h 399"/>
              <a:gd name="T48" fmla="*/ 2147483647 w 237"/>
              <a:gd name="T49" fmla="*/ 2147483647 h 399"/>
              <a:gd name="T50" fmla="*/ 2147483647 w 237"/>
              <a:gd name="T51" fmla="*/ 2147483647 h 399"/>
              <a:gd name="T52" fmla="*/ 2147483647 w 237"/>
              <a:gd name="T53" fmla="*/ 2147483647 h 399"/>
              <a:gd name="T54" fmla="*/ 2147483647 w 237"/>
              <a:gd name="T55" fmla="*/ 2147483647 h 399"/>
              <a:gd name="T56" fmla="*/ 2147483647 w 237"/>
              <a:gd name="T57" fmla="*/ 2147483647 h 399"/>
              <a:gd name="T58" fmla="*/ 2147483647 w 237"/>
              <a:gd name="T59" fmla="*/ 2147483647 h 399"/>
              <a:gd name="T60" fmla="*/ 2147483647 w 237"/>
              <a:gd name="T61" fmla="*/ 2147483647 h 399"/>
              <a:gd name="T62" fmla="*/ 2147483647 w 237"/>
              <a:gd name="T63" fmla="*/ 2147483647 h 399"/>
              <a:gd name="T64" fmla="*/ 2147483647 w 237"/>
              <a:gd name="T65" fmla="*/ 2147483647 h 399"/>
              <a:gd name="T66" fmla="*/ 2147483647 w 237"/>
              <a:gd name="T67" fmla="*/ 2147483647 h 399"/>
              <a:gd name="T68" fmla="*/ 2147483647 w 237"/>
              <a:gd name="T69" fmla="*/ 2147483647 h 399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237"/>
              <a:gd name="T106" fmla="*/ 0 h 399"/>
              <a:gd name="T107" fmla="*/ 237 w 237"/>
              <a:gd name="T108" fmla="*/ 399 h 399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237" h="399">
                <a:moveTo>
                  <a:pt x="55" y="32"/>
                </a:moveTo>
                <a:cubicBezTo>
                  <a:pt x="59" y="3"/>
                  <a:pt x="72" y="21"/>
                  <a:pt x="91" y="26"/>
                </a:cubicBezTo>
                <a:cubicBezTo>
                  <a:pt x="102" y="24"/>
                  <a:pt x="110" y="25"/>
                  <a:pt x="115" y="14"/>
                </a:cubicBezTo>
                <a:cubicBezTo>
                  <a:pt x="116" y="12"/>
                  <a:pt x="115" y="9"/>
                  <a:pt x="117" y="8"/>
                </a:cubicBezTo>
                <a:cubicBezTo>
                  <a:pt x="117" y="8"/>
                  <a:pt x="132" y="3"/>
                  <a:pt x="135" y="2"/>
                </a:cubicBezTo>
                <a:cubicBezTo>
                  <a:pt x="137" y="1"/>
                  <a:pt x="141" y="0"/>
                  <a:pt x="141" y="0"/>
                </a:cubicBezTo>
                <a:cubicBezTo>
                  <a:pt x="177" y="2"/>
                  <a:pt x="178" y="10"/>
                  <a:pt x="207" y="14"/>
                </a:cubicBezTo>
                <a:cubicBezTo>
                  <a:pt x="218" y="25"/>
                  <a:pt x="222" y="42"/>
                  <a:pt x="207" y="52"/>
                </a:cubicBezTo>
                <a:cubicBezTo>
                  <a:pt x="203" y="64"/>
                  <a:pt x="209" y="70"/>
                  <a:pt x="213" y="80"/>
                </a:cubicBezTo>
                <a:cubicBezTo>
                  <a:pt x="215" y="84"/>
                  <a:pt x="217" y="92"/>
                  <a:pt x="217" y="92"/>
                </a:cubicBezTo>
                <a:cubicBezTo>
                  <a:pt x="219" y="111"/>
                  <a:pt x="216" y="117"/>
                  <a:pt x="227" y="128"/>
                </a:cubicBezTo>
                <a:cubicBezTo>
                  <a:pt x="229" y="135"/>
                  <a:pt x="237" y="146"/>
                  <a:pt x="237" y="146"/>
                </a:cubicBezTo>
                <a:cubicBezTo>
                  <a:pt x="232" y="162"/>
                  <a:pt x="223" y="176"/>
                  <a:pt x="219" y="192"/>
                </a:cubicBezTo>
                <a:cubicBezTo>
                  <a:pt x="216" y="224"/>
                  <a:pt x="217" y="237"/>
                  <a:pt x="205" y="262"/>
                </a:cubicBezTo>
                <a:cubicBezTo>
                  <a:pt x="197" y="277"/>
                  <a:pt x="180" y="283"/>
                  <a:pt x="177" y="302"/>
                </a:cubicBezTo>
                <a:cubicBezTo>
                  <a:pt x="174" y="319"/>
                  <a:pt x="176" y="318"/>
                  <a:pt x="161" y="328"/>
                </a:cubicBezTo>
                <a:cubicBezTo>
                  <a:pt x="156" y="331"/>
                  <a:pt x="149" y="340"/>
                  <a:pt x="149" y="340"/>
                </a:cubicBezTo>
                <a:cubicBezTo>
                  <a:pt x="146" y="349"/>
                  <a:pt x="143" y="357"/>
                  <a:pt x="141" y="366"/>
                </a:cubicBezTo>
                <a:cubicBezTo>
                  <a:pt x="137" y="399"/>
                  <a:pt x="136" y="396"/>
                  <a:pt x="99" y="398"/>
                </a:cubicBezTo>
                <a:cubicBezTo>
                  <a:pt x="80" y="392"/>
                  <a:pt x="60" y="394"/>
                  <a:pt x="41" y="390"/>
                </a:cubicBezTo>
                <a:cubicBezTo>
                  <a:pt x="36" y="387"/>
                  <a:pt x="31" y="374"/>
                  <a:pt x="31" y="374"/>
                </a:cubicBezTo>
                <a:cubicBezTo>
                  <a:pt x="33" y="358"/>
                  <a:pt x="36" y="343"/>
                  <a:pt x="41" y="328"/>
                </a:cubicBezTo>
                <a:cubicBezTo>
                  <a:pt x="43" y="322"/>
                  <a:pt x="47" y="310"/>
                  <a:pt x="47" y="310"/>
                </a:cubicBezTo>
                <a:cubicBezTo>
                  <a:pt x="44" y="301"/>
                  <a:pt x="35" y="296"/>
                  <a:pt x="29" y="288"/>
                </a:cubicBezTo>
                <a:cubicBezTo>
                  <a:pt x="26" y="277"/>
                  <a:pt x="24" y="280"/>
                  <a:pt x="15" y="274"/>
                </a:cubicBezTo>
                <a:cubicBezTo>
                  <a:pt x="13" y="267"/>
                  <a:pt x="9" y="263"/>
                  <a:pt x="7" y="256"/>
                </a:cubicBezTo>
                <a:cubicBezTo>
                  <a:pt x="5" y="228"/>
                  <a:pt x="0" y="201"/>
                  <a:pt x="9" y="174"/>
                </a:cubicBezTo>
                <a:cubicBezTo>
                  <a:pt x="13" y="162"/>
                  <a:pt x="35" y="155"/>
                  <a:pt x="45" y="150"/>
                </a:cubicBezTo>
                <a:cubicBezTo>
                  <a:pt x="53" y="146"/>
                  <a:pt x="69" y="138"/>
                  <a:pt x="69" y="138"/>
                </a:cubicBezTo>
                <a:cubicBezTo>
                  <a:pt x="78" y="125"/>
                  <a:pt x="61" y="115"/>
                  <a:pt x="57" y="102"/>
                </a:cubicBezTo>
                <a:cubicBezTo>
                  <a:pt x="61" y="90"/>
                  <a:pt x="63" y="78"/>
                  <a:pt x="65" y="66"/>
                </a:cubicBezTo>
                <a:cubicBezTo>
                  <a:pt x="64" y="59"/>
                  <a:pt x="63" y="52"/>
                  <a:pt x="61" y="46"/>
                </a:cubicBezTo>
                <a:cubicBezTo>
                  <a:pt x="60" y="42"/>
                  <a:pt x="58" y="38"/>
                  <a:pt x="57" y="34"/>
                </a:cubicBezTo>
                <a:cubicBezTo>
                  <a:pt x="56" y="32"/>
                  <a:pt x="55" y="26"/>
                  <a:pt x="55" y="28"/>
                </a:cubicBezTo>
                <a:cubicBezTo>
                  <a:pt x="55" y="29"/>
                  <a:pt x="55" y="31"/>
                  <a:pt x="55" y="32"/>
                </a:cubicBezTo>
                <a:close/>
              </a:path>
            </a:pathLst>
          </a:custGeom>
          <a:solidFill>
            <a:srgbClr val="0070C0"/>
          </a:solidFill>
          <a:ln w="6350">
            <a:solidFill>
              <a:srgbClr val="FF6600">
                <a:alpha val="49019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228" name="Freeform 32"/>
          <p:cNvSpPr>
            <a:spLocks/>
          </p:cNvSpPr>
          <p:nvPr/>
        </p:nvSpPr>
        <p:spPr bwMode="auto">
          <a:xfrm>
            <a:off x="3841750" y="2116137"/>
            <a:ext cx="277813" cy="409575"/>
          </a:xfrm>
          <a:custGeom>
            <a:avLst/>
            <a:gdLst>
              <a:gd name="T0" fmla="*/ 2147483647 w 202"/>
              <a:gd name="T1" fmla="*/ 2147483647 h 282"/>
              <a:gd name="T2" fmla="*/ 2147483647 w 202"/>
              <a:gd name="T3" fmla="*/ 2147483647 h 282"/>
              <a:gd name="T4" fmla="*/ 2147483647 w 202"/>
              <a:gd name="T5" fmla="*/ 2147483647 h 282"/>
              <a:gd name="T6" fmla="*/ 2147483647 w 202"/>
              <a:gd name="T7" fmla="*/ 2147483647 h 282"/>
              <a:gd name="T8" fmla="*/ 2147483647 w 202"/>
              <a:gd name="T9" fmla="*/ 2147483647 h 282"/>
              <a:gd name="T10" fmla="*/ 2147483647 w 202"/>
              <a:gd name="T11" fmla="*/ 2147483647 h 282"/>
              <a:gd name="T12" fmla="*/ 2147483647 w 202"/>
              <a:gd name="T13" fmla="*/ 2147483647 h 282"/>
              <a:gd name="T14" fmla="*/ 2147483647 w 202"/>
              <a:gd name="T15" fmla="*/ 0 h 282"/>
              <a:gd name="T16" fmla="*/ 2147483647 w 202"/>
              <a:gd name="T17" fmla="*/ 2147483647 h 282"/>
              <a:gd name="T18" fmla="*/ 2147483647 w 202"/>
              <a:gd name="T19" fmla="*/ 2147483647 h 282"/>
              <a:gd name="T20" fmla="*/ 2147483647 w 202"/>
              <a:gd name="T21" fmla="*/ 2147483647 h 282"/>
              <a:gd name="T22" fmla="*/ 2147483647 w 202"/>
              <a:gd name="T23" fmla="*/ 2147483647 h 282"/>
              <a:gd name="T24" fmla="*/ 2147483647 w 202"/>
              <a:gd name="T25" fmla="*/ 2147483647 h 282"/>
              <a:gd name="T26" fmla="*/ 2147483647 w 202"/>
              <a:gd name="T27" fmla="*/ 2147483647 h 282"/>
              <a:gd name="T28" fmla="*/ 2147483647 w 202"/>
              <a:gd name="T29" fmla="*/ 2147483647 h 282"/>
              <a:gd name="T30" fmla="*/ 2147483647 w 202"/>
              <a:gd name="T31" fmla="*/ 2147483647 h 282"/>
              <a:gd name="T32" fmla="*/ 2147483647 w 202"/>
              <a:gd name="T33" fmla="*/ 2147483647 h 282"/>
              <a:gd name="T34" fmla="*/ 2147483647 w 202"/>
              <a:gd name="T35" fmla="*/ 2147483647 h 282"/>
              <a:gd name="T36" fmla="*/ 2147483647 w 202"/>
              <a:gd name="T37" fmla="*/ 2147483647 h 282"/>
              <a:gd name="T38" fmla="*/ 2147483647 w 202"/>
              <a:gd name="T39" fmla="*/ 2147483647 h 282"/>
              <a:gd name="T40" fmla="*/ 2147483647 w 202"/>
              <a:gd name="T41" fmla="*/ 2147483647 h 282"/>
              <a:gd name="T42" fmla="*/ 2147483647 w 202"/>
              <a:gd name="T43" fmla="*/ 2147483647 h 282"/>
              <a:gd name="T44" fmla="*/ 2147483647 w 202"/>
              <a:gd name="T45" fmla="*/ 2147483647 h 282"/>
              <a:gd name="T46" fmla="*/ 2147483647 w 202"/>
              <a:gd name="T47" fmla="*/ 2147483647 h 282"/>
              <a:gd name="T48" fmla="*/ 2147483647 w 202"/>
              <a:gd name="T49" fmla="*/ 2147483647 h 282"/>
              <a:gd name="T50" fmla="*/ 2147483647 w 202"/>
              <a:gd name="T51" fmla="*/ 2147483647 h 282"/>
              <a:gd name="T52" fmla="*/ 2147483647 w 202"/>
              <a:gd name="T53" fmla="*/ 2147483647 h 282"/>
              <a:gd name="T54" fmla="*/ 0 w 202"/>
              <a:gd name="T55" fmla="*/ 2147483647 h 282"/>
              <a:gd name="T56" fmla="*/ 2147483647 w 202"/>
              <a:gd name="T57" fmla="*/ 2147483647 h 282"/>
              <a:gd name="T58" fmla="*/ 2147483647 w 202"/>
              <a:gd name="T59" fmla="*/ 2147483647 h 282"/>
              <a:gd name="T60" fmla="*/ 2147483647 w 202"/>
              <a:gd name="T61" fmla="*/ 2147483647 h 282"/>
              <a:gd name="T62" fmla="*/ 2147483647 w 202"/>
              <a:gd name="T63" fmla="*/ 2147483647 h 282"/>
              <a:gd name="T64" fmla="*/ 2147483647 w 202"/>
              <a:gd name="T65" fmla="*/ 2147483647 h 282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202"/>
              <a:gd name="T100" fmla="*/ 0 h 282"/>
              <a:gd name="T101" fmla="*/ 202 w 202"/>
              <a:gd name="T102" fmla="*/ 282 h 282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202" h="282">
                <a:moveTo>
                  <a:pt x="34" y="40"/>
                </a:moveTo>
                <a:cubicBezTo>
                  <a:pt x="40" y="38"/>
                  <a:pt x="52" y="34"/>
                  <a:pt x="52" y="34"/>
                </a:cubicBezTo>
                <a:cubicBezTo>
                  <a:pt x="62" y="24"/>
                  <a:pt x="69" y="18"/>
                  <a:pt x="82" y="12"/>
                </a:cubicBezTo>
                <a:cubicBezTo>
                  <a:pt x="88" y="9"/>
                  <a:pt x="100" y="6"/>
                  <a:pt x="100" y="6"/>
                </a:cubicBezTo>
                <a:cubicBezTo>
                  <a:pt x="108" y="8"/>
                  <a:pt x="113" y="12"/>
                  <a:pt x="120" y="14"/>
                </a:cubicBezTo>
                <a:cubicBezTo>
                  <a:pt x="124" y="13"/>
                  <a:pt x="128" y="12"/>
                  <a:pt x="132" y="10"/>
                </a:cubicBezTo>
                <a:cubicBezTo>
                  <a:pt x="134" y="9"/>
                  <a:pt x="136" y="7"/>
                  <a:pt x="138" y="6"/>
                </a:cubicBezTo>
                <a:cubicBezTo>
                  <a:pt x="144" y="3"/>
                  <a:pt x="156" y="0"/>
                  <a:pt x="156" y="0"/>
                </a:cubicBezTo>
                <a:cubicBezTo>
                  <a:pt x="169" y="3"/>
                  <a:pt x="172" y="9"/>
                  <a:pt x="176" y="20"/>
                </a:cubicBezTo>
                <a:cubicBezTo>
                  <a:pt x="174" y="31"/>
                  <a:pt x="175" y="36"/>
                  <a:pt x="164" y="40"/>
                </a:cubicBezTo>
                <a:cubicBezTo>
                  <a:pt x="162" y="47"/>
                  <a:pt x="158" y="51"/>
                  <a:pt x="156" y="58"/>
                </a:cubicBezTo>
                <a:cubicBezTo>
                  <a:pt x="162" y="60"/>
                  <a:pt x="174" y="64"/>
                  <a:pt x="174" y="64"/>
                </a:cubicBezTo>
                <a:cubicBezTo>
                  <a:pt x="188" y="78"/>
                  <a:pt x="180" y="94"/>
                  <a:pt x="168" y="106"/>
                </a:cubicBezTo>
                <a:cubicBezTo>
                  <a:pt x="162" y="123"/>
                  <a:pt x="166" y="137"/>
                  <a:pt x="172" y="154"/>
                </a:cubicBezTo>
                <a:cubicBezTo>
                  <a:pt x="170" y="159"/>
                  <a:pt x="163" y="165"/>
                  <a:pt x="162" y="170"/>
                </a:cubicBezTo>
                <a:cubicBezTo>
                  <a:pt x="158" y="190"/>
                  <a:pt x="174" y="201"/>
                  <a:pt x="190" y="206"/>
                </a:cubicBezTo>
                <a:cubicBezTo>
                  <a:pt x="196" y="212"/>
                  <a:pt x="199" y="216"/>
                  <a:pt x="202" y="224"/>
                </a:cubicBezTo>
                <a:cubicBezTo>
                  <a:pt x="196" y="233"/>
                  <a:pt x="194" y="235"/>
                  <a:pt x="184" y="232"/>
                </a:cubicBezTo>
                <a:cubicBezTo>
                  <a:pt x="178" y="233"/>
                  <a:pt x="172" y="232"/>
                  <a:pt x="166" y="234"/>
                </a:cubicBezTo>
                <a:cubicBezTo>
                  <a:pt x="160" y="236"/>
                  <a:pt x="163" y="246"/>
                  <a:pt x="162" y="252"/>
                </a:cubicBezTo>
                <a:cubicBezTo>
                  <a:pt x="160" y="263"/>
                  <a:pt x="158" y="278"/>
                  <a:pt x="146" y="282"/>
                </a:cubicBezTo>
                <a:cubicBezTo>
                  <a:pt x="137" y="279"/>
                  <a:pt x="131" y="275"/>
                  <a:pt x="122" y="272"/>
                </a:cubicBezTo>
                <a:cubicBezTo>
                  <a:pt x="93" y="282"/>
                  <a:pt x="90" y="259"/>
                  <a:pt x="70" y="246"/>
                </a:cubicBezTo>
                <a:cubicBezTo>
                  <a:pt x="63" y="241"/>
                  <a:pt x="50" y="241"/>
                  <a:pt x="42" y="240"/>
                </a:cubicBezTo>
                <a:cubicBezTo>
                  <a:pt x="32" y="241"/>
                  <a:pt x="24" y="251"/>
                  <a:pt x="14" y="250"/>
                </a:cubicBezTo>
                <a:cubicBezTo>
                  <a:pt x="12" y="250"/>
                  <a:pt x="14" y="238"/>
                  <a:pt x="14" y="236"/>
                </a:cubicBezTo>
                <a:cubicBezTo>
                  <a:pt x="14" y="232"/>
                  <a:pt x="11" y="228"/>
                  <a:pt x="10" y="224"/>
                </a:cubicBezTo>
                <a:cubicBezTo>
                  <a:pt x="7" y="215"/>
                  <a:pt x="5" y="208"/>
                  <a:pt x="0" y="200"/>
                </a:cubicBezTo>
                <a:cubicBezTo>
                  <a:pt x="1" y="185"/>
                  <a:pt x="4" y="154"/>
                  <a:pt x="14" y="146"/>
                </a:cubicBezTo>
                <a:cubicBezTo>
                  <a:pt x="36" y="134"/>
                  <a:pt x="36" y="131"/>
                  <a:pt x="46" y="124"/>
                </a:cubicBezTo>
                <a:cubicBezTo>
                  <a:pt x="53" y="112"/>
                  <a:pt x="43" y="90"/>
                  <a:pt x="42" y="80"/>
                </a:cubicBezTo>
                <a:cubicBezTo>
                  <a:pt x="41" y="70"/>
                  <a:pt x="41" y="71"/>
                  <a:pt x="40" y="64"/>
                </a:cubicBezTo>
                <a:cubicBezTo>
                  <a:pt x="38" y="56"/>
                  <a:pt x="37" y="48"/>
                  <a:pt x="34" y="40"/>
                </a:cubicBezTo>
                <a:close/>
              </a:path>
            </a:pathLst>
          </a:custGeom>
          <a:solidFill>
            <a:srgbClr val="0070C0"/>
          </a:solidFill>
          <a:ln w="6350">
            <a:solidFill>
              <a:srgbClr val="FF9900">
                <a:alpha val="49019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229" name="Freeform 33" descr="Narrow vertical"/>
          <p:cNvSpPr>
            <a:spLocks/>
          </p:cNvSpPr>
          <p:nvPr/>
        </p:nvSpPr>
        <p:spPr bwMode="auto">
          <a:xfrm>
            <a:off x="4745038" y="2066925"/>
            <a:ext cx="541337" cy="377825"/>
          </a:xfrm>
          <a:custGeom>
            <a:avLst/>
            <a:gdLst>
              <a:gd name="T0" fmla="*/ 2147483647 w 395"/>
              <a:gd name="T1" fmla="*/ 2147483647 h 273"/>
              <a:gd name="T2" fmla="*/ 2147483647 w 395"/>
              <a:gd name="T3" fmla="*/ 2147483647 h 273"/>
              <a:gd name="T4" fmla="*/ 2147483647 w 395"/>
              <a:gd name="T5" fmla="*/ 2147483647 h 273"/>
              <a:gd name="T6" fmla="*/ 2147483647 w 395"/>
              <a:gd name="T7" fmla="*/ 2147483647 h 273"/>
              <a:gd name="T8" fmla="*/ 2147483647 w 395"/>
              <a:gd name="T9" fmla="*/ 2147483647 h 273"/>
              <a:gd name="T10" fmla="*/ 2147483647 w 395"/>
              <a:gd name="T11" fmla="*/ 2147483647 h 273"/>
              <a:gd name="T12" fmla="*/ 2147483647 w 395"/>
              <a:gd name="T13" fmla="*/ 2147483647 h 273"/>
              <a:gd name="T14" fmla="*/ 2147483647 w 395"/>
              <a:gd name="T15" fmla="*/ 2147483647 h 273"/>
              <a:gd name="T16" fmla="*/ 2147483647 w 395"/>
              <a:gd name="T17" fmla="*/ 2147483647 h 273"/>
              <a:gd name="T18" fmla="*/ 2147483647 w 395"/>
              <a:gd name="T19" fmla="*/ 2147483647 h 273"/>
              <a:gd name="T20" fmla="*/ 2147483647 w 395"/>
              <a:gd name="T21" fmla="*/ 2147483647 h 273"/>
              <a:gd name="T22" fmla="*/ 2147483647 w 395"/>
              <a:gd name="T23" fmla="*/ 2147483647 h 273"/>
              <a:gd name="T24" fmla="*/ 2147483647 w 395"/>
              <a:gd name="T25" fmla="*/ 2147483647 h 273"/>
              <a:gd name="T26" fmla="*/ 2147483647 w 395"/>
              <a:gd name="T27" fmla="*/ 2147483647 h 273"/>
              <a:gd name="T28" fmla="*/ 2147483647 w 395"/>
              <a:gd name="T29" fmla="*/ 2147483647 h 273"/>
              <a:gd name="T30" fmla="*/ 2147483647 w 395"/>
              <a:gd name="T31" fmla="*/ 2147483647 h 273"/>
              <a:gd name="T32" fmla="*/ 2147483647 w 395"/>
              <a:gd name="T33" fmla="*/ 2147483647 h 273"/>
              <a:gd name="T34" fmla="*/ 2147483647 w 395"/>
              <a:gd name="T35" fmla="*/ 2147483647 h 273"/>
              <a:gd name="T36" fmla="*/ 2147483647 w 395"/>
              <a:gd name="T37" fmla="*/ 2147483647 h 273"/>
              <a:gd name="T38" fmla="*/ 2147483647 w 395"/>
              <a:gd name="T39" fmla="*/ 2147483647 h 273"/>
              <a:gd name="T40" fmla="*/ 2147483647 w 395"/>
              <a:gd name="T41" fmla="*/ 2147483647 h 273"/>
              <a:gd name="T42" fmla="*/ 2147483647 w 395"/>
              <a:gd name="T43" fmla="*/ 2147483647 h 273"/>
              <a:gd name="T44" fmla="*/ 2147483647 w 395"/>
              <a:gd name="T45" fmla="*/ 2147483647 h 273"/>
              <a:gd name="T46" fmla="*/ 2147483647 w 395"/>
              <a:gd name="T47" fmla="*/ 2147483647 h 273"/>
              <a:gd name="T48" fmla="*/ 2147483647 w 395"/>
              <a:gd name="T49" fmla="*/ 2147483647 h 273"/>
              <a:gd name="T50" fmla="*/ 2147483647 w 395"/>
              <a:gd name="T51" fmla="*/ 2147483647 h 273"/>
              <a:gd name="T52" fmla="*/ 2147483647 w 395"/>
              <a:gd name="T53" fmla="*/ 2147483647 h 273"/>
              <a:gd name="T54" fmla="*/ 2147483647 w 395"/>
              <a:gd name="T55" fmla="*/ 2147483647 h 273"/>
              <a:gd name="T56" fmla="*/ 2147483647 w 395"/>
              <a:gd name="T57" fmla="*/ 2147483647 h 273"/>
              <a:gd name="T58" fmla="*/ 2147483647 w 395"/>
              <a:gd name="T59" fmla="*/ 2147483647 h 273"/>
              <a:gd name="T60" fmla="*/ 2147483647 w 395"/>
              <a:gd name="T61" fmla="*/ 2147483647 h 273"/>
              <a:gd name="T62" fmla="*/ 2147483647 w 395"/>
              <a:gd name="T63" fmla="*/ 2147483647 h 273"/>
              <a:gd name="T64" fmla="*/ 2147483647 w 395"/>
              <a:gd name="T65" fmla="*/ 2147483647 h 273"/>
              <a:gd name="T66" fmla="*/ 2147483647 w 395"/>
              <a:gd name="T67" fmla="*/ 2147483647 h 273"/>
              <a:gd name="T68" fmla="*/ 2147483647 w 395"/>
              <a:gd name="T69" fmla="*/ 2147483647 h 273"/>
              <a:gd name="T70" fmla="*/ 2147483647 w 395"/>
              <a:gd name="T71" fmla="*/ 2147483647 h 273"/>
              <a:gd name="T72" fmla="*/ 2147483647 w 395"/>
              <a:gd name="T73" fmla="*/ 2147483647 h 273"/>
              <a:gd name="T74" fmla="*/ 2147483647 w 395"/>
              <a:gd name="T75" fmla="*/ 2147483647 h 273"/>
              <a:gd name="T76" fmla="*/ 2147483647 w 395"/>
              <a:gd name="T77" fmla="*/ 2147483647 h 273"/>
              <a:gd name="T78" fmla="*/ 2147483647 w 395"/>
              <a:gd name="T79" fmla="*/ 2147483647 h 273"/>
              <a:gd name="T80" fmla="*/ 2147483647 w 395"/>
              <a:gd name="T81" fmla="*/ 2147483647 h 273"/>
              <a:gd name="T82" fmla="*/ 2147483647 w 395"/>
              <a:gd name="T83" fmla="*/ 2147483647 h 273"/>
              <a:gd name="T84" fmla="*/ 2147483647 w 395"/>
              <a:gd name="T85" fmla="*/ 2147483647 h 273"/>
              <a:gd name="T86" fmla="*/ 2147483647 w 395"/>
              <a:gd name="T87" fmla="*/ 2147483647 h 273"/>
              <a:gd name="T88" fmla="*/ 2147483647 w 395"/>
              <a:gd name="T89" fmla="*/ 2147483647 h 273"/>
              <a:gd name="T90" fmla="*/ 0 w 395"/>
              <a:gd name="T91" fmla="*/ 2147483647 h 273"/>
              <a:gd name="T92" fmla="*/ 2147483647 w 395"/>
              <a:gd name="T93" fmla="*/ 2147483647 h 273"/>
              <a:gd name="T94" fmla="*/ 2147483647 w 395"/>
              <a:gd name="T95" fmla="*/ 2147483647 h 273"/>
              <a:gd name="T96" fmla="*/ 2147483647 w 395"/>
              <a:gd name="T97" fmla="*/ 2147483647 h 27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395"/>
              <a:gd name="T148" fmla="*/ 0 h 273"/>
              <a:gd name="T149" fmla="*/ 395 w 395"/>
              <a:gd name="T150" fmla="*/ 273 h 273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395" h="273">
                <a:moveTo>
                  <a:pt x="8" y="3"/>
                </a:moveTo>
                <a:cubicBezTo>
                  <a:pt x="23" y="0"/>
                  <a:pt x="39" y="0"/>
                  <a:pt x="54" y="5"/>
                </a:cubicBezTo>
                <a:cubicBezTo>
                  <a:pt x="61" y="26"/>
                  <a:pt x="78" y="47"/>
                  <a:pt x="99" y="51"/>
                </a:cubicBezTo>
                <a:cubicBezTo>
                  <a:pt x="113" y="65"/>
                  <a:pt x="139" y="89"/>
                  <a:pt x="158" y="95"/>
                </a:cubicBezTo>
                <a:cubicBezTo>
                  <a:pt x="161" y="95"/>
                  <a:pt x="173" y="94"/>
                  <a:pt x="178" y="91"/>
                </a:cubicBezTo>
                <a:cubicBezTo>
                  <a:pt x="182" y="89"/>
                  <a:pt x="190" y="83"/>
                  <a:pt x="190" y="83"/>
                </a:cubicBezTo>
                <a:cubicBezTo>
                  <a:pt x="197" y="61"/>
                  <a:pt x="191" y="40"/>
                  <a:pt x="218" y="33"/>
                </a:cubicBezTo>
                <a:cubicBezTo>
                  <a:pt x="232" y="24"/>
                  <a:pt x="216" y="32"/>
                  <a:pt x="230" y="35"/>
                </a:cubicBezTo>
                <a:cubicBezTo>
                  <a:pt x="233" y="36"/>
                  <a:pt x="243" y="32"/>
                  <a:pt x="246" y="31"/>
                </a:cubicBezTo>
                <a:cubicBezTo>
                  <a:pt x="263" y="34"/>
                  <a:pt x="267" y="36"/>
                  <a:pt x="280" y="23"/>
                </a:cubicBezTo>
                <a:cubicBezTo>
                  <a:pt x="289" y="24"/>
                  <a:pt x="304" y="33"/>
                  <a:pt x="304" y="33"/>
                </a:cubicBezTo>
                <a:cubicBezTo>
                  <a:pt x="318" y="28"/>
                  <a:pt x="314" y="25"/>
                  <a:pt x="320" y="35"/>
                </a:cubicBezTo>
                <a:cubicBezTo>
                  <a:pt x="322" y="49"/>
                  <a:pt x="326" y="55"/>
                  <a:pt x="330" y="67"/>
                </a:cubicBezTo>
                <a:cubicBezTo>
                  <a:pt x="326" y="81"/>
                  <a:pt x="325" y="95"/>
                  <a:pt x="320" y="109"/>
                </a:cubicBezTo>
                <a:cubicBezTo>
                  <a:pt x="318" y="115"/>
                  <a:pt x="316" y="121"/>
                  <a:pt x="314" y="127"/>
                </a:cubicBezTo>
                <a:cubicBezTo>
                  <a:pt x="313" y="129"/>
                  <a:pt x="312" y="133"/>
                  <a:pt x="312" y="133"/>
                </a:cubicBezTo>
                <a:cubicBezTo>
                  <a:pt x="305" y="179"/>
                  <a:pt x="301" y="189"/>
                  <a:pt x="344" y="193"/>
                </a:cubicBezTo>
                <a:cubicBezTo>
                  <a:pt x="358" y="196"/>
                  <a:pt x="370" y="201"/>
                  <a:pt x="382" y="209"/>
                </a:cubicBezTo>
                <a:cubicBezTo>
                  <a:pt x="391" y="223"/>
                  <a:pt x="395" y="219"/>
                  <a:pt x="384" y="223"/>
                </a:cubicBezTo>
                <a:cubicBezTo>
                  <a:pt x="375" y="220"/>
                  <a:pt x="371" y="222"/>
                  <a:pt x="364" y="227"/>
                </a:cubicBezTo>
                <a:cubicBezTo>
                  <a:pt x="361" y="235"/>
                  <a:pt x="358" y="239"/>
                  <a:pt x="352" y="245"/>
                </a:cubicBezTo>
                <a:cubicBezTo>
                  <a:pt x="351" y="249"/>
                  <a:pt x="348" y="266"/>
                  <a:pt x="342" y="269"/>
                </a:cubicBezTo>
                <a:cubicBezTo>
                  <a:pt x="338" y="271"/>
                  <a:pt x="330" y="273"/>
                  <a:pt x="330" y="273"/>
                </a:cubicBezTo>
                <a:cubicBezTo>
                  <a:pt x="318" y="270"/>
                  <a:pt x="325" y="272"/>
                  <a:pt x="310" y="267"/>
                </a:cubicBezTo>
                <a:cubicBezTo>
                  <a:pt x="308" y="266"/>
                  <a:pt x="304" y="265"/>
                  <a:pt x="304" y="265"/>
                </a:cubicBezTo>
                <a:cubicBezTo>
                  <a:pt x="293" y="248"/>
                  <a:pt x="306" y="252"/>
                  <a:pt x="272" y="255"/>
                </a:cubicBezTo>
                <a:cubicBezTo>
                  <a:pt x="258" y="265"/>
                  <a:pt x="265" y="262"/>
                  <a:pt x="252" y="265"/>
                </a:cubicBezTo>
                <a:cubicBezTo>
                  <a:pt x="241" y="264"/>
                  <a:pt x="228" y="269"/>
                  <a:pt x="220" y="261"/>
                </a:cubicBezTo>
                <a:cubicBezTo>
                  <a:pt x="212" y="253"/>
                  <a:pt x="226" y="256"/>
                  <a:pt x="212" y="251"/>
                </a:cubicBezTo>
                <a:cubicBezTo>
                  <a:pt x="195" y="245"/>
                  <a:pt x="186" y="237"/>
                  <a:pt x="170" y="227"/>
                </a:cubicBezTo>
                <a:cubicBezTo>
                  <a:pt x="159" y="231"/>
                  <a:pt x="156" y="236"/>
                  <a:pt x="152" y="247"/>
                </a:cubicBezTo>
                <a:cubicBezTo>
                  <a:pt x="150" y="261"/>
                  <a:pt x="175" y="220"/>
                  <a:pt x="159" y="225"/>
                </a:cubicBezTo>
                <a:cubicBezTo>
                  <a:pt x="142" y="224"/>
                  <a:pt x="171" y="214"/>
                  <a:pt x="155" y="210"/>
                </a:cubicBezTo>
                <a:cubicBezTo>
                  <a:pt x="144" y="206"/>
                  <a:pt x="166" y="219"/>
                  <a:pt x="165" y="219"/>
                </a:cubicBezTo>
                <a:cubicBezTo>
                  <a:pt x="164" y="219"/>
                  <a:pt x="151" y="213"/>
                  <a:pt x="149" y="212"/>
                </a:cubicBezTo>
                <a:cubicBezTo>
                  <a:pt x="147" y="211"/>
                  <a:pt x="153" y="216"/>
                  <a:pt x="153" y="216"/>
                </a:cubicBezTo>
                <a:cubicBezTo>
                  <a:pt x="138" y="217"/>
                  <a:pt x="159" y="185"/>
                  <a:pt x="144" y="195"/>
                </a:cubicBezTo>
                <a:cubicBezTo>
                  <a:pt x="133" y="196"/>
                  <a:pt x="120" y="162"/>
                  <a:pt x="114" y="155"/>
                </a:cubicBezTo>
                <a:cubicBezTo>
                  <a:pt x="108" y="148"/>
                  <a:pt x="108" y="157"/>
                  <a:pt x="105" y="155"/>
                </a:cubicBezTo>
                <a:cubicBezTo>
                  <a:pt x="106" y="151"/>
                  <a:pt x="93" y="144"/>
                  <a:pt x="93" y="144"/>
                </a:cubicBezTo>
                <a:cubicBezTo>
                  <a:pt x="91" y="129"/>
                  <a:pt x="79" y="140"/>
                  <a:pt x="77" y="125"/>
                </a:cubicBezTo>
                <a:cubicBezTo>
                  <a:pt x="75" y="115"/>
                  <a:pt x="50" y="125"/>
                  <a:pt x="50" y="125"/>
                </a:cubicBezTo>
                <a:cubicBezTo>
                  <a:pt x="55" y="100"/>
                  <a:pt x="8" y="139"/>
                  <a:pt x="26" y="127"/>
                </a:cubicBezTo>
                <a:cubicBezTo>
                  <a:pt x="28" y="120"/>
                  <a:pt x="27" y="113"/>
                  <a:pt x="22" y="107"/>
                </a:cubicBezTo>
                <a:cubicBezTo>
                  <a:pt x="19" y="103"/>
                  <a:pt x="10" y="95"/>
                  <a:pt x="10" y="95"/>
                </a:cubicBezTo>
                <a:cubicBezTo>
                  <a:pt x="5" y="79"/>
                  <a:pt x="2" y="66"/>
                  <a:pt x="0" y="49"/>
                </a:cubicBezTo>
                <a:cubicBezTo>
                  <a:pt x="0" y="47"/>
                  <a:pt x="1" y="21"/>
                  <a:pt x="4" y="13"/>
                </a:cubicBezTo>
                <a:cubicBezTo>
                  <a:pt x="5" y="9"/>
                  <a:pt x="14" y="9"/>
                  <a:pt x="14" y="5"/>
                </a:cubicBezTo>
                <a:cubicBezTo>
                  <a:pt x="14" y="3"/>
                  <a:pt x="10" y="4"/>
                  <a:pt x="8" y="3"/>
                </a:cubicBezTo>
                <a:close/>
              </a:path>
            </a:pathLst>
          </a:custGeom>
          <a:solidFill>
            <a:srgbClr val="FFFF00"/>
          </a:solidFill>
          <a:ln w="6350">
            <a:solidFill>
              <a:srgbClr val="4D4D4D">
                <a:alpha val="49019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h-TH">
              <a:solidFill>
                <a:prstClr val="black">
                  <a:lumMod val="85000"/>
                  <a:lumOff val="15000"/>
                </a:prstClr>
              </a:solidFill>
              <a:latin typeface="Arial" pitchFamily="34" charset="0"/>
            </a:endParaRPr>
          </a:p>
        </p:txBody>
      </p:sp>
      <p:sp>
        <p:nvSpPr>
          <p:cNvPr id="230" name="Freeform 34"/>
          <p:cNvSpPr>
            <a:spLocks/>
          </p:cNvSpPr>
          <p:nvPr/>
        </p:nvSpPr>
        <p:spPr bwMode="auto">
          <a:xfrm>
            <a:off x="3381375" y="2138362"/>
            <a:ext cx="487363" cy="877888"/>
          </a:xfrm>
          <a:custGeom>
            <a:avLst/>
            <a:gdLst>
              <a:gd name="T0" fmla="*/ 2147483647 w 357"/>
              <a:gd name="T1" fmla="*/ 2147483647 h 633"/>
              <a:gd name="T2" fmla="*/ 2147483647 w 357"/>
              <a:gd name="T3" fmla="*/ 2147483647 h 633"/>
              <a:gd name="T4" fmla="*/ 2147483647 w 357"/>
              <a:gd name="T5" fmla="*/ 2147483647 h 633"/>
              <a:gd name="T6" fmla="*/ 2147483647 w 357"/>
              <a:gd name="T7" fmla="*/ 2147483647 h 633"/>
              <a:gd name="T8" fmla="*/ 2147483647 w 357"/>
              <a:gd name="T9" fmla="*/ 2147483647 h 633"/>
              <a:gd name="T10" fmla="*/ 2147483647 w 357"/>
              <a:gd name="T11" fmla="*/ 2147483647 h 633"/>
              <a:gd name="T12" fmla="*/ 2147483647 w 357"/>
              <a:gd name="T13" fmla="*/ 2147483647 h 633"/>
              <a:gd name="T14" fmla="*/ 2147483647 w 357"/>
              <a:gd name="T15" fmla="*/ 2147483647 h 633"/>
              <a:gd name="T16" fmla="*/ 2147483647 w 357"/>
              <a:gd name="T17" fmla="*/ 2147483647 h 633"/>
              <a:gd name="T18" fmla="*/ 2147483647 w 357"/>
              <a:gd name="T19" fmla="*/ 2147483647 h 633"/>
              <a:gd name="T20" fmla="*/ 2147483647 w 357"/>
              <a:gd name="T21" fmla="*/ 2147483647 h 633"/>
              <a:gd name="T22" fmla="*/ 2147483647 w 357"/>
              <a:gd name="T23" fmla="*/ 2147483647 h 633"/>
              <a:gd name="T24" fmla="*/ 2147483647 w 357"/>
              <a:gd name="T25" fmla="*/ 2147483647 h 633"/>
              <a:gd name="T26" fmla="*/ 2147483647 w 357"/>
              <a:gd name="T27" fmla="*/ 2147483647 h 633"/>
              <a:gd name="T28" fmla="*/ 2147483647 w 357"/>
              <a:gd name="T29" fmla="*/ 2147483647 h 633"/>
              <a:gd name="T30" fmla="*/ 2147483647 w 357"/>
              <a:gd name="T31" fmla="*/ 2147483647 h 633"/>
              <a:gd name="T32" fmla="*/ 2147483647 w 357"/>
              <a:gd name="T33" fmla="*/ 2147483647 h 633"/>
              <a:gd name="T34" fmla="*/ 2147483647 w 357"/>
              <a:gd name="T35" fmla="*/ 2147483647 h 633"/>
              <a:gd name="T36" fmla="*/ 2147483647 w 357"/>
              <a:gd name="T37" fmla="*/ 2147483647 h 633"/>
              <a:gd name="T38" fmla="*/ 2147483647 w 357"/>
              <a:gd name="T39" fmla="*/ 2147483647 h 633"/>
              <a:gd name="T40" fmla="*/ 2147483647 w 357"/>
              <a:gd name="T41" fmla="*/ 2147483647 h 633"/>
              <a:gd name="T42" fmla="*/ 2147483647 w 357"/>
              <a:gd name="T43" fmla="*/ 2147483647 h 633"/>
              <a:gd name="T44" fmla="*/ 2147483647 w 357"/>
              <a:gd name="T45" fmla="*/ 2147483647 h 633"/>
              <a:gd name="T46" fmla="*/ 2147483647 w 357"/>
              <a:gd name="T47" fmla="*/ 2147483647 h 633"/>
              <a:gd name="T48" fmla="*/ 2147483647 w 357"/>
              <a:gd name="T49" fmla="*/ 2147483647 h 633"/>
              <a:gd name="T50" fmla="*/ 2147483647 w 357"/>
              <a:gd name="T51" fmla="*/ 2147483647 h 633"/>
              <a:gd name="T52" fmla="*/ 2147483647 w 357"/>
              <a:gd name="T53" fmla="*/ 2147483647 h 633"/>
              <a:gd name="T54" fmla="*/ 2147483647 w 357"/>
              <a:gd name="T55" fmla="*/ 2147483647 h 633"/>
              <a:gd name="T56" fmla="*/ 2147483647 w 357"/>
              <a:gd name="T57" fmla="*/ 2147483647 h 633"/>
              <a:gd name="T58" fmla="*/ 2147483647 w 357"/>
              <a:gd name="T59" fmla="*/ 2147483647 h 633"/>
              <a:gd name="T60" fmla="*/ 2147483647 w 357"/>
              <a:gd name="T61" fmla="*/ 2147483647 h 633"/>
              <a:gd name="T62" fmla="*/ 2147483647 w 357"/>
              <a:gd name="T63" fmla="*/ 2147483647 h 633"/>
              <a:gd name="T64" fmla="*/ 2147483647 w 357"/>
              <a:gd name="T65" fmla="*/ 2147483647 h 633"/>
              <a:gd name="T66" fmla="*/ 2147483647 w 357"/>
              <a:gd name="T67" fmla="*/ 2147483647 h 633"/>
              <a:gd name="T68" fmla="*/ 2147483647 w 357"/>
              <a:gd name="T69" fmla="*/ 2147483647 h 633"/>
              <a:gd name="T70" fmla="*/ 2147483647 w 357"/>
              <a:gd name="T71" fmla="*/ 2147483647 h 633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357"/>
              <a:gd name="T109" fmla="*/ 0 h 633"/>
              <a:gd name="T110" fmla="*/ 357 w 357"/>
              <a:gd name="T111" fmla="*/ 633 h 633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357" h="633">
                <a:moveTo>
                  <a:pt x="8" y="52"/>
                </a:moveTo>
                <a:cubicBezTo>
                  <a:pt x="11" y="53"/>
                  <a:pt x="18" y="55"/>
                  <a:pt x="20" y="58"/>
                </a:cubicBezTo>
                <a:cubicBezTo>
                  <a:pt x="21" y="60"/>
                  <a:pt x="25" y="80"/>
                  <a:pt x="28" y="82"/>
                </a:cubicBezTo>
                <a:cubicBezTo>
                  <a:pt x="32" y="85"/>
                  <a:pt x="40" y="90"/>
                  <a:pt x="40" y="90"/>
                </a:cubicBezTo>
                <a:cubicBezTo>
                  <a:pt x="45" y="97"/>
                  <a:pt x="47" y="103"/>
                  <a:pt x="54" y="108"/>
                </a:cubicBezTo>
                <a:cubicBezTo>
                  <a:pt x="58" y="111"/>
                  <a:pt x="66" y="116"/>
                  <a:pt x="66" y="116"/>
                </a:cubicBezTo>
                <a:cubicBezTo>
                  <a:pt x="66" y="116"/>
                  <a:pt x="68" y="136"/>
                  <a:pt x="70" y="140"/>
                </a:cubicBezTo>
                <a:cubicBezTo>
                  <a:pt x="74" y="148"/>
                  <a:pt x="76" y="144"/>
                  <a:pt x="82" y="150"/>
                </a:cubicBezTo>
                <a:cubicBezTo>
                  <a:pt x="93" y="161"/>
                  <a:pt x="98" y="176"/>
                  <a:pt x="106" y="188"/>
                </a:cubicBezTo>
                <a:cubicBezTo>
                  <a:pt x="111" y="195"/>
                  <a:pt x="121" y="198"/>
                  <a:pt x="128" y="200"/>
                </a:cubicBezTo>
                <a:cubicBezTo>
                  <a:pt x="132" y="201"/>
                  <a:pt x="140" y="204"/>
                  <a:pt x="140" y="204"/>
                </a:cubicBezTo>
                <a:cubicBezTo>
                  <a:pt x="143" y="208"/>
                  <a:pt x="147" y="211"/>
                  <a:pt x="150" y="216"/>
                </a:cubicBezTo>
                <a:cubicBezTo>
                  <a:pt x="152" y="220"/>
                  <a:pt x="154" y="228"/>
                  <a:pt x="154" y="228"/>
                </a:cubicBezTo>
                <a:cubicBezTo>
                  <a:pt x="151" y="275"/>
                  <a:pt x="156" y="244"/>
                  <a:pt x="142" y="264"/>
                </a:cubicBezTo>
                <a:cubicBezTo>
                  <a:pt x="144" y="276"/>
                  <a:pt x="142" y="275"/>
                  <a:pt x="150" y="282"/>
                </a:cubicBezTo>
                <a:cubicBezTo>
                  <a:pt x="154" y="285"/>
                  <a:pt x="162" y="290"/>
                  <a:pt x="162" y="290"/>
                </a:cubicBezTo>
                <a:cubicBezTo>
                  <a:pt x="168" y="302"/>
                  <a:pt x="168" y="306"/>
                  <a:pt x="164" y="318"/>
                </a:cubicBezTo>
                <a:cubicBezTo>
                  <a:pt x="169" y="326"/>
                  <a:pt x="176" y="330"/>
                  <a:pt x="182" y="338"/>
                </a:cubicBezTo>
                <a:cubicBezTo>
                  <a:pt x="185" y="342"/>
                  <a:pt x="190" y="350"/>
                  <a:pt x="190" y="350"/>
                </a:cubicBezTo>
                <a:cubicBezTo>
                  <a:pt x="185" y="371"/>
                  <a:pt x="178" y="382"/>
                  <a:pt x="204" y="378"/>
                </a:cubicBezTo>
                <a:cubicBezTo>
                  <a:pt x="209" y="370"/>
                  <a:pt x="220" y="353"/>
                  <a:pt x="228" y="348"/>
                </a:cubicBezTo>
                <a:cubicBezTo>
                  <a:pt x="232" y="346"/>
                  <a:pt x="240" y="344"/>
                  <a:pt x="240" y="344"/>
                </a:cubicBezTo>
                <a:cubicBezTo>
                  <a:pt x="246" y="353"/>
                  <a:pt x="243" y="380"/>
                  <a:pt x="244" y="388"/>
                </a:cubicBezTo>
                <a:cubicBezTo>
                  <a:pt x="240" y="399"/>
                  <a:pt x="230" y="404"/>
                  <a:pt x="226" y="416"/>
                </a:cubicBezTo>
                <a:cubicBezTo>
                  <a:pt x="225" y="418"/>
                  <a:pt x="226" y="422"/>
                  <a:pt x="224" y="422"/>
                </a:cubicBezTo>
                <a:cubicBezTo>
                  <a:pt x="214" y="424"/>
                  <a:pt x="203" y="423"/>
                  <a:pt x="192" y="424"/>
                </a:cubicBezTo>
                <a:cubicBezTo>
                  <a:pt x="180" y="436"/>
                  <a:pt x="184" y="439"/>
                  <a:pt x="164" y="442"/>
                </a:cubicBezTo>
                <a:cubicBezTo>
                  <a:pt x="154" y="449"/>
                  <a:pt x="158" y="453"/>
                  <a:pt x="168" y="456"/>
                </a:cubicBezTo>
                <a:cubicBezTo>
                  <a:pt x="173" y="475"/>
                  <a:pt x="175" y="481"/>
                  <a:pt x="166" y="508"/>
                </a:cubicBezTo>
                <a:cubicBezTo>
                  <a:pt x="165" y="512"/>
                  <a:pt x="162" y="520"/>
                  <a:pt x="162" y="520"/>
                </a:cubicBezTo>
                <a:cubicBezTo>
                  <a:pt x="165" y="548"/>
                  <a:pt x="161" y="537"/>
                  <a:pt x="182" y="540"/>
                </a:cubicBezTo>
                <a:cubicBezTo>
                  <a:pt x="191" y="566"/>
                  <a:pt x="218" y="585"/>
                  <a:pt x="234" y="606"/>
                </a:cubicBezTo>
                <a:cubicBezTo>
                  <a:pt x="241" y="615"/>
                  <a:pt x="240" y="618"/>
                  <a:pt x="248" y="624"/>
                </a:cubicBezTo>
                <a:cubicBezTo>
                  <a:pt x="252" y="627"/>
                  <a:pt x="260" y="632"/>
                  <a:pt x="260" y="632"/>
                </a:cubicBezTo>
                <a:cubicBezTo>
                  <a:pt x="265" y="631"/>
                  <a:pt x="270" y="633"/>
                  <a:pt x="274" y="630"/>
                </a:cubicBezTo>
                <a:cubicBezTo>
                  <a:pt x="280" y="625"/>
                  <a:pt x="283" y="594"/>
                  <a:pt x="284" y="588"/>
                </a:cubicBezTo>
                <a:cubicBezTo>
                  <a:pt x="284" y="577"/>
                  <a:pt x="275" y="515"/>
                  <a:pt x="298" y="500"/>
                </a:cubicBezTo>
                <a:cubicBezTo>
                  <a:pt x="306" y="476"/>
                  <a:pt x="297" y="470"/>
                  <a:pt x="290" y="450"/>
                </a:cubicBezTo>
                <a:cubicBezTo>
                  <a:pt x="291" y="438"/>
                  <a:pt x="299" y="400"/>
                  <a:pt x="284" y="390"/>
                </a:cubicBezTo>
                <a:cubicBezTo>
                  <a:pt x="274" y="375"/>
                  <a:pt x="277" y="349"/>
                  <a:pt x="280" y="334"/>
                </a:cubicBezTo>
                <a:cubicBezTo>
                  <a:pt x="281" y="328"/>
                  <a:pt x="292" y="328"/>
                  <a:pt x="298" y="326"/>
                </a:cubicBezTo>
                <a:cubicBezTo>
                  <a:pt x="311" y="322"/>
                  <a:pt x="320" y="318"/>
                  <a:pt x="328" y="306"/>
                </a:cubicBezTo>
                <a:cubicBezTo>
                  <a:pt x="338" y="290"/>
                  <a:pt x="335" y="269"/>
                  <a:pt x="352" y="258"/>
                </a:cubicBezTo>
                <a:cubicBezTo>
                  <a:pt x="357" y="244"/>
                  <a:pt x="357" y="226"/>
                  <a:pt x="344" y="218"/>
                </a:cubicBezTo>
                <a:cubicBezTo>
                  <a:pt x="340" y="213"/>
                  <a:pt x="336" y="200"/>
                  <a:pt x="336" y="200"/>
                </a:cubicBezTo>
                <a:cubicBezTo>
                  <a:pt x="337" y="187"/>
                  <a:pt x="338" y="178"/>
                  <a:pt x="342" y="166"/>
                </a:cubicBezTo>
                <a:cubicBezTo>
                  <a:pt x="343" y="162"/>
                  <a:pt x="346" y="154"/>
                  <a:pt x="346" y="154"/>
                </a:cubicBezTo>
                <a:cubicBezTo>
                  <a:pt x="343" y="145"/>
                  <a:pt x="334" y="133"/>
                  <a:pt x="324" y="130"/>
                </a:cubicBezTo>
                <a:cubicBezTo>
                  <a:pt x="311" y="117"/>
                  <a:pt x="293" y="108"/>
                  <a:pt x="276" y="102"/>
                </a:cubicBezTo>
                <a:cubicBezTo>
                  <a:pt x="274" y="96"/>
                  <a:pt x="270" y="84"/>
                  <a:pt x="270" y="84"/>
                </a:cubicBezTo>
                <a:cubicBezTo>
                  <a:pt x="275" y="76"/>
                  <a:pt x="275" y="69"/>
                  <a:pt x="278" y="60"/>
                </a:cubicBezTo>
                <a:cubicBezTo>
                  <a:pt x="277" y="57"/>
                  <a:pt x="279" y="53"/>
                  <a:pt x="276" y="52"/>
                </a:cubicBezTo>
                <a:cubicBezTo>
                  <a:pt x="268" y="50"/>
                  <a:pt x="237" y="66"/>
                  <a:pt x="230" y="70"/>
                </a:cubicBezTo>
                <a:cubicBezTo>
                  <a:pt x="226" y="72"/>
                  <a:pt x="218" y="74"/>
                  <a:pt x="218" y="74"/>
                </a:cubicBezTo>
                <a:cubicBezTo>
                  <a:pt x="213" y="73"/>
                  <a:pt x="207" y="76"/>
                  <a:pt x="204" y="72"/>
                </a:cubicBezTo>
                <a:cubicBezTo>
                  <a:pt x="201" y="69"/>
                  <a:pt x="205" y="64"/>
                  <a:pt x="206" y="60"/>
                </a:cubicBezTo>
                <a:cubicBezTo>
                  <a:pt x="208" y="47"/>
                  <a:pt x="214" y="38"/>
                  <a:pt x="218" y="26"/>
                </a:cubicBezTo>
                <a:cubicBezTo>
                  <a:pt x="220" y="20"/>
                  <a:pt x="224" y="8"/>
                  <a:pt x="224" y="8"/>
                </a:cubicBezTo>
                <a:cubicBezTo>
                  <a:pt x="211" y="0"/>
                  <a:pt x="196" y="2"/>
                  <a:pt x="184" y="10"/>
                </a:cubicBezTo>
                <a:cubicBezTo>
                  <a:pt x="182" y="17"/>
                  <a:pt x="178" y="22"/>
                  <a:pt x="176" y="30"/>
                </a:cubicBezTo>
                <a:cubicBezTo>
                  <a:pt x="178" y="56"/>
                  <a:pt x="179" y="81"/>
                  <a:pt x="172" y="106"/>
                </a:cubicBezTo>
                <a:cubicBezTo>
                  <a:pt x="169" y="116"/>
                  <a:pt x="170" y="118"/>
                  <a:pt x="162" y="122"/>
                </a:cubicBezTo>
                <a:cubicBezTo>
                  <a:pt x="158" y="124"/>
                  <a:pt x="150" y="126"/>
                  <a:pt x="150" y="126"/>
                </a:cubicBezTo>
                <a:cubicBezTo>
                  <a:pt x="148" y="126"/>
                  <a:pt x="138" y="123"/>
                  <a:pt x="136" y="122"/>
                </a:cubicBezTo>
                <a:cubicBezTo>
                  <a:pt x="132" y="120"/>
                  <a:pt x="124" y="114"/>
                  <a:pt x="124" y="114"/>
                </a:cubicBezTo>
                <a:cubicBezTo>
                  <a:pt x="123" y="110"/>
                  <a:pt x="119" y="106"/>
                  <a:pt x="118" y="102"/>
                </a:cubicBezTo>
                <a:cubicBezTo>
                  <a:pt x="114" y="88"/>
                  <a:pt x="117" y="70"/>
                  <a:pt x="104" y="60"/>
                </a:cubicBezTo>
                <a:cubicBezTo>
                  <a:pt x="99" y="56"/>
                  <a:pt x="87" y="43"/>
                  <a:pt x="82" y="40"/>
                </a:cubicBezTo>
                <a:cubicBezTo>
                  <a:pt x="77" y="37"/>
                  <a:pt x="70" y="36"/>
                  <a:pt x="64" y="34"/>
                </a:cubicBezTo>
                <a:cubicBezTo>
                  <a:pt x="62" y="33"/>
                  <a:pt x="58" y="32"/>
                  <a:pt x="58" y="32"/>
                </a:cubicBezTo>
                <a:cubicBezTo>
                  <a:pt x="13" y="36"/>
                  <a:pt x="41" y="36"/>
                  <a:pt x="16" y="52"/>
                </a:cubicBezTo>
                <a:cubicBezTo>
                  <a:pt x="3" y="50"/>
                  <a:pt x="0" y="48"/>
                  <a:pt x="8" y="52"/>
                </a:cubicBezTo>
                <a:close/>
              </a:path>
            </a:pathLst>
          </a:custGeom>
          <a:solidFill>
            <a:srgbClr val="0070C0"/>
          </a:solidFill>
          <a:ln w="6350">
            <a:solidFill>
              <a:srgbClr val="FF9900">
                <a:alpha val="49019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231" name="Freeform 35" descr="Narrow vertical"/>
          <p:cNvSpPr>
            <a:spLocks/>
          </p:cNvSpPr>
          <p:nvPr/>
        </p:nvSpPr>
        <p:spPr bwMode="auto">
          <a:xfrm>
            <a:off x="4732338" y="1911350"/>
            <a:ext cx="703262" cy="292100"/>
          </a:xfrm>
          <a:custGeom>
            <a:avLst/>
            <a:gdLst>
              <a:gd name="T0" fmla="*/ 2147483647 w 513"/>
              <a:gd name="T1" fmla="*/ 2147483647 h 211"/>
              <a:gd name="T2" fmla="*/ 2147483647 w 513"/>
              <a:gd name="T3" fmla="*/ 2147483647 h 211"/>
              <a:gd name="T4" fmla="*/ 2147483647 w 513"/>
              <a:gd name="T5" fmla="*/ 2147483647 h 211"/>
              <a:gd name="T6" fmla="*/ 2147483647 w 513"/>
              <a:gd name="T7" fmla="*/ 2147483647 h 211"/>
              <a:gd name="T8" fmla="*/ 2147483647 w 513"/>
              <a:gd name="T9" fmla="*/ 2147483647 h 211"/>
              <a:gd name="T10" fmla="*/ 2147483647 w 513"/>
              <a:gd name="T11" fmla="*/ 2147483647 h 211"/>
              <a:gd name="T12" fmla="*/ 2147483647 w 513"/>
              <a:gd name="T13" fmla="*/ 2147483647 h 211"/>
              <a:gd name="T14" fmla="*/ 2147483647 w 513"/>
              <a:gd name="T15" fmla="*/ 2147483647 h 211"/>
              <a:gd name="T16" fmla="*/ 2147483647 w 513"/>
              <a:gd name="T17" fmla="*/ 2147483647 h 211"/>
              <a:gd name="T18" fmla="*/ 2147483647 w 513"/>
              <a:gd name="T19" fmla="*/ 2147483647 h 211"/>
              <a:gd name="T20" fmla="*/ 2147483647 w 513"/>
              <a:gd name="T21" fmla="*/ 2147483647 h 211"/>
              <a:gd name="T22" fmla="*/ 2147483647 w 513"/>
              <a:gd name="T23" fmla="*/ 2147483647 h 211"/>
              <a:gd name="T24" fmla="*/ 2147483647 w 513"/>
              <a:gd name="T25" fmla="*/ 2147483647 h 211"/>
              <a:gd name="T26" fmla="*/ 2147483647 w 513"/>
              <a:gd name="T27" fmla="*/ 2147483647 h 211"/>
              <a:gd name="T28" fmla="*/ 2147483647 w 513"/>
              <a:gd name="T29" fmla="*/ 2147483647 h 211"/>
              <a:gd name="T30" fmla="*/ 2147483647 w 513"/>
              <a:gd name="T31" fmla="*/ 2147483647 h 211"/>
              <a:gd name="T32" fmla="*/ 2147483647 w 513"/>
              <a:gd name="T33" fmla="*/ 2147483647 h 211"/>
              <a:gd name="T34" fmla="*/ 2147483647 w 513"/>
              <a:gd name="T35" fmla="*/ 2147483647 h 211"/>
              <a:gd name="T36" fmla="*/ 2147483647 w 513"/>
              <a:gd name="T37" fmla="*/ 2147483647 h 211"/>
              <a:gd name="T38" fmla="*/ 2147483647 w 513"/>
              <a:gd name="T39" fmla="*/ 2147483647 h 211"/>
              <a:gd name="T40" fmla="*/ 2147483647 w 513"/>
              <a:gd name="T41" fmla="*/ 2147483647 h 211"/>
              <a:gd name="T42" fmla="*/ 2147483647 w 513"/>
              <a:gd name="T43" fmla="*/ 2147483647 h 211"/>
              <a:gd name="T44" fmla="*/ 2147483647 w 513"/>
              <a:gd name="T45" fmla="*/ 2147483647 h 211"/>
              <a:gd name="T46" fmla="*/ 2147483647 w 513"/>
              <a:gd name="T47" fmla="*/ 2147483647 h 211"/>
              <a:gd name="T48" fmla="*/ 2147483647 w 513"/>
              <a:gd name="T49" fmla="*/ 2147483647 h 211"/>
              <a:gd name="T50" fmla="*/ 2147483647 w 513"/>
              <a:gd name="T51" fmla="*/ 2147483647 h 211"/>
              <a:gd name="T52" fmla="*/ 2147483647 w 513"/>
              <a:gd name="T53" fmla="*/ 2147483647 h 211"/>
              <a:gd name="T54" fmla="*/ 2147483647 w 513"/>
              <a:gd name="T55" fmla="*/ 2147483647 h 211"/>
              <a:gd name="T56" fmla="*/ 2147483647 w 513"/>
              <a:gd name="T57" fmla="*/ 2147483647 h 211"/>
              <a:gd name="T58" fmla="*/ 2147483647 w 513"/>
              <a:gd name="T59" fmla="*/ 2147483647 h 211"/>
              <a:gd name="T60" fmla="*/ 2147483647 w 513"/>
              <a:gd name="T61" fmla="*/ 2147483647 h 211"/>
              <a:gd name="T62" fmla="*/ 2147483647 w 513"/>
              <a:gd name="T63" fmla="*/ 2147483647 h 211"/>
              <a:gd name="T64" fmla="*/ 2147483647 w 513"/>
              <a:gd name="T65" fmla="*/ 2147483647 h 211"/>
              <a:gd name="T66" fmla="*/ 2147483647 w 513"/>
              <a:gd name="T67" fmla="*/ 2147483647 h 211"/>
              <a:gd name="T68" fmla="*/ 2147483647 w 513"/>
              <a:gd name="T69" fmla="*/ 2147483647 h 211"/>
              <a:gd name="T70" fmla="*/ 2147483647 w 513"/>
              <a:gd name="T71" fmla="*/ 2147483647 h 211"/>
              <a:gd name="T72" fmla="*/ 2147483647 w 513"/>
              <a:gd name="T73" fmla="*/ 2147483647 h 211"/>
              <a:gd name="T74" fmla="*/ 2147483647 w 513"/>
              <a:gd name="T75" fmla="*/ 2147483647 h 211"/>
              <a:gd name="T76" fmla="*/ 2147483647 w 513"/>
              <a:gd name="T77" fmla="*/ 2147483647 h 211"/>
              <a:gd name="T78" fmla="*/ 2147483647 w 513"/>
              <a:gd name="T79" fmla="*/ 2147483647 h 211"/>
              <a:gd name="T80" fmla="*/ 2147483647 w 513"/>
              <a:gd name="T81" fmla="*/ 2147483647 h 211"/>
              <a:gd name="T82" fmla="*/ 2147483647 w 513"/>
              <a:gd name="T83" fmla="*/ 2147483647 h 211"/>
              <a:gd name="T84" fmla="*/ 2147483647 w 513"/>
              <a:gd name="T85" fmla="*/ 2147483647 h 211"/>
              <a:gd name="T86" fmla="*/ 2147483647 w 513"/>
              <a:gd name="T87" fmla="*/ 2147483647 h 211"/>
              <a:gd name="T88" fmla="*/ 2147483647 w 513"/>
              <a:gd name="T89" fmla="*/ 2147483647 h 211"/>
              <a:gd name="T90" fmla="*/ 2147483647 w 513"/>
              <a:gd name="T91" fmla="*/ 2147483647 h 211"/>
              <a:gd name="T92" fmla="*/ 2147483647 w 513"/>
              <a:gd name="T93" fmla="*/ 2147483647 h 211"/>
              <a:gd name="T94" fmla="*/ 2147483647 w 513"/>
              <a:gd name="T95" fmla="*/ 2147483647 h 211"/>
              <a:gd name="T96" fmla="*/ 2147483647 w 513"/>
              <a:gd name="T97" fmla="*/ 2147483647 h 211"/>
              <a:gd name="T98" fmla="*/ 2147483647 w 513"/>
              <a:gd name="T99" fmla="*/ 2147483647 h 211"/>
              <a:gd name="T100" fmla="*/ 2147483647 w 513"/>
              <a:gd name="T101" fmla="*/ 2147483647 h 211"/>
              <a:gd name="T102" fmla="*/ 2147483647 w 513"/>
              <a:gd name="T103" fmla="*/ 2147483647 h 211"/>
              <a:gd name="T104" fmla="*/ 2147483647 w 513"/>
              <a:gd name="T105" fmla="*/ 2147483647 h 211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513"/>
              <a:gd name="T160" fmla="*/ 0 h 211"/>
              <a:gd name="T161" fmla="*/ 513 w 513"/>
              <a:gd name="T162" fmla="*/ 211 h 211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513" h="211">
                <a:moveTo>
                  <a:pt x="9" y="84"/>
                </a:moveTo>
                <a:cubicBezTo>
                  <a:pt x="0" y="71"/>
                  <a:pt x="11" y="66"/>
                  <a:pt x="23" y="64"/>
                </a:cubicBezTo>
                <a:cubicBezTo>
                  <a:pt x="30" y="65"/>
                  <a:pt x="39" y="62"/>
                  <a:pt x="43" y="68"/>
                </a:cubicBezTo>
                <a:cubicBezTo>
                  <a:pt x="45" y="71"/>
                  <a:pt x="46" y="83"/>
                  <a:pt x="51" y="86"/>
                </a:cubicBezTo>
                <a:cubicBezTo>
                  <a:pt x="57" y="90"/>
                  <a:pt x="69" y="91"/>
                  <a:pt x="75" y="92"/>
                </a:cubicBezTo>
                <a:cubicBezTo>
                  <a:pt x="87" y="110"/>
                  <a:pt x="80" y="106"/>
                  <a:pt x="103" y="114"/>
                </a:cubicBezTo>
                <a:cubicBezTo>
                  <a:pt x="110" y="134"/>
                  <a:pt x="130" y="129"/>
                  <a:pt x="149" y="130"/>
                </a:cubicBezTo>
                <a:cubicBezTo>
                  <a:pt x="147" y="136"/>
                  <a:pt x="143" y="148"/>
                  <a:pt x="143" y="148"/>
                </a:cubicBezTo>
                <a:cubicBezTo>
                  <a:pt x="146" y="158"/>
                  <a:pt x="143" y="153"/>
                  <a:pt x="157" y="158"/>
                </a:cubicBezTo>
                <a:cubicBezTo>
                  <a:pt x="159" y="159"/>
                  <a:pt x="163" y="160"/>
                  <a:pt x="163" y="160"/>
                </a:cubicBezTo>
                <a:cubicBezTo>
                  <a:pt x="169" y="151"/>
                  <a:pt x="161" y="144"/>
                  <a:pt x="167" y="136"/>
                </a:cubicBezTo>
                <a:cubicBezTo>
                  <a:pt x="173" y="128"/>
                  <a:pt x="187" y="133"/>
                  <a:pt x="197" y="132"/>
                </a:cubicBezTo>
                <a:cubicBezTo>
                  <a:pt x="206" y="129"/>
                  <a:pt x="212" y="125"/>
                  <a:pt x="221" y="122"/>
                </a:cubicBezTo>
                <a:cubicBezTo>
                  <a:pt x="223" y="121"/>
                  <a:pt x="227" y="120"/>
                  <a:pt x="227" y="120"/>
                </a:cubicBezTo>
                <a:cubicBezTo>
                  <a:pt x="232" y="104"/>
                  <a:pt x="250" y="120"/>
                  <a:pt x="259" y="106"/>
                </a:cubicBezTo>
                <a:cubicBezTo>
                  <a:pt x="261" y="94"/>
                  <a:pt x="263" y="86"/>
                  <a:pt x="271" y="78"/>
                </a:cubicBezTo>
                <a:cubicBezTo>
                  <a:pt x="276" y="42"/>
                  <a:pt x="276" y="43"/>
                  <a:pt x="311" y="40"/>
                </a:cubicBezTo>
                <a:cubicBezTo>
                  <a:pt x="310" y="38"/>
                  <a:pt x="311" y="35"/>
                  <a:pt x="309" y="34"/>
                </a:cubicBezTo>
                <a:cubicBezTo>
                  <a:pt x="306" y="32"/>
                  <a:pt x="297" y="30"/>
                  <a:pt x="297" y="30"/>
                </a:cubicBezTo>
                <a:cubicBezTo>
                  <a:pt x="288" y="16"/>
                  <a:pt x="312" y="15"/>
                  <a:pt x="321" y="12"/>
                </a:cubicBezTo>
                <a:cubicBezTo>
                  <a:pt x="329" y="0"/>
                  <a:pt x="343" y="6"/>
                  <a:pt x="355" y="10"/>
                </a:cubicBezTo>
                <a:cubicBezTo>
                  <a:pt x="366" y="3"/>
                  <a:pt x="378" y="5"/>
                  <a:pt x="389" y="12"/>
                </a:cubicBezTo>
                <a:cubicBezTo>
                  <a:pt x="394" y="20"/>
                  <a:pt x="404" y="23"/>
                  <a:pt x="413" y="26"/>
                </a:cubicBezTo>
                <a:cubicBezTo>
                  <a:pt x="419" y="16"/>
                  <a:pt x="415" y="21"/>
                  <a:pt x="429" y="16"/>
                </a:cubicBezTo>
                <a:cubicBezTo>
                  <a:pt x="431" y="15"/>
                  <a:pt x="435" y="14"/>
                  <a:pt x="435" y="14"/>
                </a:cubicBezTo>
                <a:cubicBezTo>
                  <a:pt x="444" y="23"/>
                  <a:pt x="442" y="35"/>
                  <a:pt x="453" y="42"/>
                </a:cubicBezTo>
                <a:cubicBezTo>
                  <a:pt x="458" y="28"/>
                  <a:pt x="465" y="32"/>
                  <a:pt x="479" y="34"/>
                </a:cubicBezTo>
                <a:cubicBezTo>
                  <a:pt x="484" y="41"/>
                  <a:pt x="488" y="45"/>
                  <a:pt x="495" y="50"/>
                </a:cubicBezTo>
                <a:cubicBezTo>
                  <a:pt x="500" y="64"/>
                  <a:pt x="505" y="80"/>
                  <a:pt x="513" y="92"/>
                </a:cubicBezTo>
                <a:cubicBezTo>
                  <a:pt x="504" y="106"/>
                  <a:pt x="507" y="99"/>
                  <a:pt x="503" y="110"/>
                </a:cubicBezTo>
                <a:cubicBezTo>
                  <a:pt x="502" y="121"/>
                  <a:pt x="505" y="138"/>
                  <a:pt x="493" y="142"/>
                </a:cubicBezTo>
                <a:cubicBezTo>
                  <a:pt x="486" y="140"/>
                  <a:pt x="482" y="136"/>
                  <a:pt x="475" y="134"/>
                </a:cubicBezTo>
                <a:cubicBezTo>
                  <a:pt x="472" y="125"/>
                  <a:pt x="472" y="120"/>
                  <a:pt x="463" y="126"/>
                </a:cubicBezTo>
                <a:cubicBezTo>
                  <a:pt x="465" y="144"/>
                  <a:pt x="470" y="155"/>
                  <a:pt x="451" y="150"/>
                </a:cubicBezTo>
                <a:cubicBezTo>
                  <a:pt x="443" y="139"/>
                  <a:pt x="439" y="140"/>
                  <a:pt x="427" y="144"/>
                </a:cubicBezTo>
                <a:cubicBezTo>
                  <a:pt x="411" y="140"/>
                  <a:pt x="423" y="127"/>
                  <a:pt x="409" y="122"/>
                </a:cubicBezTo>
                <a:cubicBezTo>
                  <a:pt x="400" y="128"/>
                  <a:pt x="395" y="127"/>
                  <a:pt x="389" y="118"/>
                </a:cubicBezTo>
                <a:cubicBezTo>
                  <a:pt x="387" y="111"/>
                  <a:pt x="375" y="102"/>
                  <a:pt x="375" y="102"/>
                </a:cubicBezTo>
                <a:cubicBezTo>
                  <a:pt x="369" y="93"/>
                  <a:pt x="367" y="91"/>
                  <a:pt x="357" y="94"/>
                </a:cubicBezTo>
                <a:cubicBezTo>
                  <a:pt x="346" y="105"/>
                  <a:pt x="342" y="110"/>
                  <a:pt x="327" y="114"/>
                </a:cubicBezTo>
                <a:cubicBezTo>
                  <a:pt x="323" y="126"/>
                  <a:pt x="326" y="137"/>
                  <a:pt x="315" y="144"/>
                </a:cubicBezTo>
                <a:cubicBezTo>
                  <a:pt x="306" y="142"/>
                  <a:pt x="301" y="141"/>
                  <a:pt x="293" y="136"/>
                </a:cubicBezTo>
                <a:cubicBezTo>
                  <a:pt x="288" y="137"/>
                  <a:pt x="283" y="136"/>
                  <a:pt x="279" y="138"/>
                </a:cubicBezTo>
                <a:cubicBezTo>
                  <a:pt x="275" y="140"/>
                  <a:pt x="267" y="146"/>
                  <a:pt x="267" y="146"/>
                </a:cubicBezTo>
                <a:cubicBezTo>
                  <a:pt x="255" y="144"/>
                  <a:pt x="242" y="145"/>
                  <a:pt x="231" y="138"/>
                </a:cubicBezTo>
                <a:cubicBezTo>
                  <a:pt x="209" y="143"/>
                  <a:pt x="210" y="185"/>
                  <a:pt x="191" y="198"/>
                </a:cubicBezTo>
                <a:cubicBezTo>
                  <a:pt x="182" y="211"/>
                  <a:pt x="164" y="200"/>
                  <a:pt x="151" y="196"/>
                </a:cubicBezTo>
                <a:cubicBezTo>
                  <a:pt x="146" y="194"/>
                  <a:pt x="139" y="188"/>
                  <a:pt x="139" y="188"/>
                </a:cubicBezTo>
                <a:cubicBezTo>
                  <a:pt x="130" y="174"/>
                  <a:pt x="113" y="163"/>
                  <a:pt x="97" y="158"/>
                </a:cubicBezTo>
                <a:cubicBezTo>
                  <a:pt x="88" y="149"/>
                  <a:pt x="80" y="137"/>
                  <a:pt x="69" y="130"/>
                </a:cubicBezTo>
                <a:cubicBezTo>
                  <a:pt x="57" y="112"/>
                  <a:pt x="38" y="116"/>
                  <a:pt x="17" y="114"/>
                </a:cubicBezTo>
                <a:cubicBezTo>
                  <a:pt x="15" y="102"/>
                  <a:pt x="17" y="93"/>
                  <a:pt x="7" y="86"/>
                </a:cubicBezTo>
                <a:cubicBezTo>
                  <a:pt x="2" y="78"/>
                  <a:pt x="1" y="79"/>
                  <a:pt x="9" y="84"/>
                </a:cubicBezTo>
                <a:close/>
              </a:path>
            </a:pathLst>
          </a:custGeom>
          <a:solidFill>
            <a:srgbClr val="FFFF00"/>
          </a:solidFill>
          <a:ln w="6350">
            <a:solidFill>
              <a:srgbClr val="4D4D4D">
                <a:alpha val="49019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h-TH">
              <a:solidFill>
                <a:prstClr val="black">
                  <a:lumMod val="85000"/>
                  <a:lumOff val="15000"/>
                </a:prstClr>
              </a:solidFill>
              <a:latin typeface="Arial" pitchFamily="34" charset="0"/>
            </a:endParaRPr>
          </a:p>
        </p:txBody>
      </p:sp>
      <p:sp>
        <p:nvSpPr>
          <p:cNvPr id="232" name="Freeform 36"/>
          <p:cNvSpPr>
            <a:spLocks/>
          </p:cNvSpPr>
          <p:nvPr/>
        </p:nvSpPr>
        <p:spPr bwMode="auto">
          <a:xfrm>
            <a:off x="4043363" y="2212975"/>
            <a:ext cx="396875" cy="381000"/>
          </a:xfrm>
          <a:custGeom>
            <a:avLst/>
            <a:gdLst>
              <a:gd name="T0" fmla="*/ 2147483647 w 293"/>
              <a:gd name="T1" fmla="*/ 2147483647 h 276"/>
              <a:gd name="T2" fmla="*/ 2147483647 w 293"/>
              <a:gd name="T3" fmla="*/ 2147483647 h 276"/>
              <a:gd name="T4" fmla="*/ 2147483647 w 293"/>
              <a:gd name="T5" fmla="*/ 2147483647 h 276"/>
              <a:gd name="T6" fmla="*/ 2147483647 w 293"/>
              <a:gd name="T7" fmla="*/ 2147483647 h 276"/>
              <a:gd name="T8" fmla="*/ 2147483647 w 293"/>
              <a:gd name="T9" fmla="*/ 2147483647 h 276"/>
              <a:gd name="T10" fmla="*/ 2147483647 w 293"/>
              <a:gd name="T11" fmla="*/ 0 h 276"/>
              <a:gd name="T12" fmla="*/ 2147483647 w 293"/>
              <a:gd name="T13" fmla="*/ 2147483647 h 276"/>
              <a:gd name="T14" fmla="*/ 2147483647 w 293"/>
              <a:gd name="T15" fmla="*/ 2147483647 h 276"/>
              <a:gd name="T16" fmla="*/ 2147483647 w 293"/>
              <a:gd name="T17" fmla="*/ 2147483647 h 276"/>
              <a:gd name="T18" fmla="*/ 2147483647 w 293"/>
              <a:gd name="T19" fmla="*/ 2147483647 h 276"/>
              <a:gd name="T20" fmla="*/ 2147483647 w 293"/>
              <a:gd name="T21" fmla="*/ 2147483647 h 276"/>
              <a:gd name="T22" fmla="*/ 2147483647 w 293"/>
              <a:gd name="T23" fmla="*/ 2147483647 h 276"/>
              <a:gd name="T24" fmla="*/ 2147483647 w 293"/>
              <a:gd name="T25" fmla="*/ 2147483647 h 276"/>
              <a:gd name="T26" fmla="*/ 2147483647 w 293"/>
              <a:gd name="T27" fmla="*/ 2147483647 h 276"/>
              <a:gd name="T28" fmla="*/ 2147483647 w 293"/>
              <a:gd name="T29" fmla="*/ 2147483647 h 276"/>
              <a:gd name="T30" fmla="*/ 2147483647 w 293"/>
              <a:gd name="T31" fmla="*/ 2147483647 h 276"/>
              <a:gd name="T32" fmla="*/ 2147483647 w 293"/>
              <a:gd name="T33" fmla="*/ 2147483647 h 276"/>
              <a:gd name="T34" fmla="*/ 2147483647 w 293"/>
              <a:gd name="T35" fmla="*/ 2147483647 h 276"/>
              <a:gd name="T36" fmla="*/ 2147483647 w 293"/>
              <a:gd name="T37" fmla="*/ 2147483647 h 276"/>
              <a:gd name="T38" fmla="*/ 2147483647 w 293"/>
              <a:gd name="T39" fmla="*/ 2147483647 h 276"/>
              <a:gd name="T40" fmla="*/ 2147483647 w 293"/>
              <a:gd name="T41" fmla="*/ 2147483647 h 276"/>
              <a:gd name="T42" fmla="*/ 2147483647 w 293"/>
              <a:gd name="T43" fmla="*/ 2147483647 h 276"/>
              <a:gd name="T44" fmla="*/ 2147483647 w 293"/>
              <a:gd name="T45" fmla="*/ 2147483647 h 276"/>
              <a:gd name="T46" fmla="*/ 2147483647 w 293"/>
              <a:gd name="T47" fmla="*/ 2147483647 h 276"/>
              <a:gd name="T48" fmla="*/ 2147483647 w 293"/>
              <a:gd name="T49" fmla="*/ 2147483647 h 276"/>
              <a:gd name="T50" fmla="*/ 2147483647 w 293"/>
              <a:gd name="T51" fmla="*/ 2147483647 h 276"/>
              <a:gd name="T52" fmla="*/ 2147483647 w 293"/>
              <a:gd name="T53" fmla="*/ 2147483647 h 276"/>
              <a:gd name="T54" fmla="*/ 2147483647 w 293"/>
              <a:gd name="T55" fmla="*/ 2147483647 h 276"/>
              <a:gd name="T56" fmla="*/ 2147483647 w 293"/>
              <a:gd name="T57" fmla="*/ 2147483647 h 276"/>
              <a:gd name="T58" fmla="*/ 2147483647 w 293"/>
              <a:gd name="T59" fmla="*/ 2147483647 h 276"/>
              <a:gd name="T60" fmla="*/ 2147483647 w 293"/>
              <a:gd name="T61" fmla="*/ 2147483647 h 276"/>
              <a:gd name="T62" fmla="*/ 2147483647 w 293"/>
              <a:gd name="T63" fmla="*/ 2147483647 h 27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293"/>
              <a:gd name="T97" fmla="*/ 0 h 276"/>
              <a:gd name="T98" fmla="*/ 293 w 293"/>
              <a:gd name="T99" fmla="*/ 276 h 27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293" h="276">
                <a:moveTo>
                  <a:pt x="28" y="94"/>
                </a:moveTo>
                <a:cubicBezTo>
                  <a:pt x="45" y="92"/>
                  <a:pt x="64" y="93"/>
                  <a:pt x="80" y="88"/>
                </a:cubicBezTo>
                <a:cubicBezTo>
                  <a:pt x="92" y="71"/>
                  <a:pt x="110" y="50"/>
                  <a:pt x="128" y="38"/>
                </a:cubicBezTo>
                <a:cubicBezTo>
                  <a:pt x="136" y="26"/>
                  <a:pt x="144" y="29"/>
                  <a:pt x="160" y="28"/>
                </a:cubicBezTo>
                <a:cubicBezTo>
                  <a:pt x="182" y="21"/>
                  <a:pt x="191" y="21"/>
                  <a:pt x="218" y="20"/>
                </a:cubicBezTo>
                <a:cubicBezTo>
                  <a:pt x="227" y="14"/>
                  <a:pt x="227" y="3"/>
                  <a:pt x="236" y="0"/>
                </a:cubicBezTo>
                <a:cubicBezTo>
                  <a:pt x="245" y="2"/>
                  <a:pt x="249" y="4"/>
                  <a:pt x="254" y="12"/>
                </a:cubicBezTo>
                <a:cubicBezTo>
                  <a:pt x="251" y="24"/>
                  <a:pt x="253" y="17"/>
                  <a:pt x="248" y="32"/>
                </a:cubicBezTo>
                <a:cubicBezTo>
                  <a:pt x="247" y="34"/>
                  <a:pt x="246" y="38"/>
                  <a:pt x="246" y="38"/>
                </a:cubicBezTo>
                <a:cubicBezTo>
                  <a:pt x="249" y="48"/>
                  <a:pt x="257" y="47"/>
                  <a:pt x="266" y="50"/>
                </a:cubicBezTo>
                <a:cubicBezTo>
                  <a:pt x="271" y="52"/>
                  <a:pt x="278" y="58"/>
                  <a:pt x="278" y="58"/>
                </a:cubicBezTo>
                <a:cubicBezTo>
                  <a:pt x="283" y="65"/>
                  <a:pt x="284" y="70"/>
                  <a:pt x="286" y="78"/>
                </a:cubicBezTo>
                <a:cubicBezTo>
                  <a:pt x="287" y="82"/>
                  <a:pt x="290" y="90"/>
                  <a:pt x="290" y="90"/>
                </a:cubicBezTo>
                <a:cubicBezTo>
                  <a:pt x="289" y="103"/>
                  <a:pt x="293" y="116"/>
                  <a:pt x="280" y="120"/>
                </a:cubicBezTo>
                <a:cubicBezTo>
                  <a:pt x="274" y="138"/>
                  <a:pt x="281" y="113"/>
                  <a:pt x="282" y="132"/>
                </a:cubicBezTo>
                <a:cubicBezTo>
                  <a:pt x="283" y="151"/>
                  <a:pt x="281" y="168"/>
                  <a:pt x="262" y="174"/>
                </a:cubicBezTo>
                <a:cubicBezTo>
                  <a:pt x="258" y="185"/>
                  <a:pt x="261" y="178"/>
                  <a:pt x="252" y="192"/>
                </a:cubicBezTo>
                <a:cubicBezTo>
                  <a:pt x="249" y="196"/>
                  <a:pt x="244" y="204"/>
                  <a:pt x="244" y="204"/>
                </a:cubicBezTo>
                <a:cubicBezTo>
                  <a:pt x="242" y="215"/>
                  <a:pt x="235" y="255"/>
                  <a:pt x="228" y="262"/>
                </a:cubicBezTo>
                <a:cubicBezTo>
                  <a:pt x="223" y="267"/>
                  <a:pt x="210" y="276"/>
                  <a:pt x="210" y="276"/>
                </a:cubicBezTo>
                <a:cubicBezTo>
                  <a:pt x="190" y="269"/>
                  <a:pt x="182" y="260"/>
                  <a:pt x="162" y="256"/>
                </a:cubicBezTo>
                <a:cubicBezTo>
                  <a:pt x="139" y="258"/>
                  <a:pt x="108" y="261"/>
                  <a:pt x="86" y="254"/>
                </a:cubicBezTo>
                <a:cubicBezTo>
                  <a:pt x="77" y="240"/>
                  <a:pt x="80" y="251"/>
                  <a:pt x="62" y="252"/>
                </a:cubicBezTo>
                <a:cubicBezTo>
                  <a:pt x="59" y="260"/>
                  <a:pt x="49" y="261"/>
                  <a:pt x="40" y="264"/>
                </a:cubicBezTo>
                <a:cubicBezTo>
                  <a:pt x="29" y="253"/>
                  <a:pt x="16" y="250"/>
                  <a:pt x="4" y="242"/>
                </a:cubicBezTo>
                <a:cubicBezTo>
                  <a:pt x="0" y="229"/>
                  <a:pt x="3" y="219"/>
                  <a:pt x="14" y="212"/>
                </a:cubicBezTo>
                <a:cubicBezTo>
                  <a:pt x="20" y="202"/>
                  <a:pt x="17" y="184"/>
                  <a:pt x="26" y="178"/>
                </a:cubicBezTo>
                <a:cubicBezTo>
                  <a:pt x="32" y="174"/>
                  <a:pt x="43" y="174"/>
                  <a:pt x="50" y="172"/>
                </a:cubicBezTo>
                <a:cubicBezTo>
                  <a:pt x="59" y="146"/>
                  <a:pt x="37" y="144"/>
                  <a:pt x="22" y="134"/>
                </a:cubicBezTo>
                <a:cubicBezTo>
                  <a:pt x="18" y="122"/>
                  <a:pt x="16" y="122"/>
                  <a:pt x="20" y="108"/>
                </a:cubicBezTo>
                <a:cubicBezTo>
                  <a:pt x="23" y="99"/>
                  <a:pt x="37" y="99"/>
                  <a:pt x="36" y="96"/>
                </a:cubicBezTo>
                <a:cubicBezTo>
                  <a:pt x="35" y="93"/>
                  <a:pt x="31" y="95"/>
                  <a:pt x="28" y="94"/>
                </a:cubicBezTo>
                <a:close/>
              </a:path>
            </a:pathLst>
          </a:custGeom>
          <a:solidFill>
            <a:srgbClr val="0070C0"/>
          </a:solidFill>
          <a:ln w="6350">
            <a:solidFill>
              <a:srgbClr val="FF9900">
                <a:alpha val="49019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233" name="Freeform 37"/>
          <p:cNvSpPr>
            <a:spLocks/>
          </p:cNvSpPr>
          <p:nvPr/>
        </p:nvSpPr>
        <p:spPr bwMode="auto">
          <a:xfrm>
            <a:off x="3509963" y="5116512"/>
            <a:ext cx="28575" cy="57150"/>
          </a:xfrm>
          <a:custGeom>
            <a:avLst/>
            <a:gdLst>
              <a:gd name="T0" fmla="*/ 2147483647 w 24"/>
              <a:gd name="T1" fmla="*/ 2147483647 h 41"/>
              <a:gd name="T2" fmla="*/ 0 w 24"/>
              <a:gd name="T3" fmla="*/ 2147483647 h 41"/>
              <a:gd name="T4" fmla="*/ 2147483647 w 24"/>
              <a:gd name="T5" fmla="*/ 0 h 41"/>
              <a:gd name="T6" fmla="*/ 2147483647 w 24"/>
              <a:gd name="T7" fmla="*/ 2147483647 h 41"/>
              <a:gd name="T8" fmla="*/ 2147483647 w 24"/>
              <a:gd name="T9" fmla="*/ 2147483647 h 41"/>
              <a:gd name="T10" fmla="*/ 2147483647 w 24"/>
              <a:gd name="T11" fmla="*/ 2147483647 h 4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"/>
              <a:gd name="T19" fmla="*/ 0 h 41"/>
              <a:gd name="T20" fmla="*/ 24 w 24"/>
              <a:gd name="T21" fmla="*/ 41 h 4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" h="41">
                <a:moveTo>
                  <a:pt x="9" y="41"/>
                </a:moveTo>
                <a:cubicBezTo>
                  <a:pt x="1" y="38"/>
                  <a:pt x="1" y="27"/>
                  <a:pt x="0" y="18"/>
                </a:cubicBezTo>
                <a:cubicBezTo>
                  <a:pt x="2" y="7"/>
                  <a:pt x="3" y="5"/>
                  <a:pt x="12" y="0"/>
                </a:cubicBezTo>
                <a:cubicBezTo>
                  <a:pt x="20" y="2"/>
                  <a:pt x="21" y="3"/>
                  <a:pt x="24" y="11"/>
                </a:cubicBezTo>
                <a:cubicBezTo>
                  <a:pt x="19" y="18"/>
                  <a:pt x="13" y="27"/>
                  <a:pt x="6" y="32"/>
                </a:cubicBezTo>
                <a:cubicBezTo>
                  <a:pt x="3" y="38"/>
                  <a:pt x="3" y="35"/>
                  <a:pt x="9" y="41"/>
                </a:cubicBezTo>
                <a:close/>
              </a:path>
            </a:pathLst>
          </a:custGeom>
          <a:solidFill>
            <a:srgbClr val="CC0099"/>
          </a:solidFill>
          <a:ln w="6350">
            <a:solidFill>
              <a:schemeClr val="accent2">
                <a:alpha val="49019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34" name="Freeform 38" descr="Horizontal brick"/>
          <p:cNvSpPr>
            <a:spLocks/>
          </p:cNvSpPr>
          <p:nvPr/>
        </p:nvSpPr>
        <p:spPr bwMode="auto">
          <a:xfrm>
            <a:off x="3467100" y="2873375"/>
            <a:ext cx="579438" cy="684212"/>
          </a:xfrm>
          <a:custGeom>
            <a:avLst/>
            <a:gdLst>
              <a:gd name="T0" fmla="*/ 2147483647 w 425"/>
              <a:gd name="T1" fmla="*/ 2147483647 h 491"/>
              <a:gd name="T2" fmla="*/ 2147483647 w 425"/>
              <a:gd name="T3" fmla="*/ 2147483647 h 491"/>
              <a:gd name="T4" fmla="*/ 2147483647 w 425"/>
              <a:gd name="T5" fmla="*/ 2147483647 h 491"/>
              <a:gd name="T6" fmla="*/ 2147483647 w 425"/>
              <a:gd name="T7" fmla="*/ 2147483647 h 491"/>
              <a:gd name="T8" fmla="*/ 2147483647 w 425"/>
              <a:gd name="T9" fmla="*/ 2147483647 h 491"/>
              <a:gd name="T10" fmla="*/ 2147483647 w 425"/>
              <a:gd name="T11" fmla="*/ 0 h 491"/>
              <a:gd name="T12" fmla="*/ 2147483647 w 425"/>
              <a:gd name="T13" fmla="*/ 2147483647 h 491"/>
              <a:gd name="T14" fmla="*/ 2147483647 w 425"/>
              <a:gd name="T15" fmla="*/ 2147483647 h 491"/>
              <a:gd name="T16" fmla="*/ 2147483647 w 425"/>
              <a:gd name="T17" fmla="*/ 2147483647 h 491"/>
              <a:gd name="T18" fmla="*/ 2147483647 w 425"/>
              <a:gd name="T19" fmla="*/ 2147483647 h 491"/>
              <a:gd name="T20" fmla="*/ 2147483647 w 425"/>
              <a:gd name="T21" fmla="*/ 2147483647 h 491"/>
              <a:gd name="T22" fmla="*/ 2147483647 w 425"/>
              <a:gd name="T23" fmla="*/ 2147483647 h 491"/>
              <a:gd name="T24" fmla="*/ 2147483647 w 425"/>
              <a:gd name="T25" fmla="*/ 2147483647 h 491"/>
              <a:gd name="T26" fmla="*/ 2147483647 w 425"/>
              <a:gd name="T27" fmla="*/ 2147483647 h 491"/>
              <a:gd name="T28" fmla="*/ 2147483647 w 425"/>
              <a:gd name="T29" fmla="*/ 2147483647 h 491"/>
              <a:gd name="T30" fmla="*/ 2147483647 w 425"/>
              <a:gd name="T31" fmla="*/ 2147483647 h 491"/>
              <a:gd name="T32" fmla="*/ 2147483647 w 425"/>
              <a:gd name="T33" fmla="*/ 2147483647 h 491"/>
              <a:gd name="T34" fmla="*/ 2147483647 w 425"/>
              <a:gd name="T35" fmla="*/ 2147483647 h 491"/>
              <a:gd name="T36" fmla="*/ 2147483647 w 425"/>
              <a:gd name="T37" fmla="*/ 2147483647 h 491"/>
              <a:gd name="T38" fmla="*/ 2147483647 w 425"/>
              <a:gd name="T39" fmla="*/ 2147483647 h 491"/>
              <a:gd name="T40" fmla="*/ 2147483647 w 425"/>
              <a:gd name="T41" fmla="*/ 2147483647 h 491"/>
              <a:gd name="T42" fmla="*/ 2147483647 w 425"/>
              <a:gd name="T43" fmla="*/ 2147483647 h 491"/>
              <a:gd name="T44" fmla="*/ 2147483647 w 425"/>
              <a:gd name="T45" fmla="*/ 2147483647 h 491"/>
              <a:gd name="T46" fmla="*/ 2147483647 w 425"/>
              <a:gd name="T47" fmla="*/ 2147483647 h 491"/>
              <a:gd name="T48" fmla="*/ 2147483647 w 425"/>
              <a:gd name="T49" fmla="*/ 2147483647 h 491"/>
              <a:gd name="T50" fmla="*/ 2147483647 w 425"/>
              <a:gd name="T51" fmla="*/ 2147483647 h 491"/>
              <a:gd name="T52" fmla="*/ 2147483647 w 425"/>
              <a:gd name="T53" fmla="*/ 2147483647 h 491"/>
              <a:gd name="T54" fmla="*/ 2147483647 w 425"/>
              <a:gd name="T55" fmla="*/ 2147483647 h 491"/>
              <a:gd name="T56" fmla="*/ 2147483647 w 425"/>
              <a:gd name="T57" fmla="*/ 2147483647 h 491"/>
              <a:gd name="T58" fmla="*/ 2147483647 w 425"/>
              <a:gd name="T59" fmla="*/ 2147483647 h 491"/>
              <a:gd name="T60" fmla="*/ 2147483647 w 425"/>
              <a:gd name="T61" fmla="*/ 2147483647 h 491"/>
              <a:gd name="T62" fmla="*/ 2147483647 w 425"/>
              <a:gd name="T63" fmla="*/ 2147483647 h 491"/>
              <a:gd name="T64" fmla="*/ 2147483647 w 425"/>
              <a:gd name="T65" fmla="*/ 2147483647 h 491"/>
              <a:gd name="T66" fmla="*/ 2147483647 w 425"/>
              <a:gd name="T67" fmla="*/ 2147483647 h 491"/>
              <a:gd name="T68" fmla="*/ 2147483647 w 425"/>
              <a:gd name="T69" fmla="*/ 2147483647 h 491"/>
              <a:gd name="T70" fmla="*/ 2147483647 w 425"/>
              <a:gd name="T71" fmla="*/ 2147483647 h 491"/>
              <a:gd name="T72" fmla="*/ 2147483647 w 425"/>
              <a:gd name="T73" fmla="*/ 2147483647 h 491"/>
              <a:gd name="T74" fmla="*/ 2147483647 w 425"/>
              <a:gd name="T75" fmla="*/ 2147483647 h 491"/>
              <a:gd name="T76" fmla="*/ 2147483647 w 425"/>
              <a:gd name="T77" fmla="*/ 2147483647 h 491"/>
              <a:gd name="T78" fmla="*/ 2147483647 w 425"/>
              <a:gd name="T79" fmla="*/ 2147483647 h 491"/>
              <a:gd name="T80" fmla="*/ 2147483647 w 425"/>
              <a:gd name="T81" fmla="*/ 2147483647 h 491"/>
              <a:gd name="T82" fmla="*/ 2147483647 w 425"/>
              <a:gd name="T83" fmla="*/ 2147483647 h 491"/>
              <a:gd name="T84" fmla="*/ 2147483647 w 425"/>
              <a:gd name="T85" fmla="*/ 2147483647 h 491"/>
              <a:gd name="T86" fmla="*/ 2147483647 w 425"/>
              <a:gd name="T87" fmla="*/ 2147483647 h 491"/>
              <a:gd name="T88" fmla="*/ 2147483647 w 425"/>
              <a:gd name="T89" fmla="*/ 2147483647 h 491"/>
              <a:gd name="T90" fmla="*/ 2147483647 w 425"/>
              <a:gd name="T91" fmla="*/ 2147483647 h 491"/>
              <a:gd name="T92" fmla="*/ 2147483647 w 425"/>
              <a:gd name="T93" fmla="*/ 2147483647 h 491"/>
              <a:gd name="T94" fmla="*/ 2147483647 w 425"/>
              <a:gd name="T95" fmla="*/ 2147483647 h 491"/>
              <a:gd name="T96" fmla="*/ 2147483647 w 425"/>
              <a:gd name="T97" fmla="*/ 2147483647 h 491"/>
              <a:gd name="T98" fmla="*/ 2147483647 w 425"/>
              <a:gd name="T99" fmla="*/ 2147483647 h 491"/>
              <a:gd name="T100" fmla="*/ 2147483647 w 425"/>
              <a:gd name="T101" fmla="*/ 2147483647 h 491"/>
              <a:gd name="T102" fmla="*/ 2147483647 w 425"/>
              <a:gd name="T103" fmla="*/ 2147483647 h 491"/>
              <a:gd name="T104" fmla="*/ 2147483647 w 425"/>
              <a:gd name="T105" fmla="*/ 2147483647 h 491"/>
              <a:gd name="T106" fmla="*/ 2147483647 w 425"/>
              <a:gd name="T107" fmla="*/ 2147483647 h 491"/>
              <a:gd name="T108" fmla="*/ 2147483647 w 425"/>
              <a:gd name="T109" fmla="*/ 2147483647 h 491"/>
              <a:gd name="T110" fmla="*/ 2147483647 w 425"/>
              <a:gd name="T111" fmla="*/ 2147483647 h 491"/>
              <a:gd name="T112" fmla="*/ 2147483647 w 425"/>
              <a:gd name="T113" fmla="*/ 2147483647 h 491"/>
              <a:gd name="T114" fmla="*/ 2147483647 w 425"/>
              <a:gd name="T115" fmla="*/ 2147483647 h 491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425"/>
              <a:gd name="T175" fmla="*/ 0 h 491"/>
              <a:gd name="T176" fmla="*/ 425 w 425"/>
              <a:gd name="T177" fmla="*/ 491 h 491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425" h="491">
                <a:moveTo>
                  <a:pt x="209" y="105"/>
                </a:moveTo>
                <a:cubicBezTo>
                  <a:pt x="203" y="103"/>
                  <a:pt x="196" y="98"/>
                  <a:pt x="191" y="94"/>
                </a:cubicBezTo>
                <a:cubicBezTo>
                  <a:pt x="186" y="85"/>
                  <a:pt x="178" y="75"/>
                  <a:pt x="170" y="69"/>
                </a:cubicBezTo>
                <a:cubicBezTo>
                  <a:pt x="167" y="61"/>
                  <a:pt x="162" y="47"/>
                  <a:pt x="153" y="45"/>
                </a:cubicBezTo>
                <a:cubicBezTo>
                  <a:pt x="148" y="37"/>
                  <a:pt x="145" y="29"/>
                  <a:pt x="135" y="27"/>
                </a:cubicBezTo>
                <a:cubicBezTo>
                  <a:pt x="128" y="15"/>
                  <a:pt x="127" y="3"/>
                  <a:pt x="111" y="0"/>
                </a:cubicBezTo>
                <a:cubicBezTo>
                  <a:pt x="87" y="2"/>
                  <a:pt x="96" y="13"/>
                  <a:pt x="101" y="31"/>
                </a:cubicBezTo>
                <a:cubicBezTo>
                  <a:pt x="102" y="41"/>
                  <a:pt x="101" y="45"/>
                  <a:pt x="107" y="52"/>
                </a:cubicBezTo>
                <a:cubicBezTo>
                  <a:pt x="108" y="59"/>
                  <a:pt x="107" y="64"/>
                  <a:pt x="105" y="70"/>
                </a:cubicBezTo>
                <a:cubicBezTo>
                  <a:pt x="104" y="80"/>
                  <a:pt x="103" y="80"/>
                  <a:pt x="93" y="78"/>
                </a:cubicBezTo>
                <a:cubicBezTo>
                  <a:pt x="80" y="72"/>
                  <a:pt x="70" y="79"/>
                  <a:pt x="66" y="90"/>
                </a:cubicBezTo>
                <a:cubicBezTo>
                  <a:pt x="71" y="104"/>
                  <a:pt x="55" y="97"/>
                  <a:pt x="47" y="96"/>
                </a:cubicBezTo>
                <a:cubicBezTo>
                  <a:pt x="39" y="101"/>
                  <a:pt x="36" y="101"/>
                  <a:pt x="30" y="109"/>
                </a:cubicBezTo>
                <a:cubicBezTo>
                  <a:pt x="30" y="111"/>
                  <a:pt x="31" y="114"/>
                  <a:pt x="29" y="115"/>
                </a:cubicBezTo>
                <a:cubicBezTo>
                  <a:pt x="24" y="118"/>
                  <a:pt x="12" y="118"/>
                  <a:pt x="12" y="118"/>
                </a:cubicBezTo>
                <a:cubicBezTo>
                  <a:pt x="7" y="126"/>
                  <a:pt x="9" y="133"/>
                  <a:pt x="14" y="141"/>
                </a:cubicBezTo>
                <a:cubicBezTo>
                  <a:pt x="18" y="165"/>
                  <a:pt x="0" y="200"/>
                  <a:pt x="26" y="210"/>
                </a:cubicBezTo>
                <a:cubicBezTo>
                  <a:pt x="32" y="222"/>
                  <a:pt x="42" y="233"/>
                  <a:pt x="50" y="244"/>
                </a:cubicBezTo>
                <a:cubicBezTo>
                  <a:pt x="51" y="251"/>
                  <a:pt x="60" y="259"/>
                  <a:pt x="65" y="265"/>
                </a:cubicBezTo>
                <a:cubicBezTo>
                  <a:pt x="66" y="272"/>
                  <a:pt x="71" y="277"/>
                  <a:pt x="74" y="283"/>
                </a:cubicBezTo>
                <a:cubicBezTo>
                  <a:pt x="76" y="295"/>
                  <a:pt x="91" y="303"/>
                  <a:pt x="101" y="309"/>
                </a:cubicBezTo>
                <a:cubicBezTo>
                  <a:pt x="100" y="320"/>
                  <a:pt x="95" y="325"/>
                  <a:pt x="105" y="330"/>
                </a:cubicBezTo>
                <a:cubicBezTo>
                  <a:pt x="113" y="345"/>
                  <a:pt x="135" y="364"/>
                  <a:pt x="152" y="367"/>
                </a:cubicBezTo>
                <a:cubicBezTo>
                  <a:pt x="165" y="374"/>
                  <a:pt x="175" y="389"/>
                  <a:pt x="186" y="399"/>
                </a:cubicBezTo>
                <a:cubicBezTo>
                  <a:pt x="192" y="405"/>
                  <a:pt x="202" y="410"/>
                  <a:pt x="209" y="414"/>
                </a:cubicBezTo>
                <a:cubicBezTo>
                  <a:pt x="216" y="424"/>
                  <a:pt x="225" y="434"/>
                  <a:pt x="231" y="445"/>
                </a:cubicBezTo>
                <a:cubicBezTo>
                  <a:pt x="237" y="456"/>
                  <a:pt x="242" y="470"/>
                  <a:pt x="252" y="478"/>
                </a:cubicBezTo>
                <a:cubicBezTo>
                  <a:pt x="260" y="491"/>
                  <a:pt x="254" y="484"/>
                  <a:pt x="263" y="478"/>
                </a:cubicBezTo>
                <a:cubicBezTo>
                  <a:pt x="265" y="477"/>
                  <a:pt x="267" y="477"/>
                  <a:pt x="269" y="477"/>
                </a:cubicBezTo>
                <a:cubicBezTo>
                  <a:pt x="277" y="473"/>
                  <a:pt x="282" y="474"/>
                  <a:pt x="291" y="475"/>
                </a:cubicBezTo>
                <a:cubicBezTo>
                  <a:pt x="301" y="477"/>
                  <a:pt x="310" y="480"/>
                  <a:pt x="320" y="481"/>
                </a:cubicBezTo>
                <a:cubicBezTo>
                  <a:pt x="342" y="480"/>
                  <a:pt x="339" y="480"/>
                  <a:pt x="353" y="477"/>
                </a:cubicBezTo>
                <a:cubicBezTo>
                  <a:pt x="362" y="473"/>
                  <a:pt x="364" y="464"/>
                  <a:pt x="372" y="460"/>
                </a:cubicBezTo>
                <a:cubicBezTo>
                  <a:pt x="387" y="463"/>
                  <a:pt x="382" y="461"/>
                  <a:pt x="390" y="465"/>
                </a:cubicBezTo>
                <a:cubicBezTo>
                  <a:pt x="401" y="462"/>
                  <a:pt x="409" y="460"/>
                  <a:pt x="419" y="454"/>
                </a:cubicBezTo>
                <a:cubicBezTo>
                  <a:pt x="424" y="447"/>
                  <a:pt x="423" y="444"/>
                  <a:pt x="422" y="436"/>
                </a:cubicBezTo>
                <a:cubicBezTo>
                  <a:pt x="423" y="423"/>
                  <a:pt x="414" y="416"/>
                  <a:pt x="408" y="405"/>
                </a:cubicBezTo>
                <a:cubicBezTo>
                  <a:pt x="407" y="395"/>
                  <a:pt x="408" y="391"/>
                  <a:pt x="402" y="384"/>
                </a:cubicBezTo>
                <a:cubicBezTo>
                  <a:pt x="401" y="378"/>
                  <a:pt x="401" y="374"/>
                  <a:pt x="404" y="369"/>
                </a:cubicBezTo>
                <a:cubicBezTo>
                  <a:pt x="406" y="353"/>
                  <a:pt x="409" y="337"/>
                  <a:pt x="413" y="321"/>
                </a:cubicBezTo>
                <a:cubicBezTo>
                  <a:pt x="414" y="309"/>
                  <a:pt x="416" y="297"/>
                  <a:pt x="419" y="285"/>
                </a:cubicBezTo>
                <a:cubicBezTo>
                  <a:pt x="420" y="278"/>
                  <a:pt x="425" y="260"/>
                  <a:pt x="419" y="253"/>
                </a:cubicBezTo>
                <a:cubicBezTo>
                  <a:pt x="411" y="244"/>
                  <a:pt x="390" y="230"/>
                  <a:pt x="378" y="228"/>
                </a:cubicBezTo>
                <a:cubicBezTo>
                  <a:pt x="365" y="221"/>
                  <a:pt x="372" y="222"/>
                  <a:pt x="357" y="225"/>
                </a:cubicBezTo>
                <a:cubicBezTo>
                  <a:pt x="350" y="230"/>
                  <a:pt x="352" y="236"/>
                  <a:pt x="345" y="240"/>
                </a:cubicBezTo>
                <a:cubicBezTo>
                  <a:pt x="358" y="224"/>
                  <a:pt x="356" y="226"/>
                  <a:pt x="377" y="225"/>
                </a:cubicBezTo>
                <a:cubicBezTo>
                  <a:pt x="367" y="227"/>
                  <a:pt x="357" y="225"/>
                  <a:pt x="348" y="232"/>
                </a:cubicBezTo>
                <a:cubicBezTo>
                  <a:pt x="347" y="238"/>
                  <a:pt x="347" y="243"/>
                  <a:pt x="341" y="246"/>
                </a:cubicBezTo>
                <a:cubicBezTo>
                  <a:pt x="326" y="245"/>
                  <a:pt x="320" y="246"/>
                  <a:pt x="311" y="237"/>
                </a:cubicBezTo>
                <a:cubicBezTo>
                  <a:pt x="308" y="230"/>
                  <a:pt x="304" y="230"/>
                  <a:pt x="299" y="226"/>
                </a:cubicBezTo>
                <a:cubicBezTo>
                  <a:pt x="296" y="220"/>
                  <a:pt x="295" y="217"/>
                  <a:pt x="288" y="216"/>
                </a:cubicBezTo>
                <a:cubicBezTo>
                  <a:pt x="284" y="209"/>
                  <a:pt x="287" y="201"/>
                  <a:pt x="285" y="192"/>
                </a:cubicBezTo>
                <a:cubicBezTo>
                  <a:pt x="289" y="176"/>
                  <a:pt x="289" y="165"/>
                  <a:pt x="270" y="162"/>
                </a:cubicBezTo>
                <a:cubicBezTo>
                  <a:pt x="254" y="163"/>
                  <a:pt x="244" y="165"/>
                  <a:pt x="228" y="162"/>
                </a:cubicBezTo>
                <a:cubicBezTo>
                  <a:pt x="223" y="158"/>
                  <a:pt x="220" y="155"/>
                  <a:pt x="216" y="150"/>
                </a:cubicBezTo>
                <a:cubicBezTo>
                  <a:pt x="214" y="142"/>
                  <a:pt x="213" y="134"/>
                  <a:pt x="210" y="127"/>
                </a:cubicBezTo>
                <a:cubicBezTo>
                  <a:pt x="209" y="121"/>
                  <a:pt x="207" y="118"/>
                  <a:pt x="204" y="112"/>
                </a:cubicBezTo>
                <a:cubicBezTo>
                  <a:pt x="206" y="105"/>
                  <a:pt x="204" y="107"/>
                  <a:pt x="209" y="105"/>
                </a:cubicBezTo>
                <a:close/>
              </a:path>
            </a:pathLst>
          </a:custGeom>
          <a:solidFill>
            <a:srgbClr val="92D050"/>
          </a:solidFill>
          <a:ln w="6350">
            <a:solidFill>
              <a:srgbClr val="339966">
                <a:alpha val="49019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235" name="Freeform 39"/>
          <p:cNvSpPr>
            <a:spLocks/>
          </p:cNvSpPr>
          <p:nvPr/>
        </p:nvSpPr>
        <p:spPr bwMode="auto">
          <a:xfrm>
            <a:off x="4314825" y="2360612"/>
            <a:ext cx="328613" cy="617538"/>
          </a:xfrm>
          <a:custGeom>
            <a:avLst/>
            <a:gdLst>
              <a:gd name="T0" fmla="*/ 2147483647 w 240"/>
              <a:gd name="T1" fmla="*/ 2147483647 h 445"/>
              <a:gd name="T2" fmla="*/ 2147483647 w 240"/>
              <a:gd name="T3" fmla="*/ 2147483647 h 445"/>
              <a:gd name="T4" fmla="*/ 2147483647 w 240"/>
              <a:gd name="T5" fmla="*/ 2147483647 h 445"/>
              <a:gd name="T6" fmla="*/ 2147483647 w 240"/>
              <a:gd name="T7" fmla="*/ 2147483647 h 445"/>
              <a:gd name="T8" fmla="*/ 2147483647 w 240"/>
              <a:gd name="T9" fmla="*/ 2147483647 h 445"/>
              <a:gd name="T10" fmla="*/ 2147483647 w 240"/>
              <a:gd name="T11" fmla="*/ 2147483647 h 445"/>
              <a:gd name="T12" fmla="*/ 2147483647 w 240"/>
              <a:gd name="T13" fmla="*/ 2147483647 h 445"/>
              <a:gd name="T14" fmla="*/ 2147483647 w 240"/>
              <a:gd name="T15" fmla="*/ 2147483647 h 445"/>
              <a:gd name="T16" fmla="*/ 2147483647 w 240"/>
              <a:gd name="T17" fmla="*/ 2147483647 h 445"/>
              <a:gd name="T18" fmla="*/ 2147483647 w 240"/>
              <a:gd name="T19" fmla="*/ 2147483647 h 445"/>
              <a:gd name="T20" fmla="*/ 2147483647 w 240"/>
              <a:gd name="T21" fmla="*/ 2147483647 h 445"/>
              <a:gd name="T22" fmla="*/ 2147483647 w 240"/>
              <a:gd name="T23" fmla="*/ 2147483647 h 445"/>
              <a:gd name="T24" fmla="*/ 2147483647 w 240"/>
              <a:gd name="T25" fmla="*/ 2147483647 h 445"/>
              <a:gd name="T26" fmla="*/ 2147483647 w 240"/>
              <a:gd name="T27" fmla="*/ 2147483647 h 445"/>
              <a:gd name="T28" fmla="*/ 2147483647 w 240"/>
              <a:gd name="T29" fmla="*/ 2147483647 h 445"/>
              <a:gd name="T30" fmla="*/ 2147483647 w 240"/>
              <a:gd name="T31" fmla="*/ 2147483647 h 445"/>
              <a:gd name="T32" fmla="*/ 2147483647 w 240"/>
              <a:gd name="T33" fmla="*/ 2147483647 h 445"/>
              <a:gd name="T34" fmla="*/ 2147483647 w 240"/>
              <a:gd name="T35" fmla="*/ 2147483647 h 445"/>
              <a:gd name="T36" fmla="*/ 2147483647 w 240"/>
              <a:gd name="T37" fmla="*/ 2147483647 h 445"/>
              <a:gd name="T38" fmla="*/ 2147483647 w 240"/>
              <a:gd name="T39" fmla="*/ 2147483647 h 445"/>
              <a:gd name="T40" fmla="*/ 2147483647 w 240"/>
              <a:gd name="T41" fmla="*/ 2147483647 h 445"/>
              <a:gd name="T42" fmla="*/ 2147483647 w 240"/>
              <a:gd name="T43" fmla="*/ 2147483647 h 445"/>
              <a:gd name="T44" fmla="*/ 2147483647 w 240"/>
              <a:gd name="T45" fmla="*/ 2147483647 h 445"/>
              <a:gd name="T46" fmla="*/ 2147483647 w 240"/>
              <a:gd name="T47" fmla="*/ 2147483647 h 445"/>
              <a:gd name="T48" fmla="*/ 2147483647 w 240"/>
              <a:gd name="T49" fmla="*/ 2147483647 h 445"/>
              <a:gd name="T50" fmla="*/ 2147483647 w 240"/>
              <a:gd name="T51" fmla="*/ 2147483647 h 445"/>
              <a:gd name="T52" fmla="*/ 2147483647 w 240"/>
              <a:gd name="T53" fmla="*/ 2147483647 h 445"/>
              <a:gd name="T54" fmla="*/ 2147483647 w 240"/>
              <a:gd name="T55" fmla="*/ 2147483647 h 445"/>
              <a:gd name="T56" fmla="*/ 2147483647 w 240"/>
              <a:gd name="T57" fmla="*/ 2147483647 h 445"/>
              <a:gd name="T58" fmla="*/ 2147483647 w 240"/>
              <a:gd name="T59" fmla="*/ 2147483647 h 445"/>
              <a:gd name="T60" fmla="*/ 2147483647 w 240"/>
              <a:gd name="T61" fmla="*/ 2147483647 h 445"/>
              <a:gd name="T62" fmla="*/ 2147483647 w 240"/>
              <a:gd name="T63" fmla="*/ 2147483647 h 445"/>
              <a:gd name="T64" fmla="*/ 2147483647 w 240"/>
              <a:gd name="T65" fmla="*/ 2147483647 h 445"/>
              <a:gd name="T66" fmla="*/ 2147483647 w 240"/>
              <a:gd name="T67" fmla="*/ 2147483647 h 445"/>
              <a:gd name="T68" fmla="*/ 0 w 240"/>
              <a:gd name="T69" fmla="*/ 2147483647 h 445"/>
              <a:gd name="T70" fmla="*/ 2147483647 w 240"/>
              <a:gd name="T71" fmla="*/ 2147483647 h 445"/>
              <a:gd name="T72" fmla="*/ 2147483647 w 240"/>
              <a:gd name="T73" fmla="*/ 2147483647 h 445"/>
              <a:gd name="T74" fmla="*/ 2147483647 w 240"/>
              <a:gd name="T75" fmla="*/ 2147483647 h 445"/>
              <a:gd name="T76" fmla="*/ 2147483647 w 240"/>
              <a:gd name="T77" fmla="*/ 2147483647 h 445"/>
              <a:gd name="T78" fmla="*/ 2147483647 w 240"/>
              <a:gd name="T79" fmla="*/ 2147483647 h 445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240"/>
              <a:gd name="T121" fmla="*/ 0 h 445"/>
              <a:gd name="T122" fmla="*/ 240 w 240"/>
              <a:gd name="T123" fmla="*/ 445 h 445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240" h="445">
                <a:moveTo>
                  <a:pt x="76" y="63"/>
                </a:moveTo>
                <a:cubicBezTo>
                  <a:pt x="89" y="59"/>
                  <a:pt x="90" y="47"/>
                  <a:pt x="102" y="43"/>
                </a:cubicBezTo>
                <a:cubicBezTo>
                  <a:pt x="108" y="34"/>
                  <a:pt x="106" y="26"/>
                  <a:pt x="116" y="23"/>
                </a:cubicBezTo>
                <a:cubicBezTo>
                  <a:pt x="119" y="14"/>
                  <a:pt x="118" y="4"/>
                  <a:pt x="128" y="1"/>
                </a:cubicBezTo>
                <a:cubicBezTo>
                  <a:pt x="136" y="2"/>
                  <a:pt x="146" y="0"/>
                  <a:pt x="152" y="5"/>
                </a:cubicBezTo>
                <a:cubicBezTo>
                  <a:pt x="158" y="9"/>
                  <a:pt x="168" y="19"/>
                  <a:pt x="168" y="19"/>
                </a:cubicBezTo>
                <a:cubicBezTo>
                  <a:pt x="174" y="18"/>
                  <a:pt x="180" y="16"/>
                  <a:pt x="186" y="17"/>
                </a:cubicBezTo>
                <a:cubicBezTo>
                  <a:pt x="190" y="17"/>
                  <a:pt x="202" y="36"/>
                  <a:pt x="212" y="39"/>
                </a:cubicBezTo>
                <a:cubicBezTo>
                  <a:pt x="226" y="34"/>
                  <a:pt x="220" y="34"/>
                  <a:pt x="230" y="37"/>
                </a:cubicBezTo>
                <a:cubicBezTo>
                  <a:pt x="234" y="51"/>
                  <a:pt x="238" y="64"/>
                  <a:pt x="240" y="79"/>
                </a:cubicBezTo>
                <a:cubicBezTo>
                  <a:pt x="230" y="108"/>
                  <a:pt x="236" y="103"/>
                  <a:pt x="196" y="105"/>
                </a:cubicBezTo>
                <a:cubicBezTo>
                  <a:pt x="187" y="119"/>
                  <a:pt x="192" y="114"/>
                  <a:pt x="182" y="121"/>
                </a:cubicBezTo>
                <a:cubicBezTo>
                  <a:pt x="174" y="133"/>
                  <a:pt x="175" y="134"/>
                  <a:pt x="164" y="145"/>
                </a:cubicBezTo>
                <a:cubicBezTo>
                  <a:pt x="171" y="167"/>
                  <a:pt x="167" y="188"/>
                  <a:pt x="154" y="207"/>
                </a:cubicBezTo>
                <a:cubicBezTo>
                  <a:pt x="151" y="232"/>
                  <a:pt x="154" y="221"/>
                  <a:pt x="148" y="243"/>
                </a:cubicBezTo>
                <a:cubicBezTo>
                  <a:pt x="146" y="250"/>
                  <a:pt x="140" y="263"/>
                  <a:pt x="140" y="263"/>
                </a:cubicBezTo>
                <a:cubicBezTo>
                  <a:pt x="147" y="293"/>
                  <a:pt x="152" y="284"/>
                  <a:pt x="172" y="297"/>
                </a:cubicBezTo>
                <a:cubicBezTo>
                  <a:pt x="181" y="311"/>
                  <a:pt x="178" y="304"/>
                  <a:pt x="182" y="315"/>
                </a:cubicBezTo>
                <a:cubicBezTo>
                  <a:pt x="179" y="337"/>
                  <a:pt x="166" y="353"/>
                  <a:pt x="162" y="375"/>
                </a:cubicBezTo>
                <a:cubicBezTo>
                  <a:pt x="163" y="388"/>
                  <a:pt x="164" y="397"/>
                  <a:pt x="168" y="409"/>
                </a:cubicBezTo>
                <a:cubicBezTo>
                  <a:pt x="167" y="426"/>
                  <a:pt x="172" y="440"/>
                  <a:pt x="156" y="445"/>
                </a:cubicBezTo>
                <a:cubicBezTo>
                  <a:pt x="145" y="441"/>
                  <a:pt x="137" y="433"/>
                  <a:pt x="126" y="431"/>
                </a:cubicBezTo>
                <a:cubicBezTo>
                  <a:pt x="113" y="428"/>
                  <a:pt x="89" y="432"/>
                  <a:pt x="78" y="431"/>
                </a:cubicBezTo>
                <a:cubicBezTo>
                  <a:pt x="67" y="430"/>
                  <a:pt x="70" y="426"/>
                  <a:pt x="62" y="423"/>
                </a:cubicBezTo>
                <a:cubicBezTo>
                  <a:pt x="45" y="412"/>
                  <a:pt x="55" y="416"/>
                  <a:pt x="32" y="413"/>
                </a:cubicBezTo>
                <a:cubicBezTo>
                  <a:pt x="28" y="412"/>
                  <a:pt x="24" y="410"/>
                  <a:pt x="20" y="409"/>
                </a:cubicBezTo>
                <a:cubicBezTo>
                  <a:pt x="16" y="408"/>
                  <a:pt x="16" y="397"/>
                  <a:pt x="16" y="397"/>
                </a:cubicBezTo>
                <a:cubicBezTo>
                  <a:pt x="21" y="379"/>
                  <a:pt x="32" y="380"/>
                  <a:pt x="46" y="371"/>
                </a:cubicBezTo>
                <a:cubicBezTo>
                  <a:pt x="51" y="356"/>
                  <a:pt x="49" y="363"/>
                  <a:pt x="52" y="351"/>
                </a:cubicBezTo>
                <a:cubicBezTo>
                  <a:pt x="50" y="323"/>
                  <a:pt x="49" y="317"/>
                  <a:pt x="24" y="311"/>
                </a:cubicBezTo>
                <a:cubicBezTo>
                  <a:pt x="18" y="305"/>
                  <a:pt x="16" y="300"/>
                  <a:pt x="12" y="293"/>
                </a:cubicBezTo>
                <a:cubicBezTo>
                  <a:pt x="10" y="289"/>
                  <a:pt x="4" y="281"/>
                  <a:pt x="4" y="281"/>
                </a:cubicBezTo>
                <a:cubicBezTo>
                  <a:pt x="5" y="275"/>
                  <a:pt x="6" y="269"/>
                  <a:pt x="8" y="263"/>
                </a:cubicBezTo>
                <a:cubicBezTo>
                  <a:pt x="10" y="257"/>
                  <a:pt x="14" y="245"/>
                  <a:pt x="14" y="245"/>
                </a:cubicBezTo>
                <a:cubicBezTo>
                  <a:pt x="12" y="226"/>
                  <a:pt x="6" y="218"/>
                  <a:pt x="0" y="201"/>
                </a:cubicBezTo>
                <a:cubicBezTo>
                  <a:pt x="4" y="168"/>
                  <a:pt x="5" y="178"/>
                  <a:pt x="28" y="163"/>
                </a:cubicBezTo>
                <a:cubicBezTo>
                  <a:pt x="34" y="146"/>
                  <a:pt x="38" y="128"/>
                  <a:pt x="44" y="111"/>
                </a:cubicBezTo>
                <a:cubicBezTo>
                  <a:pt x="47" y="102"/>
                  <a:pt x="46" y="88"/>
                  <a:pt x="54" y="81"/>
                </a:cubicBezTo>
                <a:cubicBezTo>
                  <a:pt x="61" y="75"/>
                  <a:pt x="70" y="70"/>
                  <a:pt x="78" y="65"/>
                </a:cubicBezTo>
                <a:cubicBezTo>
                  <a:pt x="82" y="63"/>
                  <a:pt x="90" y="61"/>
                  <a:pt x="90" y="61"/>
                </a:cubicBezTo>
              </a:path>
            </a:pathLst>
          </a:custGeom>
          <a:solidFill>
            <a:srgbClr val="0070C0"/>
          </a:solidFill>
          <a:ln w="6350">
            <a:solidFill>
              <a:srgbClr val="FF9900">
                <a:alpha val="49019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h-TH">
              <a:solidFill>
                <a:prstClr val="black">
                  <a:lumMod val="85000"/>
                  <a:lumOff val="15000"/>
                </a:prstClr>
              </a:solidFill>
              <a:latin typeface="Arial" pitchFamily="34" charset="0"/>
            </a:endParaRPr>
          </a:p>
        </p:txBody>
      </p:sp>
      <p:sp>
        <p:nvSpPr>
          <p:cNvPr id="236" name="Freeform 40" descr="Small grid"/>
          <p:cNvSpPr>
            <a:spLocks/>
          </p:cNvSpPr>
          <p:nvPr/>
        </p:nvSpPr>
        <p:spPr bwMode="auto">
          <a:xfrm>
            <a:off x="5365750" y="2046287"/>
            <a:ext cx="315913" cy="401638"/>
          </a:xfrm>
          <a:custGeom>
            <a:avLst/>
            <a:gdLst>
              <a:gd name="T0" fmla="*/ 2147483647 w 232"/>
              <a:gd name="T1" fmla="*/ 0 h 289"/>
              <a:gd name="T2" fmla="*/ 2147483647 w 232"/>
              <a:gd name="T3" fmla="*/ 2147483647 h 289"/>
              <a:gd name="T4" fmla="*/ 2147483647 w 232"/>
              <a:gd name="T5" fmla="*/ 2147483647 h 289"/>
              <a:gd name="T6" fmla="*/ 2147483647 w 232"/>
              <a:gd name="T7" fmla="*/ 2147483647 h 289"/>
              <a:gd name="T8" fmla="*/ 2147483647 w 232"/>
              <a:gd name="T9" fmla="*/ 2147483647 h 289"/>
              <a:gd name="T10" fmla="*/ 2147483647 w 232"/>
              <a:gd name="T11" fmla="*/ 2147483647 h 289"/>
              <a:gd name="T12" fmla="*/ 2147483647 w 232"/>
              <a:gd name="T13" fmla="*/ 2147483647 h 289"/>
              <a:gd name="T14" fmla="*/ 2147483647 w 232"/>
              <a:gd name="T15" fmla="*/ 2147483647 h 289"/>
              <a:gd name="T16" fmla="*/ 2147483647 w 232"/>
              <a:gd name="T17" fmla="*/ 2147483647 h 289"/>
              <a:gd name="T18" fmla="*/ 2147483647 w 232"/>
              <a:gd name="T19" fmla="*/ 2147483647 h 289"/>
              <a:gd name="T20" fmla="*/ 2147483647 w 232"/>
              <a:gd name="T21" fmla="*/ 2147483647 h 289"/>
              <a:gd name="T22" fmla="*/ 2147483647 w 232"/>
              <a:gd name="T23" fmla="*/ 2147483647 h 289"/>
              <a:gd name="T24" fmla="*/ 2147483647 w 232"/>
              <a:gd name="T25" fmla="*/ 2147483647 h 289"/>
              <a:gd name="T26" fmla="*/ 2147483647 w 232"/>
              <a:gd name="T27" fmla="*/ 2147483647 h 289"/>
              <a:gd name="T28" fmla="*/ 2147483647 w 232"/>
              <a:gd name="T29" fmla="*/ 2147483647 h 289"/>
              <a:gd name="T30" fmla="*/ 2147483647 w 232"/>
              <a:gd name="T31" fmla="*/ 2147483647 h 289"/>
              <a:gd name="T32" fmla="*/ 2147483647 w 232"/>
              <a:gd name="T33" fmla="*/ 2147483647 h 289"/>
              <a:gd name="T34" fmla="*/ 2147483647 w 232"/>
              <a:gd name="T35" fmla="*/ 2147483647 h 289"/>
              <a:gd name="T36" fmla="*/ 2147483647 w 232"/>
              <a:gd name="T37" fmla="*/ 2147483647 h 289"/>
              <a:gd name="T38" fmla="*/ 2147483647 w 232"/>
              <a:gd name="T39" fmla="*/ 2147483647 h 289"/>
              <a:gd name="T40" fmla="*/ 2147483647 w 232"/>
              <a:gd name="T41" fmla="*/ 2147483647 h 289"/>
              <a:gd name="T42" fmla="*/ 2147483647 w 232"/>
              <a:gd name="T43" fmla="*/ 0 h 289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232"/>
              <a:gd name="T67" fmla="*/ 0 h 289"/>
              <a:gd name="T68" fmla="*/ 232 w 232"/>
              <a:gd name="T69" fmla="*/ 289 h 289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232" h="289">
                <a:moveTo>
                  <a:pt x="49" y="0"/>
                </a:moveTo>
                <a:cubicBezTo>
                  <a:pt x="55" y="1"/>
                  <a:pt x="61" y="1"/>
                  <a:pt x="67" y="2"/>
                </a:cubicBezTo>
                <a:cubicBezTo>
                  <a:pt x="81" y="5"/>
                  <a:pt x="89" y="43"/>
                  <a:pt x="103" y="52"/>
                </a:cubicBezTo>
                <a:cubicBezTo>
                  <a:pt x="115" y="69"/>
                  <a:pt x="130" y="82"/>
                  <a:pt x="147" y="94"/>
                </a:cubicBezTo>
                <a:cubicBezTo>
                  <a:pt x="162" y="104"/>
                  <a:pt x="182" y="109"/>
                  <a:pt x="195" y="122"/>
                </a:cubicBezTo>
                <a:cubicBezTo>
                  <a:pt x="214" y="141"/>
                  <a:pt x="227" y="178"/>
                  <a:pt x="231" y="204"/>
                </a:cubicBezTo>
                <a:cubicBezTo>
                  <a:pt x="230" y="217"/>
                  <a:pt x="232" y="254"/>
                  <a:pt x="215" y="260"/>
                </a:cubicBezTo>
                <a:cubicBezTo>
                  <a:pt x="208" y="271"/>
                  <a:pt x="209" y="272"/>
                  <a:pt x="211" y="286"/>
                </a:cubicBezTo>
                <a:cubicBezTo>
                  <a:pt x="201" y="289"/>
                  <a:pt x="184" y="282"/>
                  <a:pt x="173" y="280"/>
                </a:cubicBezTo>
                <a:cubicBezTo>
                  <a:pt x="159" y="259"/>
                  <a:pt x="148" y="256"/>
                  <a:pt x="123" y="252"/>
                </a:cubicBezTo>
                <a:cubicBezTo>
                  <a:pt x="112" y="241"/>
                  <a:pt x="120" y="230"/>
                  <a:pt x="125" y="218"/>
                </a:cubicBezTo>
                <a:cubicBezTo>
                  <a:pt x="128" y="212"/>
                  <a:pt x="131" y="200"/>
                  <a:pt x="131" y="200"/>
                </a:cubicBezTo>
                <a:cubicBezTo>
                  <a:pt x="127" y="132"/>
                  <a:pt x="123" y="148"/>
                  <a:pt x="47" y="146"/>
                </a:cubicBezTo>
                <a:cubicBezTo>
                  <a:pt x="30" y="142"/>
                  <a:pt x="30" y="134"/>
                  <a:pt x="27" y="118"/>
                </a:cubicBezTo>
                <a:cubicBezTo>
                  <a:pt x="29" y="104"/>
                  <a:pt x="26" y="96"/>
                  <a:pt x="39" y="92"/>
                </a:cubicBezTo>
                <a:cubicBezTo>
                  <a:pt x="43" y="73"/>
                  <a:pt x="34" y="77"/>
                  <a:pt x="21" y="68"/>
                </a:cubicBezTo>
                <a:cubicBezTo>
                  <a:pt x="17" y="57"/>
                  <a:pt x="15" y="55"/>
                  <a:pt x="5" y="52"/>
                </a:cubicBezTo>
                <a:cubicBezTo>
                  <a:pt x="0" y="44"/>
                  <a:pt x="2" y="41"/>
                  <a:pt x="5" y="32"/>
                </a:cubicBezTo>
                <a:cubicBezTo>
                  <a:pt x="15" y="34"/>
                  <a:pt x="20" y="37"/>
                  <a:pt x="29" y="40"/>
                </a:cubicBezTo>
                <a:cubicBezTo>
                  <a:pt x="32" y="39"/>
                  <a:pt x="36" y="40"/>
                  <a:pt x="37" y="38"/>
                </a:cubicBezTo>
                <a:cubicBezTo>
                  <a:pt x="41" y="31"/>
                  <a:pt x="37" y="21"/>
                  <a:pt x="41" y="14"/>
                </a:cubicBezTo>
                <a:cubicBezTo>
                  <a:pt x="46" y="5"/>
                  <a:pt x="52" y="10"/>
                  <a:pt x="49" y="0"/>
                </a:cubicBezTo>
                <a:close/>
              </a:path>
            </a:pathLst>
          </a:custGeom>
          <a:solidFill>
            <a:srgbClr val="FFFF00"/>
          </a:solidFill>
          <a:ln w="6350">
            <a:solidFill>
              <a:srgbClr val="4D4D4D">
                <a:alpha val="49019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h-TH">
              <a:solidFill>
                <a:prstClr val="black">
                  <a:lumMod val="85000"/>
                  <a:lumOff val="15000"/>
                </a:prstClr>
              </a:solidFill>
              <a:latin typeface="Arial" pitchFamily="34" charset="0"/>
            </a:endParaRPr>
          </a:p>
        </p:txBody>
      </p:sp>
      <p:sp>
        <p:nvSpPr>
          <p:cNvPr id="237" name="Freeform 41" descr="Dark vertical"/>
          <p:cNvSpPr>
            <a:spLocks/>
          </p:cNvSpPr>
          <p:nvPr/>
        </p:nvSpPr>
        <p:spPr bwMode="auto">
          <a:xfrm>
            <a:off x="3875088" y="1798637"/>
            <a:ext cx="366712" cy="376238"/>
          </a:xfrm>
          <a:custGeom>
            <a:avLst/>
            <a:gdLst>
              <a:gd name="T0" fmla="*/ 2147483647 w 268"/>
              <a:gd name="T1" fmla="*/ 2147483647 h 271"/>
              <a:gd name="T2" fmla="*/ 2147483647 w 268"/>
              <a:gd name="T3" fmla="*/ 2147483647 h 271"/>
              <a:gd name="T4" fmla="*/ 2147483647 w 268"/>
              <a:gd name="T5" fmla="*/ 2147483647 h 271"/>
              <a:gd name="T6" fmla="*/ 2147483647 w 268"/>
              <a:gd name="T7" fmla="*/ 2147483647 h 271"/>
              <a:gd name="T8" fmla="*/ 2147483647 w 268"/>
              <a:gd name="T9" fmla="*/ 2147483647 h 271"/>
              <a:gd name="T10" fmla="*/ 2147483647 w 268"/>
              <a:gd name="T11" fmla="*/ 2147483647 h 271"/>
              <a:gd name="T12" fmla="*/ 2147483647 w 268"/>
              <a:gd name="T13" fmla="*/ 2147483647 h 271"/>
              <a:gd name="T14" fmla="*/ 2147483647 w 268"/>
              <a:gd name="T15" fmla="*/ 2147483647 h 271"/>
              <a:gd name="T16" fmla="*/ 2147483647 w 268"/>
              <a:gd name="T17" fmla="*/ 2147483647 h 271"/>
              <a:gd name="T18" fmla="*/ 2147483647 w 268"/>
              <a:gd name="T19" fmla="*/ 2147483647 h 271"/>
              <a:gd name="T20" fmla="*/ 2147483647 w 268"/>
              <a:gd name="T21" fmla="*/ 2147483647 h 271"/>
              <a:gd name="T22" fmla="*/ 2147483647 w 268"/>
              <a:gd name="T23" fmla="*/ 2147483647 h 271"/>
              <a:gd name="T24" fmla="*/ 2147483647 w 268"/>
              <a:gd name="T25" fmla="*/ 2147483647 h 271"/>
              <a:gd name="T26" fmla="*/ 2147483647 w 268"/>
              <a:gd name="T27" fmla="*/ 2147483647 h 271"/>
              <a:gd name="T28" fmla="*/ 2147483647 w 268"/>
              <a:gd name="T29" fmla="*/ 2147483647 h 271"/>
              <a:gd name="T30" fmla="*/ 2147483647 w 268"/>
              <a:gd name="T31" fmla="*/ 2147483647 h 271"/>
              <a:gd name="T32" fmla="*/ 2147483647 w 268"/>
              <a:gd name="T33" fmla="*/ 2147483647 h 271"/>
              <a:gd name="T34" fmla="*/ 2147483647 w 268"/>
              <a:gd name="T35" fmla="*/ 2147483647 h 271"/>
              <a:gd name="T36" fmla="*/ 2147483647 w 268"/>
              <a:gd name="T37" fmla="*/ 2147483647 h 271"/>
              <a:gd name="T38" fmla="*/ 2147483647 w 268"/>
              <a:gd name="T39" fmla="*/ 2147483647 h 271"/>
              <a:gd name="T40" fmla="*/ 2147483647 w 268"/>
              <a:gd name="T41" fmla="*/ 2147483647 h 271"/>
              <a:gd name="T42" fmla="*/ 2147483647 w 268"/>
              <a:gd name="T43" fmla="*/ 2147483647 h 271"/>
              <a:gd name="T44" fmla="*/ 2147483647 w 268"/>
              <a:gd name="T45" fmla="*/ 2147483647 h 271"/>
              <a:gd name="T46" fmla="*/ 2147483647 w 268"/>
              <a:gd name="T47" fmla="*/ 2147483647 h 271"/>
              <a:gd name="T48" fmla="*/ 2147483647 w 268"/>
              <a:gd name="T49" fmla="*/ 2147483647 h 271"/>
              <a:gd name="T50" fmla="*/ 2147483647 w 268"/>
              <a:gd name="T51" fmla="*/ 2147483647 h 271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268"/>
              <a:gd name="T79" fmla="*/ 0 h 271"/>
              <a:gd name="T80" fmla="*/ 268 w 268"/>
              <a:gd name="T81" fmla="*/ 271 h 271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268" h="271">
                <a:moveTo>
                  <a:pt x="178" y="11"/>
                </a:moveTo>
                <a:cubicBezTo>
                  <a:pt x="203" y="8"/>
                  <a:pt x="192" y="5"/>
                  <a:pt x="210" y="1"/>
                </a:cubicBezTo>
                <a:cubicBezTo>
                  <a:pt x="215" y="2"/>
                  <a:pt x="222" y="0"/>
                  <a:pt x="226" y="3"/>
                </a:cubicBezTo>
                <a:cubicBezTo>
                  <a:pt x="228" y="5"/>
                  <a:pt x="224" y="8"/>
                  <a:pt x="224" y="11"/>
                </a:cubicBezTo>
                <a:cubicBezTo>
                  <a:pt x="224" y="17"/>
                  <a:pt x="225" y="23"/>
                  <a:pt x="226" y="29"/>
                </a:cubicBezTo>
                <a:cubicBezTo>
                  <a:pt x="231" y="53"/>
                  <a:pt x="243" y="70"/>
                  <a:pt x="260" y="87"/>
                </a:cubicBezTo>
                <a:cubicBezTo>
                  <a:pt x="261" y="92"/>
                  <a:pt x="265" y="96"/>
                  <a:pt x="266" y="101"/>
                </a:cubicBezTo>
                <a:cubicBezTo>
                  <a:pt x="268" y="117"/>
                  <a:pt x="258" y="134"/>
                  <a:pt x="254" y="149"/>
                </a:cubicBezTo>
                <a:cubicBezTo>
                  <a:pt x="255" y="157"/>
                  <a:pt x="259" y="174"/>
                  <a:pt x="252" y="181"/>
                </a:cubicBezTo>
                <a:cubicBezTo>
                  <a:pt x="227" y="206"/>
                  <a:pt x="186" y="204"/>
                  <a:pt x="158" y="223"/>
                </a:cubicBezTo>
                <a:cubicBezTo>
                  <a:pt x="154" y="236"/>
                  <a:pt x="145" y="241"/>
                  <a:pt x="132" y="245"/>
                </a:cubicBezTo>
                <a:cubicBezTo>
                  <a:pt x="118" y="242"/>
                  <a:pt x="106" y="243"/>
                  <a:pt x="94" y="251"/>
                </a:cubicBezTo>
                <a:cubicBezTo>
                  <a:pt x="76" y="249"/>
                  <a:pt x="61" y="249"/>
                  <a:pt x="44" y="255"/>
                </a:cubicBezTo>
                <a:cubicBezTo>
                  <a:pt x="39" y="257"/>
                  <a:pt x="37" y="261"/>
                  <a:pt x="32" y="263"/>
                </a:cubicBezTo>
                <a:cubicBezTo>
                  <a:pt x="26" y="265"/>
                  <a:pt x="20" y="267"/>
                  <a:pt x="14" y="269"/>
                </a:cubicBezTo>
                <a:cubicBezTo>
                  <a:pt x="12" y="270"/>
                  <a:pt x="8" y="271"/>
                  <a:pt x="8" y="271"/>
                </a:cubicBezTo>
                <a:cubicBezTo>
                  <a:pt x="0" y="265"/>
                  <a:pt x="3" y="236"/>
                  <a:pt x="12" y="229"/>
                </a:cubicBezTo>
                <a:cubicBezTo>
                  <a:pt x="19" y="223"/>
                  <a:pt x="34" y="212"/>
                  <a:pt x="42" y="207"/>
                </a:cubicBezTo>
                <a:cubicBezTo>
                  <a:pt x="49" y="196"/>
                  <a:pt x="74" y="165"/>
                  <a:pt x="86" y="161"/>
                </a:cubicBezTo>
                <a:cubicBezTo>
                  <a:pt x="102" y="145"/>
                  <a:pt x="97" y="152"/>
                  <a:pt x="108" y="139"/>
                </a:cubicBezTo>
                <a:cubicBezTo>
                  <a:pt x="113" y="133"/>
                  <a:pt x="113" y="126"/>
                  <a:pt x="116" y="123"/>
                </a:cubicBezTo>
                <a:cubicBezTo>
                  <a:pt x="119" y="120"/>
                  <a:pt x="117" y="130"/>
                  <a:pt x="126" y="119"/>
                </a:cubicBezTo>
                <a:cubicBezTo>
                  <a:pt x="134" y="94"/>
                  <a:pt x="154" y="80"/>
                  <a:pt x="168" y="59"/>
                </a:cubicBezTo>
                <a:cubicBezTo>
                  <a:pt x="174" y="49"/>
                  <a:pt x="171" y="55"/>
                  <a:pt x="176" y="41"/>
                </a:cubicBezTo>
                <a:cubicBezTo>
                  <a:pt x="177" y="39"/>
                  <a:pt x="178" y="35"/>
                  <a:pt x="178" y="35"/>
                </a:cubicBezTo>
                <a:cubicBezTo>
                  <a:pt x="180" y="15"/>
                  <a:pt x="182" y="23"/>
                  <a:pt x="178" y="11"/>
                </a:cubicBezTo>
                <a:close/>
              </a:path>
            </a:pathLst>
          </a:custGeom>
          <a:solidFill>
            <a:srgbClr val="0070C0"/>
          </a:solidFill>
          <a:ln w="6350">
            <a:solidFill>
              <a:srgbClr val="FF6600">
                <a:alpha val="49019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238" name="Freeform 42"/>
          <p:cNvSpPr>
            <a:spLocks/>
          </p:cNvSpPr>
          <p:nvPr/>
        </p:nvSpPr>
        <p:spPr bwMode="auto">
          <a:xfrm>
            <a:off x="4230688" y="2940050"/>
            <a:ext cx="355600" cy="290512"/>
          </a:xfrm>
          <a:custGeom>
            <a:avLst/>
            <a:gdLst>
              <a:gd name="T0" fmla="*/ 2147483647 w 261"/>
              <a:gd name="T1" fmla="*/ 2147483647 h 211"/>
              <a:gd name="T2" fmla="*/ 2147483647 w 261"/>
              <a:gd name="T3" fmla="*/ 2147483647 h 211"/>
              <a:gd name="T4" fmla="*/ 2147483647 w 261"/>
              <a:gd name="T5" fmla="*/ 0 h 211"/>
              <a:gd name="T6" fmla="*/ 2147483647 w 261"/>
              <a:gd name="T7" fmla="*/ 2147483647 h 211"/>
              <a:gd name="T8" fmla="*/ 2147483647 w 261"/>
              <a:gd name="T9" fmla="*/ 2147483647 h 211"/>
              <a:gd name="T10" fmla="*/ 2147483647 w 261"/>
              <a:gd name="T11" fmla="*/ 2147483647 h 211"/>
              <a:gd name="T12" fmla="*/ 2147483647 w 261"/>
              <a:gd name="T13" fmla="*/ 2147483647 h 211"/>
              <a:gd name="T14" fmla="*/ 2147483647 w 261"/>
              <a:gd name="T15" fmla="*/ 2147483647 h 211"/>
              <a:gd name="T16" fmla="*/ 0 w 261"/>
              <a:gd name="T17" fmla="*/ 2147483647 h 211"/>
              <a:gd name="T18" fmla="*/ 2147483647 w 261"/>
              <a:gd name="T19" fmla="*/ 2147483647 h 211"/>
              <a:gd name="T20" fmla="*/ 2147483647 w 261"/>
              <a:gd name="T21" fmla="*/ 2147483647 h 211"/>
              <a:gd name="T22" fmla="*/ 2147483647 w 261"/>
              <a:gd name="T23" fmla="*/ 2147483647 h 211"/>
              <a:gd name="T24" fmla="*/ 2147483647 w 261"/>
              <a:gd name="T25" fmla="*/ 2147483647 h 211"/>
              <a:gd name="T26" fmla="*/ 2147483647 w 261"/>
              <a:gd name="T27" fmla="*/ 2147483647 h 211"/>
              <a:gd name="T28" fmla="*/ 2147483647 w 261"/>
              <a:gd name="T29" fmla="*/ 2147483647 h 211"/>
              <a:gd name="T30" fmla="*/ 2147483647 w 261"/>
              <a:gd name="T31" fmla="*/ 2147483647 h 211"/>
              <a:gd name="T32" fmla="*/ 2147483647 w 261"/>
              <a:gd name="T33" fmla="*/ 2147483647 h 211"/>
              <a:gd name="T34" fmla="*/ 2147483647 w 261"/>
              <a:gd name="T35" fmla="*/ 2147483647 h 211"/>
              <a:gd name="T36" fmla="*/ 2147483647 w 261"/>
              <a:gd name="T37" fmla="*/ 2147483647 h 211"/>
              <a:gd name="T38" fmla="*/ 2147483647 w 261"/>
              <a:gd name="T39" fmla="*/ 2147483647 h 211"/>
              <a:gd name="T40" fmla="*/ 2147483647 w 261"/>
              <a:gd name="T41" fmla="*/ 2147483647 h 211"/>
              <a:gd name="T42" fmla="*/ 2147483647 w 261"/>
              <a:gd name="T43" fmla="*/ 2147483647 h 211"/>
              <a:gd name="T44" fmla="*/ 2147483647 w 261"/>
              <a:gd name="T45" fmla="*/ 2147483647 h 211"/>
              <a:gd name="T46" fmla="*/ 2147483647 w 261"/>
              <a:gd name="T47" fmla="*/ 2147483647 h 211"/>
              <a:gd name="T48" fmla="*/ 2147483647 w 261"/>
              <a:gd name="T49" fmla="*/ 2147483647 h 211"/>
              <a:gd name="T50" fmla="*/ 2147483647 w 261"/>
              <a:gd name="T51" fmla="*/ 2147483647 h 211"/>
              <a:gd name="T52" fmla="*/ 2147483647 w 261"/>
              <a:gd name="T53" fmla="*/ 2147483647 h 211"/>
              <a:gd name="T54" fmla="*/ 2147483647 w 261"/>
              <a:gd name="T55" fmla="*/ 2147483647 h 211"/>
              <a:gd name="T56" fmla="*/ 2147483647 w 261"/>
              <a:gd name="T57" fmla="*/ 2147483647 h 211"/>
              <a:gd name="T58" fmla="*/ 2147483647 w 261"/>
              <a:gd name="T59" fmla="*/ 2147483647 h 211"/>
              <a:gd name="T60" fmla="*/ 2147483647 w 261"/>
              <a:gd name="T61" fmla="*/ 2147483647 h 211"/>
              <a:gd name="T62" fmla="*/ 2147483647 w 261"/>
              <a:gd name="T63" fmla="*/ 2147483647 h 211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261"/>
              <a:gd name="T97" fmla="*/ 0 h 211"/>
              <a:gd name="T98" fmla="*/ 261 w 261"/>
              <a:gd name="T99" fmla="*/ 211 h 211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261" h="211">
                <a:moveTo>
                  <a:pt x="132" y="18"/>
                </a:moveTo>
                <a:cubicBezTo>
                  <a:pt x="126" y="15"/>
                  <a:pt x="120" y="11"/>
                  <a:pt x="114" y="7"/>
                </a:cubicBezTo>
                <a:cubicBezTo>
                  <a:pt x="110" y="2"/>
                  <a:pt x="108" y="1"/>
                  <a:pt x="102" y="0"/>
                </a:cubicBezTo>
                <a:cubicBezTo>
                  <a:pt x="86" y="1"/>
                  <a:pt x="84" y="0"/>
                  <a:pt x="78" y="13"/>
                </a:cubicBezTo>
                <a:cubicBezTo>
                  <a:pt x="76" y="21"/>
                  <a:pt x="74" y="23"/>
                  <a:pt x="66" y="25"/>
                </a:cubicBezTo>
                <a:cubicBezTo>
                  <a:pt x="63" y="30"/>
                  <a:pt x="60" y="34"/>
                  <a:pt x="57" y="39"/>
                </a:cubicBezTo>
                <a:cubicBezTo>
                  <a:pt x="55" y="48"/>
                  <a:pt x="49" y="50"/>
                  <a:pt x="42" y="54"/>
                </a:cubicBezTo>
                <a:cubicBezTo>
                  <a:pt x="33" y="66"/>
                  <a:pt x="24" y="76"/>
                  <a:pt x="12" y="85"/>
                </a:cubicBezTo>
                <a:cubicBezTo>
                  <a:pt x="6" y="96"/>
                  <a:pt x="8" y="108"/>
                  <a:pt x="0" y="118"/>
                </a:cubicBezTo>
                <a:cubicBezTo>
                  <a:pt x="2" y="127"/>
                  <a:pt x="4" y="130"/>
                  <a:pt x="6" y="138"/>
                </a:cubicBezTo>
                <a:cubicBezTo>
                  <a:pt x="4" y="148"/>
                  <a:pt x="1" y="154"/>
                  <a:pt x="8" y="163"/>
                </a:cubicBezTo>
                <a:cubicBezTo>
                  <a:pt x="9" y="178"/>
                  <a:pt x="11" y="198"/>
                  <a:pt x="29" y="202"/>
                </a:cubicBezTo>
                <a:cubicBezTo>
                  <a:pt x="36" y="207"/>
                  <a:pt x="37" y="211"/>
                  <a:pt x="41" y="202"/>
                </a:cubicBezTo>
                <a:cubicBezTo>
                  <a:pt x="42" y="193"/>
                  <a:pt x="50" y="193"/>
                  <a:pt x="59" y="192"/>
                </a:cubicBezTo>
                <a:cubicBezTo>
                  <a:pt x="65" y="189"/>
                  <a:pt x="71" y="187"/>
                  <a:pt x="77" y="183"/>
                </a:cubicBezTo>
                <a:cubicBezTo>
                  <a:pt x="82" y="175"/>
                  <a:pt x="86" y="163"/>
                  <a:pt x="95" y="162"/>
                </a:cubicBezTo>
                <a:cubicBezTo>
                  <a:pt x="116" y="164"/>
                  <a:pt x="100" y="173"/>
                  <a:pt x="116" y="180"/>
                </a:cubicBezTo>
                <a:cubicBezTo>
                  <a:pt x="125" y="178"/>
                  <a:pt x="129" y="176"/>
                  <a:pt x="137" y="174"/>
                </a:cubicBezTo>
                <a:cubicBezTo>
                  <a:pt x="145" y="170"/>
                  <a:pt x="149" y="171"/>
                  <a:pt x="159" y="172"/>
                </a:cubicBezTo>
                <a:cubicBezTo>
                  <a:pt x="174" y="177"/>
                  <a:pt x="185" y="182"/>
                  <a:pt x="198" y="192"/>
                </a:cubicBezTo>
                <a:cubicBezTo>
                  <a:pt x="216" y="189"/>
                  <a:pt x="224" y="182"/>
                  <a:pt x="240" y="174"/>
                </a:cubicBezTo>
                <a:cubicBezTo>
                  <a:pt x="245" y="171"/>
                  <a:pt x="249" y="166"/>
                  <a:pt x="254" y="162"/>
                </a:cubicBezTo>
                <a:cubicBezTo>
                  <a:pt x="255" y="161"/>
                  <a:pt x="258" y="159"/>
                  <a:pt x="258" y="159"/>
                </a:cubicBezTo>
                <a:cubicBezTo>
                  <a:pt x="261" y="152"/>
                  <a:pt x="259" y="150"/>
                  <a:pt x="255" y="144"/>
                </a:cubicBezTo>
                <a:cubicBezTo>
                  <a:pt x="254" y="137"/>
                  <a:pt x="247" y="132"/>
                  <a:pt x="243" y="126"/>
                </a:cubicBezTo>
                <a:cubicBezTo>
                  <a:pt x="241" y="115"/>
                  <a:pt x="241" y="106"/>
                  <a:pt x="243" y="94"/>
                </a:cubicBezTo>
                <a:cubicBezTo>
                  <a:pt x="242" y="87"/>
                  <a:pt x="241" y="83"/>
                  <a:pt x="237" y="78"/>
                </a:cubicBezTo>
                <a:cubicBezTo>
                  <a:pt x="236" y="69"/>
                  <a:pt x="237" y="65"/>
                  <a:pt x="228" y="63"/>
                </a:cubicBezTo>
                <a:cubicBezTo>
                  <a:pt x="222" y="60"/>
                  <a:pt x="221" y="58"/>
                  <a:pt x="224" y="52"/>
                </a:cubicBezTo>
                <a:cubicBezTo>
                  <a:pt x="225" y="44"/>
                  <a:pt x="225" y="39"/>
                  <a:pt x="230" y="33"/>
                </a:cubicBezTo>
                <a:cubicBezTo>
                  <a:pt x="224" y="30"/>
                  <a:pt x="220" y="28"/>
                  <a:pt x="213" y="27"/>
                </a:cubicBezTo>
                <a:cubicBezTo>
                  <a:pt x="193" y="12"/>
                  <a:pt x="155" y="18"/>
                  <a:pt x="132" y="18"/>
                </a:cubicBezTo>
                <a:close/>
              </a:path>
            </a:pathLst>
          </a:custGeom>
          <a:solidFill>
            <a:srgbClr val="0070C0"/>
          </a:solidFill>
          <a:ln w="6350">
            <a:solidFill>
              <a:srgbClr val="006600">
                <a:alpha val="49019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h-TH">
              <a:solidFill>
                <a:prstClr val="black">
                  <a:lumMod val="85000"/>
                  <a:lumOff val="15000"/>
                </a:prstClr>
              </a:solidFill>
              <a:latin typeface="Arial" pitchFamily="34" charset="0"/>
            </a:endParaRPr>
          </a:p>
        </p:txBody>
      </p:sp>
      <p:sp>
        <p:nvSpPr>
          <p:cNvPr id="239" name="Freeform 43"/>
          <p:cNvSpPr>
            <a:spLocks/>
          </p:cNvSpPr>
          <p:nvPr/>
        </p:nvSpPr>
        <p:spPr bwMode="auto">
          <a:xfrm>
            <a:off x="4675188" y="3690937"/>
            <a:ext cx="273050" cy="363538"/>
          </a:xfrm>
          <a:custGeom>
            <a:avLst/>
            <a:gdLst>
              <a:gd name="T0" fmla="*/ 2147483647 w 201"/>
              <a:gd name="T1" fmla="*/ 2147483647 h 262"/>
              <a:gd name="T2" fmla="*/ 2147483647 w 201"/>
              <a:gd name="T3" fmla="*/ 2147483647 h 262"/>
              <a:gd name="T4" fmla="*/ 2147483647 w 201"/>
              <a:gd name="T5" fmla="*/ 2147483647 h 262"/>
              <a:gd name="T6" fmla="*/ 2147483647 w 201"/>
              <a:gd name="T7" fmla="*/ 0 h 262"/>
              <a:gd name="T8" fmla="*/ 2147483647 w 201"/>
              <a:gd name="T9" fmla="*/ 2147483647 h 262"/>
              <a:gd name="T10" fmla="*/ 2147483647 w 201"/>
              <a:gd name="T11" fmla="*/ 2147483647 h 262"/>
              <a:gd name="T12" fmla="*/ 2147483647 w 201"/>
              <a:gd name="T13" fmla="*/ 2147483647 h 262"/>
              <a:gd name="T14" fmla="*/ 2147483647 w 201"/>
              <a:gd name="T15" fmla="*/ 2147483647 h 262"/>
              <a:gd name="T16" fmla="*/ 2147483647 w 201"/>
              <a:gd name="T17" fmla="*/ 2147483647 h 262"/>
              <a:gd name="T18" fmla="*/ 2147483647 w 201"/>
              <a:gd name="T19" fmla="*/ 2147483647 h 262"/>
              <a:gd name="T20" fmla="*/ 0 w 201"/>
              <a:gd name="T21" fmla="*/ 2147483647 h 262"/>
              <a:gd name="T22" fmla="*/ 2147483647 w 201"/>
              <a:gd name="T23" fmla="*/ 2147483647 h 262"/>
              <a:gd name="T24" fmla="*/ 2147483647 w 201"/>
              <a:gd name="T25" fmla="*/ 2147483647 h 262"/>
              <a:gd name="T26" fmla="*/ 2147483647 w 201"/>
              <a:gd name="T27" fmla="*/ 2147483647 h 262"/>
              <a:gd name="T28" fmla="*/ 2147483647 w 201"/>
              <a:gd name="T29" fmla="*/ 2147483647 h 262"/>
              <a:gd name="T30" fmla="*/ 2147483647 w 201"/>
              <a:gd name="T31" fmla="*/ 2147483647 h 262"/>
              <a:gd name="T32" fmla="*/ 2147483647 w 201"/>
              <a:gd name="T33" fmla="*/ 2147483647 h 262"/>
              <a:gd name="T34" fmla="*/ 2147483647 w 201"/>
              <a:gd name="T35" fmla="*/ 2147483647 h 262"/>
              <a:gd name="T36" fmla="*/ 2147483647 w 201"/>
              <a:gd name="T37" fmla="*/ 2147483647 h 262"/>
              <a:gd name="T38" fmla="*/ 2147483647 w 201"/>
              <a:gd name="T39" fmla="*/ 2147483647 h 262"/>
              <a:gd name="T40" fmla="*/ 2147483647 w 201"/>
              <a:gd name="T41" fmla="*/ 2147483647 h 262"/>
              <a:gd name="T42" fmla="*/ 2147483647 w 201"/>
              <a:gd name="T43" fmla="*/ 2147483647 h 262"/>
              <a:gd name="T44" fmla="*/ 2147483647 w 201"/>
              <a:gd name="T45" fmla="*/ 2147483647 h 262"/>
              <a:gd name="T46" fmla="*/ 2147483647 w 201"/>
              <a:gd name="T47" fmla="*/ 2147483647 h 262"/>
              <a:gd name="T48" fmla="*/ 2147483647 w 201"/>
              <a:gd name="T49" fmla="*/ 2147483647 h 262"/>
              <a:gd name="T50" fmla="*/ 2147483647 w 201"/>
              <a:gd name="T51" fmla="*/ 2147483647 h 262"/>
              <a:gd name="T52" fmla="*/ 2147483647 w 201"/>
              <a:gd name="T53" fmla="*/ 2147483647 h 262"/>
              <a:gd name="T54" fmla="*/ 2147483647 w 201"/>
              <a:gd name="T55" fmla="*/ 2147483647 h 262"/>
              <a:gd name="T56" fmla="*/ 2147483647 w 201"/>
              <a:gd name="T57" fmla="*/ 2147483647 h 262"/>
              <a:gd name="T58" fmla="*/ 2147483647 w 201"/>
              <a:gd name="T59" fmla="*/ 2147483647 h 262"/>
              <a:gd name="T60" fmla="*/ 2147483647 w 201"/>
              <a:gd name="T61" fmla="*/ 2147483647 h 262"/>
              <a:gd name="T62" fmla="*/ 2147483647 w 201"/>
              <a:gd name="T63" fmla="*/ 2147483647 h 262"/>
              <a:gd name="T64" fmla="*/ 2147483647 w 201"/>
              <a:gd name="T65" fmla="*/ 2147483647 h 262"/>
              <a:gd name="T66" fmla="*/ 2147483647 w 201"/>
              <a:gd name="T67" fmla="*/ 2147483647 h 262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201"/>
              <a:gd name="T103" fmla="*/ 0 h 262"/>
              <a:gd name="T104" fmla="*/ 201 w 201"/>
              <a:gd name="T105" fmla="*/ 262 h 262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201" h="262">
                <a:moveTo>
                  <a:pt x="104" y="25"/>
                </a:moveTo>
                <a:cubicBezTo>
                  <a:pt x="93" y="23"/>
                  <a:pt x="93" y="27"/>
                  <a:pt x="86" y="33"/>
                </a:cubicBezTo>
                <a:cubicBezTo>
                  <a:pt x="83" y="28"/>
                  <a:pt x="81" y="24"/>
                  <a:pt x="78" y="19"/>
                </a:cubicBezTo>
                <a:cubicBezTo>
                  <a:pt x="77" y="11"/>
                  <a:pt x="73" y="6"/>
                  <a:pt x="68" y="0"/>
                </a:cubicBezTo>
                <a:cubicBezTo>
                  <a:pt x="69" y="8"/>
                  <a:pt x="68" y="8"/>
                  <a:pt x="60" y="10"/>
                </a:cubicBezTo>
                <a:cubicBezTo>
                  <a:pt x="53" y="14"/>
                  <a:pt x="44" y="18"/>
                  <a:pt x="36" y="19"/>
                </a:cubicBezTo>
                <a:cubicBezTo>
                  <a:pt x="30" y="22"/>
                  <a:pt x="23" y="24"/>
                  <a:pt x="17" y="25"/>
                </a:cubicBezTo>
                <a:cubicBezTo>
                  <a:pt x="11" y="27"/>
                  <a:pt x="8" y="31"/>
                  <a:pt x="3" y="34"/>
                </a:cubicBezTo>
                <a:cubicBezTo>
                  <a:pt x="1" y="44"/>
                  <a:pt x="0" y="51"/>
                  <a:pt x="5" y="61"/>
                </a:cubicBezTo>
                <a:cubicBezTo>
                  <a:pt x="6" y="67"/>
                  <a:pt x="9" y="70"/>
                  <a:pt x="11" y="75"/>
                </a:cubicBezTo>
                <a:cubicBezTo>
                  <a:pt x="9" y="84"/>
                  <a:pt x="9" y="89"/>
                  <a:pt x="0" y="91"/>
                </a:cubicBezTo>
                <a:cubicBezTo>
                  <a:pt x="3" y="103"/>
                  <a:pt x="11" y="111"/>
                  <a:pt x="20" y="120"/>
                </a:cubicBezTo>
                <a:cubicBezTo>
                  <a:pt x="22" y="129"/>
                  <a:pt x="22" y="134"/>
                  <a:pt x="20" y="144"/>
                </a:cubicBezTo>
                <a:cubicBezTo>
                  <a:pt x="21" y="170"/>
                  <a:pt x="18" y="157"/>
                  <a:pt x="30" y="166"/>
                </a:cubicBezTo>
                <a:cubicBezTo>
                  <a:pt x="33" y="171"/>
                  <a:pt x="36" y="175"/>
                  <a:pt x="38" y="180"/>
                </a:cubicBezTo>
                <a:cubicBezTo>
                  <a:pt x="43" y="208"/>
                  <a:pt x="48" y="205"/>
                  <a:pt x="80" y="207"/>
                </a:cubicBezTo>
                <a:cubicBezTo>
                  <a:pt x="89" y="216"/>
                  <a:pt x="78" y="204"/>
                  <a:pt x="86" y="223"/>
                </a:cubicBezTo>
                <a:cubicBezTo>
                  <a:pt x="87" y="226"/>
                  <a:pt x="96" y="229"/>
                  <a:pt x="99" y="231"/>
                </a:cubicBezTo>
                <a:cubicBezTo>
                  <a:pt x="101" y="235"/>
                  <a:pt x="101" y="241"/>
                  <a:pt x="104" y="244"/>
                </a:cubicBezTo>
                <a:cubicBezTo>
                  <a:pt x="110" y="251"/>
                  <a:pt x="131" y="260"/>
                  <a:pt x="140" y="262"/>
                </a:cubicBezTo>
                <a:cubicBezTo>
                  <a:pt x="133" y="249"/>
                  <a:pt x="137" y="247"/>
                  <a:pt x="152" y="246"/>
                </a:cubicBezTo>
                <a:cubicBezTo>
                  <a:pt x="154" y="235"/>
                  <a:pt x="149" y="219"/>
                  <a:pt x="147" y="207"/>
                </a:cubicBezTo>
                <a:cubicBezTo>
                  <a:pt x="150" y="195"/>
                  <a:pt x="160" y="177"/>
                  <a:pt x="173" y="174"/>
                </a:cubicBezTo>
                <a:cubicBezTo>
                  <a:pt x="178" y="166"/>
                  <a:pt x="177" y="158"/>
                  <a:pt x="182" y="151"/>
                </a:cubicBezTo>
                <a:cubicBezTo>
                  <a:pt x="186" y="145"/>
                  <a:pt x="198" y="135"/>
                  <a:pt x="198" y="135"/>
                </a:cubicBezTo>
                <a:cubicBezTo>
                  <a:pt x="201" y="128"/>
                  <a:pt x="199" y="124"/>
                  <a:pt x="195" y="118"/>
                </a:cubicBezTo>
                <a:cubicBezTo>
                  <a:pt x="197" y="108"/>
                  <a:pt x="197" y="108"/>
                  <a:pt x="192" y="100"/>
                </a:cubicBezTo>
                <a:cubicBezTo>
                  <a:pt x="191" y="88"/>
                  <a:pt x="195" y="86"/>
                  <a:pt x="192" y="76"/>
                </a:cubicBezTo>
                <a:cubicBezTo>
                  <a:pt x="195" y="67"/>
                  <a:pt x="193" y="62"/>
                  <a:pt x="183" y="60"/>
                </a:cubicBezTo>
                <a:cubicBezTo>
                  <a:pt x="182" y="53"/>
                  <a:pt x="180" y="47"/>
                  <a:pt x="174" y="43"/>
                </a:cubicBezTo>
                <a:cubicBezTo>
                  <a:pt x="172" y="28"/>
                  <a:pt x="159" y="14"/>
                  <a:pt x="144" y="12"/>
                </a:cubicBezTo>
                <a:cubicBezTo>
                  <a:pt x="126" y="13"/>
                  <a:pt x="129" y="16"/>
                  <a:pt x="120" y="28"/>
                </a:cubicBezTo>
                <a:cubicBezTo>
                  <a:pt x="119" y="33"/>
                  <a:pt x="117" y="38"/>
                  <a:pt x="116" y="43"/>
                </a:cubicBezTo>
                <a:cubicBezTo>
                  <a:pt x="111" y="42"/>
                  <a:pt x="99" y="30"/>
                  <a:pt x="104" y="25"/>
                </a:cubicBezTo>
                <a:close/>
              </a:path>
            </a:pathLst>
          </a:custGeom>
          <a:solidFill>
            <a:srgbClr val="92D050"/>
          </a:solidFill>
          <a:ln w="6350">
            <a:solidFill>
              <a:srgbClr val="333399">
                <a:alpha val="49019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h-TH">
              <a:solidFill>
                <a:prstClr val="black">
                  <a:lumMod val="85000"/>
                  <a:lumOff val="15000"/>
                </a:prstClr>
              </a:solidFill>
              <a:latin typeface="Arial" pitchFamily="34" charset="0"/>
            </a:endParaRPr>
          </a:p>
        </p:txBody>
      </p:sp>
      <p:sp>
        <p:nvSpPr>
          <p:cNvPr id="240" name="Freeform 44"/>
          <p:cNvSpPr>
            <a:spLocks/>
          </p:cNvSpPr>
          <p:nvPr/>
        </p:nvSpPr>
        <p:spPr bwMode="auto">
          <a:xfrm>
            <a:off x="3556000" y="4579937"/>
            <a:ext cx="196850" cy="501650"/>
          </a:xfrm>
          <a:custGeom>
            <a:avLst/>
            <a:gdLst>
              <a:gd name="T0" fmla="*/ 2147483647 w 144"/>
              <a:gd name="T1" fmla="*/ 0 h 360"/>
              <a:gd name="T2" fmla="*/ 2147483647 w 144"/>
              <a:gd name="T3" fmla="*/ 2147483647 h 360"/>
              <a:gd name="T4" fmla="*/ 2147483647 w 144"/>
              <a:gd name="T5" fmla="*/ 2147483647 h 360"/>
              <a:gd name="T6" fmla="*/ 2147483647 w 144"/>
              <a:gd name="T7" fmla="*/ 2147483647 h 360"/>
              <a:gd name="T8" fmla="*/ 2147483647 w 144"/>
              <a:gd name="T9" fmla="*/ 2147483647 h 360"/>
              <a:gd name="T10" fmla="*/ 2147483647 w 144"/>
              <a:gd name="T11" fmla="*/ 2147483647 h 360"/>
              <a:gd name="T12" fmla="*/ 2147483647 w 144"/>
              <a:gd name="T13" fmla="*/ 2147483647 h 360"/>
              <a:gd name="T14" fmla="*/ 2147483647 w 144"/>
              <a:gd name="T15" fmla="*/ 2147483647 h 360"/>
              <a:gd name="T16" fmla="*/ 2147483647 w 144"/>
              <a:gd name="T17" fmla="*/ 2147483647 h 360"/>
              <a:gd name="T18" fmla="*/ 2147483647 w 144"/>
              <a:gd name="T19" fmla="*/ 2147483647 h 360"/>
              <a:gd name="T20" fmla="*/ 2147483647 w 144"/>
              <a:gd name="T21" fmla="*/ 2147483647 h 360"/>
              <a:gd name="T22" fmla="*/ 2147483647 w 144"/>
              <a:gd name="T23" fmla="*/ 2147483647 h 360"/>
              <a:gd name="T24" fmla="*/ 2147483647 w 144"/>
              <a:gd name="T25" fmla="*/ 2147483647 h 360"/>
              <a:gd name="T26" fmla="*/ 2147483647 w 144"/>
              <a:gd name="T27" fmla="*/ 2147483647 h 360"/>
              <a:gd name="T28" fmla="*/ 2147483647 w 144"/>
              <a:gd name="T29" fmla="*/ 2147483647 h 360"/>
              <a:gd name="T30" fmla="*/ 2147483647 w 144"/>
              <a:gd name="T31" fmla="*/ 2147483647 h 360"/>
              <a:gd name="T32" fmla="*/ 2147483647 w 144"/>
              <a:gd name="T33" fmla="*/ 2147483647 h 360"/>
              <a:gd name="T34" fmla="*/ 2147483647 w 144"/>
              <a:gd name="T35" fmla="*/ 2147483647 h 360"/>
              <a:gd name="T36" fmla="*/ 0 w 144"/>
              <a:gd name="T37" fmla="*/ 2147483647 h 360"/>
              <a:gd name="T38" fmla="*/ 2147483647 w 144"/>
              <a:gd name="T39" fmla="*/ 2147483647 h 360"/>
              <a:gd name="T40" fmla="*/ 2147483647 w 144"/>
              <a:gd name="T41" fmla="*/ 2147483647 h 360"/>
              <a:gd name="T42" fmla="*/ 2147483647 w 144"/>
              <a:gd name="T43" fmla="*/ 2147483647 h 360"/>
              <a:gd name="T44" fmla="*/ 2147483647 w 144"/>
              <a:gd name="T45" fmla="*/ 2147483647 h 360"/>
              <a:gd name="T46" fmla="*/ 2147483647 w 144"/>
              <a:gd name="T47" fmla="*/ 2147483647 h 360"/>
              <a:gd name="T48" fmla="*/ 2147483647 w 144"/>
              <a:gd name="T49" fmla="*/ 2147483647 h 360"/>
              <a:gd name="T50" fmla="*/ 2147483647 w 144"/>
              <a:gd name="T51" fmla="*/ 2147483647 h 360"/>
              <a:gd name="T52" fmla="*/ 2147483647 w 144"/>
              <a:gd name="T53" fmla="*/ 2147483647 h 360"/>
              <a:gd name="T54" fmla="*/ 2147483647 w 144"/>
              <a:gd name="T55" fmla="*/ 2147483647 h 360"/>
              <a:gd name="T56" fmla="*/ 2147483647 w 144"/>
              <a:gd name="T57" fmla="*/ 2147483647 h 360"/>
              <a:gd name="T58" fmla="*/ 2147483647 w 144"/>
              <a:gd name="T59" fmla="*/ 2147483647 h 360"/>
              <a:gd name="T60" fmla="*/ 2147483647 w 144"/>
              <a:gd name="T61" fmla="*/ 2147483647 h 360"/>
              <a:gd name="T62" fmla="*/ 2147483647 w 144"/>
              <a:gd name="T63" fmla="*/ 2147483647 h 360"/>
              <a:gd name="T64" fmla="*/ 2147483647 w 144"/>
              <a:gd name="T65" fmla="*/ 2147483647 h 360"/>
              <a:gd name="T66" fmla="*/ 2147483647 w 144"/>
              <a:gd name="T67" fmla="*/ 2147483647 h 360"/>
              <a:gd name="T68" fmla="*/ 2147483647 w 144"/>
              <a:gd name="T69" fmla="*/ 2147483647 h 360"/>
              <a:gd name="T70" fmla="*/ 2147483647 w 144"/>
              <a:gd name="T71" fmla="*/ 2147483647 h 360"/>
              <a:gd name="T72" fmla="*/ 2147483647 w 144"/>
              <a:gd name="T73" fmla="*/ 2147483647 h 360"/>
              <a:gd name="T74" fmla="*/ 2147483647 w 144"/>
              <a:gd name="T75" fmla="*/ 0 h 360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44"/>
              <a:gd name="T115" fmla="*/ 0 h 360"/>
              <a:gd name="T116" fmla="*/ 144 w 144"/>
              <a:gd name="T117" fmla="*/ 360 h 360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44" h="360">
                <a:moveTo>
                  <a:pt x="114" y="0"/>
                </a:moveTo>
                <a:cubicBezTo>
                  <a:pt x="108" y="4"/>
                  <a:pt x="104" y="9"/>
                  <a:pt x="98" y="13"/>
                </a:cubicBezTo>
                <a:cubicBezTo>
                  <a:pt x="93" y="21"/>
                  <a:pt x="92" y="26"/>
                  <a:pt x="98" y="34"/>
                </a:cubicBezTo>
                <a:cubicBezTo>
                  <a:pt x="95" y="42"/>
                  <a:pt x="94" y="48"/>
                  <a:pt x="99" y="55"/>
                </a:cubicBezTo>
                <a:cubicBezTo>
                  <a:pt x="98" y="66"/>
                  <a:pt x="98" y="82"/>
                  <a:pt x="93" y="91"/>
                </a:cubicBezTo>
                <a:cubicBezTo>
                  <a:pt x="92" y="98"/>
                  <a:pt x="90" y="105"/>
                  <a:pt x="87" y="111"/>
                </a:cubicBezTo>
                <a:cubicBezTo>
                  <a:pt x="86" y="117"/>
                  <a:pt x="85" y="122"/>
                  <a:pt x="81" y="127"/>
                </a:cubicBezTo>
                <a:cubicBezTo>
                  <a:pt x="78" y="141"/>
                  <a:pt x="81" y="142"/>
                  <a:pt x="72" y="154"/>
                </a:cubicBezTo>
                <a:cubicBezTo>
                  <a:pt x="71" y="160"/>
                  <a:pt x="69" y="165"/>
                  <a:pt x="66" y="171"/>
                </a:cubicBezTo>
                <a:cubicBezTo>
                  <a:pt x="65" y="178"/>
                  <a:pt x="64" y="180"/>
                  <a:pt x="59" y="184"/>
                </a:cubicBezTo>
                <a:cubicBezTo>
                  <a:pt x="56" y="191"/>
                  <a:pt x="58" y="194"/>
                  <a:pt x="51" y="198"/>
                </a:cubicBezTo>
                <a:cubicBezTo>
                  <a:pt x="50" y="207"/>
                  <a:pt x="48" y="206"/>
                  <a:pt x="41" y="210"/>
                </a:cubicBezTo>
                <a:cubicBezTo>
                  <a:pt x="37" y="215"/>
                  <a:pt x="36" y="219"/>
                  <a:pt x="30" y="222"/>
                </a:cubicBezTo>
                <a:cubicBezTo>
                  <a:pt x="28" y="232"/>
                  <a:pt x="25" y="234"/>
                  <a:pt x="35" y="240"/>
                </a:cubicBezTo>
                <a:cubicBezTo>
                  <a:pt x="36" y="248"/>
                  <a:pt x="38" y="253"/>
                  <a:pt x="30" y="258"/>
                </a:cubicBezTo>
                <a:cubicBezTo>
                  <a:pt x="23" y="267"/>
                  <a:pt x="30" y="281"/>
                  <a:pt x="18" y="285"/>
                </a:cubicBezTo>
                <a:cubicBezTo>
                  <a:pt x="15" y="289"/>
                  <a:pt x="14" y="293"/>
                  <a:pt x="12" y="298"/>
                </a:cubicBezTo>
                <a:cubicBezTo>
                  <a:pt x="16" y="309"/>
                  <a:pt x="16" y="316"/>
                  <a:pt x="6" y="322"/>
                </a:cubicBezTo>
                <a:cubicBezTo>
                  <a:pt x="5" y="329"/>
                  <a:pt x="3" y="336"/>
                  <a:pt x="0" y="342"/>
                </a:cubicBezTo>
                <a:cubicBezTo>
                  <a:pt x="9" y="347"/>
                  <a:pt x="7" y="349"/>
                  <a:pt x="18" y="351"/>
                </a:cubicBezTo>
                <a:cubicBezTo>
                  <a:pt x="21" y="356"/>
                  <a:pt x="24" y="357"/>
                  <a:pt x="29" y="360"/>
                </a:cubicBezTo>
                <a:cubicBezTo>
                  <a:pt x="44" y="357"/>
                  <a:pt x="49" y="353"/>
                  <a:pt x="62" y="345"/>
                </a:cubicBezTo>
                <a:cubicBezTo>
                  <a:pt x="75" y="324"/>
                  <a:pt x="63" y="324"/>
                  <a:pt x="92" y="319"/>
                </a:cubicBezTo>
                <a:cubicBezTo>
                  <a:pt x="100" y="313"/>
                  <a:pt x="99" y="311"/>
                  <a:pt x="101" y="301"/>
                </a:cubicBezTo>
                <a:cubicBezTo>
                  <a:pt x="99" y="290"/>
                  <a:pt x="95" y="284"/>
                  <a:pt x="84" y="282"/>
                </a:cubicBezTo>
                <a:cubicBezTo>
                  <a:pt x="79" y="276"/>
                  <a:pt x="76" y="270"/>
                  <a:pt x="72" y="264"/>
                </a:cubicBezTo>
                <a:cubicBezTo>
                  <a:pt x="71" y="258"/>
                  <a:pt x="69" y="252"/>
                  <a:pt x="66" y="246"/>
                </a:cubicBezTo>
                <a:cubicBezTo>
                  <a:pt x="76" y="240"/>
                  <a:pt x="78" y="227"/>
                  <a:pt x="89" y="225"/>
                </a:cubicBezTo>
                <a:cubicBezTo>
                  <a:pt x="99" y="217"/>
                  <a:pt x="90" y="206"/>
                  <a:pt x="105" y="204"/>
                </a:cubicBezTo>
                <a:cubicBezTo>
                  <a:pt x="111" y="200"/>
                  <a:pt x="117" y="196"/>
                  <a:pt x="123" y="192"/>
                </a:cubicBezTo>
                <a:cubicBezTo>
                  <a:pt x="126" y="183"/>
                  <a:pt x="134" y="178"/>
                  <a:pt x="137" y="169"/>
                </a:cubicBezTo>
                <a:cubicBezTo>
                  <a:pt x="139" y="156"/>
                  <a:pt x="142" y="145"/>
                  <a:pt x="143" y="132"/>
                </a:cubicBezTo>
                <a:cubicBezTo>
                  <a:pt x="139" y="122"/>
                  <a:pt x="142" y="113"/>
                  <a:pt x="144" y="103"/>
                </a:cubicBezTo>
                <a:cubicBezTo>
                  <a:pt x="143" y="94"/>
                  <a:pt x="142" y="86"/>
                  <a:pt x="134" y="82"/>
                </a:cubicBezTo>
                <a:cubicBezTo>
                  <a:pt x="127" y="72"/>
                  <a:pt x="130" y="72"/>
                  <a:pt x="140" y="67"/>
                </a:cubicBezTo>
                <a:cubicBezTo>
                  <a:pt x="141" y="56"/>
                  <a:pt x="142" y="45"/>
                  <a:pt x="144" y="34"/>
                </a:cubicBezTo>
                <a:cubicBezTo>
                  <a:pt x="140" y="30"/>
                  <a:pt x="136" y="29"/>
                  <a:pt x="132" y="24"/>
                </a:cubicBezTo>
                <a:cubicBezTo>
                  <a:pt x="130" y="13"/>
                  <a:pt x="119" y="9"/>
                  <a:pt x="114" y="0"/>
                </a:cubicBezTo>
                <a:close/>
              </a:path>
            </a:pathLst>
          </a:custGeom>
          <a:solidFill>
            <a:srgbClr val="CC0099"/>
          </a:solidFill>
          <a:ln w="6350">
            <a:solidFill>
              <a:schemeClr val="accent2">
                <a:alpha val="49019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241" name="Freeform 45" descr="Large grid"/>
          <p:cNvSpPr>
            <a:spLocks/>
          </p:cNvSpPr>
          <p:nvPr/>
        </p:nvSpPr>
        <p:spPr bwMode="auto">
          <a:xfrm>
            <a:off x="4464050" y="5886450"/>
            <a:ext cx="260350" cy="157162"/>
          </a:xfrm>
          <a:custGeom>
            <a:avLst/>
            <a:gdLst>
              <a:gd name="T0" fmla="*/ 2147483647 w 192"/>
              <a:gd name="T1" fmla="*/ 2147483647 h 112"/>
              <a:gd name="T2" fmla="*/ 2147483647 w 192"/>
              <a:gd name="T3" fmla="*/ 2147483647 h 112"/>
              <a:gd name="T4" fmla="*/ 2147483647 w 192"/>
              <a:gd name="T5" fmla="*/ 2147483647 h 112"/>
              <a:gd name="T6" fmla="*/ 2147483647 w 192"/>
              <a:gd name="T7" fmla="*/ 2147483647 h 112"/>
              <a:gd name="T8" fmla="*/ 2147483647 w 192"/>
              <a:gd name="T9" fmla="*/ 2147483647 h 112"/>
              <a:gd name="T10" fmla="*/ 2147483647 w 192"/>
              <a:gd name="T11" fmla="*/ 2147483647 h 112"/>
              <a:gd name="T12" fmla="*/ 2147483647 w 192"/>
              <a:gd name="T13" fmla="*/ 2147483647 h 112"/>
              <a:gd name="T14" fmla="*/ 2147483647 w 192"/>
              <a:gd name="T15" fmla="*/ 2147483647 h 112"/>
              <a:gd name="T16" fmla="*/ 0 w 192"/>
              <a:gd name="T17" fmla="*/ 2147483647 h 112"/>
              <a:gd name="T18" fmla="*/ 2147483647 w 192"/>
              <a:gd name="T19" fmla="*/ 2147483647 h 112"/>
              <a:gd name="T20" fmla="*/ 2147483647 w 192"/>
              <a:gd name="T21" fmla="*/ 2147483647 h 112"/>
              <a:gd name="T22" fmla="*/ 2147483647 w 192"/>
              <a:gd name="T23" fmla="*/ 2147483647 h 112"/>
              <a:gd name="T24" fmla="*/ 2147483647 w 192"/>
              <a:gd name="T25" fmla="*/ 2147483647 h 112"/>
              <a:gd name="T26" fmla="*/ 2147483647 w 192"/>
              <a:gd name="T27" fmla="*/ 0 h 112"/>
              <a:gd name="T28" fmla="*/ 2147483647 w 192"/>
              <a:gd name="T29" fmla="*/ 2147483647 h 112"/>
              <a:gd name="T30" fmla="*/ 2147483647 w 192"/>
              <a:gd name="T31" fmla="*/ 2147483647 h 112"/>
              <a:gd name="T32" fmla="*/ 2147483647 w 192"/>
              <a:gd name="T33" fmla="*/ 2147483647 h 112"/>
              <a:gd name="T34" fmla="*/ 2147483647 w 192"/>
              <a:gd name="T35" fmla="*/ 2147483647 h 112"/>
              <a:gd name="T36" fmla="*/ 2147483647 w 192"/>
              <a:gd name="T37" fmla="*/ 2147483647 h 112"/>
              <a:gd name="T38" fmla="*/ 2147483647 w 192"/>
              <a:gd name="T39" fmla="*/ 2147483647 h 112"/>
              <a:gd name="T40" fmla="*/ 2147483647 w 192"/>
              <a:gd name="T41" fmla="*/ 2147483647 h 112"/>
              <a:gd name="T42" fmla="*/ 2147483647 w 192"/>
              <a:gd name="T43" fmla="*/ 2147483647 h 112"/>
              <a:gd name="T44" fmla="*/ 2147483647 w 192"/>
              <a:gd name="T45" fmla="*/ 2147483647 h 112"/>
              <a:gd name="T46" fmla="*/ 2147483647 w 192"/>
              <a:gd name="T47" fmla="*/ 2147483647 h 112"/>
              <a:gd name="T48" fmla="*/ 2147483647 w 192"/>
              <a:gd name="T49" fmla="*/ 2147483647 h 112"/>
              <a:gd name="T50" fmla="*/ 2147483647 w 192"/>
              <a:gd name="T51" fmla="*/ 2147483647 h 112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192"/>
              <a:gd name="T79" fmla="*/ 0 h 112"/>
              <a:gd name="T80" fmla="*/ 192 w 192"/>
              <a:gd name="T81" fmla="*/ 112 h 112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192" h="112">
                <a:moveTo>
                  <a:pt x="122" y="102"/>
                </a:moveTo>
                <a:cubicBezTo>
                  <a:pt x="111" y="100"/>
                  <a:pt x="104" y="99"/>
                  <a:pt x="93" y="100"/>
                </a:cubicBezTo>
                <a:cubicBezTo>
                  <a:pt x="91" y="112"/>
                  <a:pt x="81" y="106"/>
                  <a:pt x="72" y="103"/>
                </a:cubicBezTo>
                <a:cubicBezTo>
                  <a:pt x="71" y="70"/>
                  <a:pt x="73" y="89"/>
                  <a:pt x="63" y="73"/>
                </a:cubicBezTo>
                <a:cubicBezTo>
                  <a:pt x="50" y="76"/>
                  <a:pt x="52" y="79"/>
                  <a:pt x="48" y="90"/>
                </a:cubicBezTo>
                <a:cubicBezTo>
                  <a:pt x="41" y="86"/>
                  <a:pt x="31" y="86"/>
                  <a:pt x="23" y="85"/>
                </a:cubicBezTo>
                <a:cubicBezTo>
                  <a:pt x="10" y="77"/>
                  <a:pt x="25" y="88"/>
                  <a:pt x="17" y="76"/>
                </a:cubicBezTo>
                <a:cubicBezTo>
                  <a:pt x="15" y="73"/>
                  <a:pt x="11" y="72"/>
                  <a:pt x="8" y="70"/>
                </a:cubicBezTo>
                <a:cubicBezTo>
                  <a:pt x="5" y="65"/>
                  <a:pt x="2" y="63"/>
                  <a:pt x="0" y="58"/>
                </a:cubicBezTo>
                <a:cubicBezTo>
                  <a:pt x="4" y="53"/>
                  <a:pt x="11" y="49"/>
                  <a:pt x="17" y="48"/>
                </a:cubicBezTo>
                <a:cubicBezTo>
                  <a:pt x="20" y="43"/>
                  <a:pt x="20" y="38"/>
                  <a:pt x="23" y="33"/>
                </a:cubicBezTo>
                <a:cubicBezTo>
                  <a:pt x="19" y="22"/>
                  <a:pt x="36" y="26"/>
                  <a:pt x="45" y="25"/>
                </a:cubicBezTo>
                <a:cubicBezTo>
                  <a:pt x="48" y="16"/>
                  <a:pt x="50" y="17"/>
                  <a:pt x="59" y="15"/>
                </a:cubicBezTo>
                <a:cubicBezTo>
                  <a:pt x="63" y="8"/>
                  <a:pt x="57" y="2"/>
                  <a:pt x="68" y="0"/>
                </a:cubicBezTo>
                <a:cubicBezTo>
                  <a:pt x="73" y="4"/>
                  <a:pt x="80" y="6"/>
                  <a:pt x="87" y="7"/>
                </a:cubicBezTo>
                <a:cubicBezTo>
                  <a:pt x="90" y="13"/>
                  <a:pt x="91" y="15"/>
                  <a:pt x="98" y="16"/>
                </a:cubicBezTo>
                <a:cubicBezTo>
                  <a:pt x="106" y="20"/>
                  <a:pt x="107" y="26"/>
                  <a:pt x="116" y="28"/>
                </a:cubicBezTo>
                <a:cubicBezTo>
                  <a:pt x="127" y="36"/>
                  <a:pt x="133" y="47"/>
                  <a:pt x="147" y="54"/>
                </a:cubicBezTo>
                <a:cubicBezTo>
                  <a:pt x="151" y="59"/>
                  <a:pt x="156" y="66"/>
                  <a:pt x="161" y="69"/>
                </a:cubicBezTo>
                <a:cubicBezTo>
                  <a:pt x="166" y="75"/>
                  <a:pt x="171" y="83"/>
                  <a:pt x="177" y="88"/>
                </a:cubicBezTo>
                <a:cubicBezTo>
                  <a:pt x="180" y="93"/>
                  <a:pt x="183" y="97"/>
                  <a:pt x="185" y="102"/>
                </a:cubicBezTo>
                <a:cubicBezTo>
                  <a:pt x="187" y="112"/>
                  <a:pt x="192" y="112"/>
                  <a:pt x="179" y="111"/>
                </a:cubicBezTo>
                <a:cubicBezTo>
                  <a:pt x="174" y="108"/>
                  <a:pt x="171" y="106"/>
                  <a:pt x="165" y="105"/>
                </a:cubicBezTo>
                <a:cubicBezTo>
                  <a:pt x="157" y="101"/>
                  <a:pt x="147" y="99"/>
                  <a:pt x="138" y="97"/>
                </a:cubicBezTo>
                <a:cubicBezTo>
                  <a:pt x="131" y="98"/>
                  <a:pt x="124" y="100"/>
                  <a:pt x="117" y="100"/>
                </a:cubicBezTo>
                <a:cubicBezTo>
                  <a:pt x="114" y="100"/>
                  <a:pt x="108" y="99"/>
                  <a:pt x="108" y="99"/>
                </a:cubicBezTo>
              </a:path>
            </a:pathLst>
          </a:custGeom>
          <a:solidFill>
            <a:srgbClr val="CC0099"/>
          </a:solidFill>
          <a:ln w="6350">
            <a:solidFill>
              <a:schemeClr val="accent2">
                <a:alpha val="49019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242" name="Freeform 46" descr="Small grid"/>
          <p:cNvSpPr>
            <a:spLocks/>
          </p:cNvSpPr>
          <p:nvPr/>
        </p:nvSpPr>
        <p:spPr bwMode="auto">
          <a:xfrm>
            <a:off x="5162550" y="2043112"/>
            <a:ext cx="376238" cy="433388"/>
          </a:xfrm>
          <a:custGeom>
            <a:avLst/>
            <a:gdLst>
              <a:gd name="T0" fmla="*/ 2147483647 w 276"/>
              <a:gd name="T1" fmla="*/ 0 h 312"/>
              <a:gd name="T2" fmla="*/ 2147483647 w 276"/>
              <a:gd name="T3" fmla="*/ 2147483647 h 312"/>
              <a:gd name="T4" fmla="*/ 2147483647 w 276"/>
              <a:gd name="T5" fmla="*/ 2147483647 h 312"/>
              <a:gd name="T6" fmla="*/ 2147483647 w 276"/>
              <a:gd name="T7" fmla="*/ 2147483647 h 312"/>
              <a:gd name="T8" fmla="*/ 2147483647 w 276"/>
              <a:gd name="T9" fmla="*/ 2147483647 h 312"/>
              <a:gd name="T10" fmla="*/ 2147483647 w 276"/>
              <a:gd name="T11" fmla="*/ 2147483647 h 312"/>
              <a:gd name="T12" fmla="*/ 2147483647 w 276"/>
              <a:gd name="T13" fmla="*/ 2147483647 h 312"/>
              <a:gd name="T14" fmla="*/ 2147483647 w 276"/>
              <a:gd name="T15" fmla="*/ 2147483647 h 312"/>
              <a:gd name="T16" fmla="*/ 2147483647 w 276"/>
              <a:gd name="T17" fmla="*/ 2147483647 h 312"/>
              <a:gd name="T18" fmla="*/ 2147483647 w 276"/>
              <a:gd name="T19" fmla="*/ 2147483647 h 312"/>
              <a:gd name="T20" fmla="*/ 2147483647 w 276"/>
              <a:gd name="T21" fmla="*/ 2147483647 h 312"/>
              <a:gd name="T22" fmla="*/ 2147483647 w 276"/>
              <a:gd name="T23" fmla="*/ 2147483647 h 312"/>
              <a:gd name="T24" fmla="*/ 2147483647 w 276"/>
              <a:gd name="T25" fmla="*/ 2147483647 h 312"/>
              <a:gd name="T26" fmla="*/ 2147483647 w 276"/>
              <a:gd name="T27" fmla="*/ 2147483647 h 312"/>
              <a:gd name="T28" fmla="*/ 2147483647 w 276"/>
              <a:gd name="T29" fmla="*/ 2147483647 h 312"/>
              <a:gd name="T30" fmla="*/ 2147483647 w 276"/>
              <a:gd name="T31" fmla="*/ 2147483647 h 312"/>
              <a:gd name="T32" fmla="*/ 2147483647 w 276"/>
              <a:gd name="T33" fmla="*/ 2147483647 h 312"/>
              <a:gd name="T34" fmla="*/ 2147483647 w 276"/>
              <a:gd name="T35" fmla="*/ 2147483647 h 312"/>
              <a:gd name="T36" fmla="*/ 2147483647 w 276"/>
              <a:gd name="T37" fmla="*/ 2147483647 h 312"/>
              <a:gd name="T38" fmla="*/ 2147483647 w 276"/>
              <a:gd name="T39" fmla="*/ 2147483647 h 312"/>
              <a:gd name="T40" fmla="*/ 2147483647 w 276"/>
              <a:gd name="T41" fmla="*/ 2147483647 h 312"/>
              <a:gd name="T42" fmla="*/ 2147483647 w 276"/>
              <a:gd name="T43" fmla="*/ 2147483647 h 312"/>
              <a:gd name="T44" fmla="*/ 2147483647 w 276"/>
              <a:gd name="T45" fmla="*/ 2147483647 h 312"/>
              <a:gd name="T46" fmla="*/ 2147483647 w 276"/>
              <a:gd name="T47" fmla="*/ 2147483647 h 312"/>
              <a:gd name="T48" fmla="*/ 2147483647 w 276"/>
              <a:gd name="T49" fmla="*/ 2147483647 h 312"/>
              <a:gd name="T50" fmla="*/ 2147483647 w 276"/>
              <a:gd name="T51" fmla="*/ 2147483647 h 312"/>
              <a:gd name="T52" fmla="*/ 2147483647 w 276"/>
              <a:gd name="T53" fmla="*/ 2147483647 h 312"/>
              <a:gd name="T54" fmla="*/ 2147483647 w 276"/>
              <a:gd name="T55" fmla="*/ 2147483647 h 312"/>
              <a:gd name="T56" fmla="*/ 2147483647 w 276"/>
              <a:gd name="T57" fmla="*/ 2147483647 h 312"/>
              <a:gd name="T58" fmla="*/ 2147483647 w 276"/>
              <a:gd name="T59" fmla="*/ 2147483647 h 312"/>
              <a:gd name="T60" fmla="*/ 0 w 276"/>
              <a:gd name="T61" fmla="*/ 2147483647 h 312"/>
              <a:gd name="T62" fmla="*/ 2147483647 w 276"/>
              <a:gd name="T63" fmla="*/ 2147483647 h 312"/>
              <a:gd name="T64" fmla="*/ 2147483647 w 276"/>
              <a:gd name="T65" fmla="*/ 2147483647 h 312"/>
              <a:gd name="T66" fmla="*/ 2147483647 w 276"/>
              <a:gd name="T67" fmla="*/ 2147483647 h 312"/>
              <a:gd name="T68" fmla="*/ 2147483647 w 276"/>
              <a:gd name="T69" fmla="*/ 2147483647 h 312"/>
              <a:gd name="T70" fmla="*/ 2147483647 w 276"/>
              <a:gd name="T71" fmla="*/ 2147483647 h 312"/>
              <a:gd name="T72" fmla="*/ 2147483647 w 276"/>
              <a:gd name="T73" fmla="*/ 0 h 312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76"/>
              <a:gd name="T112" fmla="*/ 0 h 312"/>
              <a:gd name="T113" fmla="*/ 276 w 276"/>
              <a:gd name="T114" fmla="*/ 312 h 312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76" h="312">
                <a:moveTo>
                  <a:pt x="50" y="0"/>
                </a:moveTo>
                <a:cubicBezTo>
                  <a:pt x="58" y="3"/>
                  <a:pt x="59" y="8"/>
                  <a:pt x="66" y="12"/>
                </a:cubicBezTo>
                <a:cubicBezTo>
                  <a:pt x="67" y="16"/>
                  <a:pt x="68" y="21"/>
                  <a:pt x="72" y="24"/>
                </a:cubicBezTo>
                <a:cubicBezTo>
                  <a:pt x="76" y="27"/>
                  <a:pt x="84" y="32"/>
                  <a:pt x="84" y="32"/>
                </a:cubicBezTo>
                <a:cubicBezTo>
                  <a:pt x="100" y="27"/>
                  <a:pt x="95" y="24"/>
                  <a:pt x="100" y="40"/>
                </a:cubicBezTo>
                <a:cubicBezTo>
                  <a:pt x="101" y="42"/>
                  <a:pt x="100" y="45"/>
                  <a:pt x="102" y="46"/>
                </a:cubicBezTo>
                <a:cubicBezTo>
                  <a:pt x="106" y="49"/>
                  <a:pt x="114" y="54"/>
                  <a:pt x="114" y="54"/>
                </a:cubicBezTo>
                <a:cubicBezTo>
                  <a:pt x="125" y="43"/>
                  <a:pt x="134" y="52"/>
                  <a:pt x="146" y="56"/>
                </a:cubicBezTo>
                <a:cubicBezTo>
                  <a:pt x="156" y="53"/>
                  <a:pt x="161" y="55"/>
                  <a:pt x="168" y="62"/>
                </a:cubicBezTo>
                <a:cubicBezTo>
                  <a:pt x="169" y="65"/>
                  <a:pt x="168" y="70"/>
                  <a:pt x="170" y="72"/>
                </a:cubicBezTo>
                <a:cubicBezTo>
                  <a:pt x="173" y="75"/>
                  <a:pt x="182" y="76"/>
                  <a:pt x="182" y="76"/>
                </a:cubicBezTo>
                <a:cubicBezTo>
                  <a:pt x="185" y="86"/>
                  <a:pt x="190" y="92"/>
                  <a:pt x="178" y="96"/>
                </a:cubicBezTo>
                <a:cubicBezTo>
                  <a:pt x="182" y="110"/>
                  <a:pt x="171" y="136"/>
                  <a:pt x="180" y="148"/>
                </a:cubicBezTo>
                <a:cubicBezTo>
                  <a:pt x="183" y="152"/>
                  <a:pt x="191" y="150"/>
                  <a:pt x="196" y="150"/>
                </a:cubicBezTo>
                <a:cubicBezTo>
                  <a:pt x="221" y="151"/>
                  <a:pt x="245" y="151"/>
                  <a:pt x="270" y="152"/>
                </a:cubicBezTo>
                <a:cubicBezTo>
                  <a:pt x="272" y="158"/>
                  <a:pt x="276" y="170"/>
                  <a:pt x="276" y="170"/>
                </a:cubicBezTo>
                <a:cubicBezTo>
                  <a:pt x="275" y="177"/>
                  <a:pt x="272" y="197"/>
                  <a:pt x="270" y="202"/>
                </a:cubicBezTo>
                <a:cubicBezTo>
                  <a:pt x="269" y="206"/>
                  <a:pt x="266" y="214"/>
                  <a:pt x="266" y="214"/>
                </a:cubicBezTo>
                <a:cubicBezTo>
                  <a:pt x="268" y="230"/>
                  <a:pt x="268" y="241"/>
                  <a:pt x="264" y="256"/>
                </a:cubicBezTo>
                <a:cubicBezTo>
                  <a:pt x="262" y="262"/>
                  <a:pt x="250" y="266"/>
                  <a:pt x="250" y="266"/>
                </a:cubicBezTo>
                <a:cubicBezTo>
                  <a:pt x="243" y="286"/>
                  <a:pt x="224" y="285"/>
                  <a:pt x="206" y="286"/>
                </a:cubicBezTo>
                <a:cubicBezTo>
                  <a:pt x="198" y="289"/>
                  <a:pt x="195" y="292"/>
                  <a:pt x="192" y="300"/>
                </a:cubicBezTo>
                <a:cubicBezTo>
                  <a:pt x="195" y="309"/>
                  <a:pt x="189" y="311"/>
                  <a:pt x="186" y="302"/>
                </a:cubicBezTo>
                <a:cubicBezTo>
                  <a:pt x="172" y="305"/>
                  <a:pt x="179" y="308"/>
                  <a:pt x="168" y="312"/>
                </a:cubicBezTo>
                <a:cubicBezTo>
                  <a:pt x="158" y="309"/>
                  <a:pt x="153" y="301"/>
                  <a:pt x="144" y="296"/>
                </a:cubicBezTo>
                <a:cubicBezTo>
                  <a:pt x="136" y="292"/>
                  <a:pt x="128" y="289"/>
                  <a:pt x="120" y="284"/>
                </a:cubicBezTo>
                <a:cubicBezTo>
                  <a:pt x="112" y="272"/>
                  <a:pt x="103" y="259"/>
                  <a:pt x="92" y="250"/>
                </a:cubicBezTo>
                <a:cubicBezTo>
                  <a:pt x="86" y="245"/>
                  <a:pt x="78" y="232"/>
                  <a:pt x="78" y="232"/>
                </a:cubicBezTo>
                <a:cubicBezTo>
                  <a:pt x="72" y="207"/>
                  <a:pt x="37" y="206"/>
                  <a:pt x="16" y="204"/>
                </a:cubicBezTo>
                <a:cubicBezTo>
                  <a:pt x="13" y="203"/>
                  <a:pt x="6" y="201"/>
                  <a:pt x="4" y="198"/>
                </a:cubicBezTo>
                <a:cubicBezTo>
                  <a:pt x="2" y="194"/>
                  <a:pt x="0" y="186"/>
                  <a:pt x="0" y="186"/>
                </a:cubicBezTo>
                <a:cubicBezTo>
                  <a:pt x="2" y="167"/>
                  <a:pt x="4" y="153"/>
                  <a:pt x="10" y="136"/>
                </a:cubicBezTo>
                <a:cubicBezTo>
                  <a:pt x="12" y="130"/>
                  <a:pt x="12" y="122"/>
                  <a:pt x="14" y="116"/>
                </a:cubicBezTo>
                <a:cubicBezTo>
                  <a:pt x="16" y="110"/>
                  <a:pt x="20" y="98"/>
                  <a:pt x="20" y="98"/>
                </a:cubicBezTo>
                <a:cubicBezTo>
                  <a:pt x="23" y="73"/>
                  <a:pt x="11" y="63"/>
                  <a:pt x="6" y="40"/>
                </a:cubicBezTo>
                <a:cubicBezTo>
                  <a:pt x="7" y="35"/>
                  <a:pt x="6" y="28"/>
                  <a:pt x="10" y="24"/>
                </a:cubicBezTo>
                <a:cubicBezTo>
                  <a:pt x="14" y="20"/>
                  <a:pt x="47" y="0"/>
                  <a:pt x="50" y="0"/>
                </a:cubicBezTo>
                <a:close/>
              </a:path>
            </a:pathLst>
          </a:custGeom>
          <a:solidFill>
            <a:srgbClr val="FFFF00"/>
          </a:solidFill>
          <a:ln w="6350">
            <a:solidFill>
              <a:srgbClr val="4D4D4D">
                <a:alpha val="49019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h-TH">
              <a:solidFill>
                <a:prstClr val="black">
                  <a:lumMod val="85000"/>
                  <a:lumOff val="15000"/>
                </a:prstClr>
              </a:solidFill>
              <a:latin typeface="Arial" pitchFamily="34" charset="0"/>
            </a:endParaRPr>
          </a:p>
        </p:txBody>
      </p:sp>
      <p:sp>
        <p:nvSpPr>
          <p:cNvPr id="243" name="Freeform 47"/>
          <p:cNvSpPr>
            <a:spLocks/>
          </p:cNvSpPr>
          <p:nvPr/>
        </p:nvSpPr>
        <p:spPr bwMode="auto">
          <a:xfrm>
            <a:off x="5105400" y="2376487"/>
            <a:ext cx="390525" cy="325438"/>
          </a:xfrm>
          <a:custGeom>
            <a:avLst/>
            <a:gdLst>
              <a:gd name="T0" fmla="*/ 2147483647 w 287"/>
              <a:gd name="T1" fmla="*/ 0 h 235"/>
              <a:gd name="T2" fmla="*/ 2147483647 w 287"/>
              <a:gd name="T3" fmla="*/ 2147483647 h 235"/>
              <a:gd name="T4" fmla="*/ 2147483647 w 287"/>
              <a:gd name="T5" fmla="*/ 2147483647 h 235"/>
              <a:gd name="T6" fmla="*/ 2147483647 w 287"/>
              <a:gd name="T7" fmla="*/ 2147483647 h 235"/>
              <a:gd name="T8" fmla="*/ 2147483647 w 287"/>
              <a:gd name="T9" fmla="*/ 2147483647 h 235"/>
              <a:gd name="T10" fmla="*/ 2147483647 w 287"/>
              <a:gd name="T11" fmla="*/ 2147483647 h 235"/>
              <a:gd name="T12" fmla="*/ 2147483647 w 287"/>
              <a:gd name="T13" fmla="*/ 2147483647 h 235"/>
              <a:gd name="T14" fmla="*/ 2147483647 w 287"/>
              <a:gd name="T15" fmla="*/ 2147483647 h 235"/>
              <a:gd name="T16" fmla="*/ 2147483647 w 287"/>
              <a:gd name="T17" fmla="*/ 2147483647 h 235"/>
              <a:gd name="T18" fmla="*/ 2147483647 w 287"/>
              <a:gd name="T19" fmla="*/ 2147483647 h 235"/>
              <a:gd name="T20" fmla="*/ 2147483647 w 287"/>
              <a:gd name="T21" fmla="*/ 2147483647 h 235"/>
              <a:gd name="T22" fmla="*/ 2147483647 w 287"/>
              <a:gd name="T23" fmla="*/ 2147483647 h 235"/>
              <a:gd name="T24" fmla="*/ 2147483647 w 287"/>
              <a:gd name="T25" fmla="*/ 2147483647 h 235"/>
              <a:gd name="T26" fmla="*/ 2147483647 w 287"/>
              <a:gd name="T27" fmla="*/ 2147483647 h 235"/>
              <a:gd name="T28" fmla="*/ 2147483647 w 287"/>
              <a:gd name="T29" fmla="*/ 2147483647 h 235"/>
              <a:gd name="T30" fmla="*/ 2147483647 w 287"/>
              <a:gd name="T31" fmla="*/ 2147483647 h 235"/>
              <a:gd name="T32" fmla="*/ 2147483647 w 287"/>
              <a:gd name="T33" fmla="*/ 2147483647 h 235"/>
              <a:gd name="T34" fmla="*/ 2147483647 w 287"/>
              <a:gd name="T35" fmla="*/ 2147483647 h 235"/>
              <a:gd name="T36" fmla="*/ 2147483647 w 287"/>
              <a:gd name="T37" fmla="*/ 2147483647 h 235"/>
              <a:gd name="T38" fmla="*/ 2147483647 w 287"/>
              <a:gd name="T39" fmla="*/ 2147483647 h 235"/>
              <a:gd name="T40" fmla="*/ 2147483647 w 287"/>
              <a:gd name="T41" fmla="*/ 2147483647 h 235"/>
              <a:gd name="T42" fmla="*/ 2147483647 w 287"/>
              <a:gd name="T43" fmla="*/ 2147483647 h 235"/>
              <a:gd name="T44" fmla="*/ 2147483647 w 287"/>
              <a:gd name="T45" fmla="*/ 2147483647 h 235"/>
              <a:gd name="T46" fmla="*/ 0 w 287"/>
              <a:gd name="T47" fmla="*/ 2147483647 h 235"/>
              <a:gd name="T48" fmla="*/ 2147483647 w 287"/>
              <a:gd name="T49" fmla="*/ 2147483647 h 235"/>
              <a:gd name="T50" fmla="*/ 2147483647 w 287"/>
              <a:gd name="T51" fmla="*/ 2147483647 h 235"/>
              <a:gd name="T52" fmla="*/ 2147483647 w 287"/>
              <a:gd name="T53" fmla="*/ 2147483647 h 235"/>
              <a:gd name="T54" fmla="*/ 2147483647 w 287"/>
              <a:gd name="T55" fmla="*/ 0 h 235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287"/>
              <a:gd name="T85" fmla="*/ 0 h 235"/>
              <a:gd name="T86" fmla="*/ 287 w 287"/>
              <a:gd name="T87" fmla="*/ 235 h 235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287" h="235">
                <a:moveTo>
                  <a:pt x="126" y="0"/>
                </a:moveTo>
                <a:cubicBezTo>
                  <a:pt x="129" y="5"/>
                  <a:pt x="142" y="10"/>
                  <a:pt x="142" y="10"/>
                </a:cubicBezTo>
                <a:cubicBezTo>
                  <a:pt x="152" y="25"/>
                  <a:pt x="166" y="45"/>
                  <a:pt x="182" y="56"/>
                </a:cubicBezTo>
                <a:cubicBezTo>
                  <a:pt x="188" y="60"/>
                  <a:pt x="193" y="66"/>
                  <a:pt x="200" y="68"/>
                </a:cubicBezTo>
                <a:cubicBezTo>
                  <a:pt x="204" y="69"/>
                  <a:pt x="212" y="72"/>
                  <a:pt x="212" y="72"/>
                </a:cubicBezTo>
                <a:cubicBezTo>
                  <a:pt x="222" y="66"/>
                  <a:pt x="219" y="58"/>
                  <a:pt x="232" y="54"/>
                </a:cubicBezTo>
                <a:cubicBezTo>
                  <a:pt x="246" y="59"/>
                  <a:pt x="231" y="52"/>
                  <a:pt x="242" y="62"/>
                </a:cubicBezTo>
                <a:cubicBezTo>
                  <a:pt x="246" y="65"/>
                  <a:pt x="254" y="70"/>
                  <a:pt x="254" y="70"/>
                </a:cubicBezTo>
                <a:cubicBezTo>
                  <a:pt x="266" y="88"/>
                  <a:pt x="265" y="109"/>
                  <a:pt x="280" y="124"/>
                </a:cubicBezTo>
                <a:cubicBezTo>
                  <a:pt x="287" y="144"/>
                  <a:pt x="265" y="155"/>
                  <a:pt x="250" y="158"/>
                </a:cubicBezTo>
                <a:cubicBezTo>
                  <a:pt x="221" y="156"/>
                  <a:pt x="199" y="153"/>
                  <a:pt x="170" y="156"/>
                </a:cubicBezTo>
                <a:cubicBezTo>
                  <a:pt x="160" y="159"/>
                  <a:pt x="156" y="167"/>
                  <a:pt x="152" y="176"/>
                </a:cubicBezTo>
                <a:cubicBezTo>
                  <a:pt x="150" y="180"/>
                  <a:pt x="148" y="188"/>
                  <a:pt x="148" y="188"/>
                </a:cubicBezTo>
                <a:cubicBezTo>
                  <a:pt x="144" y="235"/>
                  <a:pt x="135" y="217"/>
                  <a:pt x="92" y="214"/>
                </a:cubicBezTo>
                <a:cubicBezTo>
                  <a:pt x="85" y="212"/>
                  <a:pt x="79" y="210"/>
                  <a:pt x="72" y="208"/>
                </a:cubicBezTo>
                <a:cubicBezTo>
                  <a:pt x="69" y="204"/>
                  <a:pt x="74" y="196"/>
                  <a:pt x="72" y="192"/>
                </a:cubicBezTo>
                <a:cubicBezTo>
                  <a:pt x="70" y="188"/>
                  <a:pt x="64" y="185"/>
                  <a:pt x="60" y="182"/>
                </a:cubicBezTo>
                <a:cubicBezTo>
                  <a:pt x="56" y="179"/>
                  <a:pt x="48" y="174"/>
                  <a:pt x="48" y="174"/>
                </a:cubicBezTo>
                <a:cubicBezTo>
                  <a:pt x="13" y="177"/>
                  <a:pt x="21" y="174"/>
                  <a:pt x="12" y="148"/>
                </a:cubicBezTo>
                <a:cubicBezTo>
                  <a:pt x="13" y="137"/>
                  <a:pt x="13" y="119"/>
                  <a:pt x="18" y="108"/>
                </a:cubicBezTo>
                <a:cubicBezTo>
                  <a:pt x="28" y="89"/>
                  <a:pt x="16" y="121"/>
                  <a:pt x="26" y="90"/>
                </a:cubicBezTo>
                <a:cubicBezTo>
                  <a:pt x="27" y="88"/>
                  <a:pt x="28" y="84"/>
                  <a:pt x="28" y="84"/>
                </a:cubicBezTo>
                <a:cubicBezTo>
                  <a:pt x="26" y="60"/>
                  <a:pt x="29" y="60"/>
                  <a:pt x="8" y="56"/>
                </a:cubicBezTo>
                <a:cubicBezTo>
                  <a:pt x="6" y="49"/>
                  <a:pt x="2" y="45"/>
                  <a:pt x="0" y="38"/>
                </a:cubicBezTo>
                <a:cubicBezTo>
                  <a:pt x="22" y="24"/>
                  <a:pt x="44" y="41"/>
                  <a:pt x="64" y="48"/>
                </a:cubicBezTo>
                <a:cubicBezTo>
                  <a:pt x="70" y="47"/>
                  <a:pt x="78" y="48"/>
                  <a:pt x="82" y="44"/>
                </a:cubicBezTo>
                <a:cubicBezTo>
                  <a:pt x="92" y="34"/>
                  <a:pt x="90" y="17"/>
                  <a:pt x="106" y="10"/>
                </a:cubicBezTo>
                <a:cubicBezTo>
                  <a:pt x="112" y="8"/>
                  <a:pt x="126" y="7"/>
                  <a:pt x="126" y="0"/>
                </a:cubicBezTo>
                <a:close/>
              </a:path>
            </a:pathLst>
          </a:custGeom>
          <a:solidFill>
            <a:srgbClr val="FFFF00"/>
          </a:solidFill>
          <a:ln w="6350">
            <a:solidFill>
              <a:srgbClr val="4D4D4D">
                <a:alpha val="49019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h-TH">
              <a:solidFill>
                <a:prstClr val="black">
                  <a:lumMod val="85000"/>
                  <a:lumOff val="15000"/>
                </a:prstClr>
              </a:solidFill>
              <a:latin typeface="Arial" pitchFamily="34" charset="0"/>
            </a:endParaRPr>
          </a:p>
        </p:txBody>
      </p:sp>
      <p:sp>
        <p:nvSpPr>
          <p:cNvPr id="244" name="Freeform 48" descr="Small grid"/>
          <p:cNvSpPr>
            <a:spLocks/>
          </p:cNvSpPr>
          <p:nvPr/>
        </p:nvSpPr>
        <p:spPr bwMode="auto">
          <a:xfrm>
            <a:off x="5421313" y="2393950"/>
            <a:ext cx="317500" cy="296862"/>
          </a:xfrm>
          <a:custGeom>
            <a:avLst/>
            <a:gdLst>
              <a:gd name="T0" fmla="*/ 2147483647 w 232"/>
              <a:gd name="T1" fmla="*/ 2147483647 h 213"/>
              <a:gd name="T2" fmla="*/ 2147483647 w 232"/>
              <a:gd name="T3" fmla="*/ 2147483647 h 213"/>
              <a:gd name="T4" fmla="*/ 2147483647 w 232"/>
              <a:gd name="T5" fmla="*/ 2147483647 h 213"/>
              <a:gd name="T6" fmla="*/ 2147483647 w 232"/>
              <a:gd name="T7" fmla="*/ 2147483647 h 213"/>
              <a:gd name="T8" fmla="*/ 2147483647 w 232"/>
              <a:gd name="T9" fmla="*/ 2147483647 h 213"/>
              <a:gd name="T10" fmla="*/ 2147483647 w 232"/>
              <a:gd name="T11" fmla="*/ 2147483647 h 213"/>
              <a:gd name="T12" fmla="*/ 2147483647 w 232"/>
              <a:gd name="T13" fmla="*/ 2147483647 h 213"/>
              <a:gd name="T14" fmla="*/ 2147483647 w 232"/>
              <a:gd name="T15" fmla="*/ 2147483647 h 213"/>
              <a:gd name="T16" fmla="*/ 2147483647 w 232"/>
              <a:gd name="T17" fmla="*/ 2147483647 h 213"/>
              <a:gd name="T18" fmla="*/ 2147483647 w 232"/>
              <a:gd name="T19" fmla="*/ 2147483647 h 213"/>
              <a:gd name="T20" fmla="*/ 2147483647 w 232"/>
              <a:gd name="T21" fmla="*/ 2147483647 h 213"/>
              <a:gd name="T22" fmla="*/ 2147483647 w 232"/>
              <a:gd name="T23" fmla="*/ 2147483647 h 213"/>
              <a:gd name="T24" fmla="*/ 2147483647 w 232"/>
              <a:gd name="T25" fmla="*/ 2147483647 h 213"/>
              <a:gd name="T26" fmla="*/ 2147483647 w 232"/>
              <a:gd name="T27" fmla="*/ 2147483647 h 213"/>
              <a:gd name="T28" fmla="*/ 2147483647 w 232"/>
              <a:gd name="T29" fmla="*/ 2147483647 h 213"/>
              <a:gd name="T30" fmla="*/ 2147483647 w 232"/>
              <a:gd name="T31" fmla="*/ 2147483647 h 213"/>
              <a:gd name="T32" fmla="*/ 2147483647 w 232"/>
              <a:gd name="T33" fmla="*/ 2147483647 h 213"/>
              <a:gd name="T34" fmla="*/ 2147483647 w 232"/>
              <a:gd name="T35" fmla="*/ 2147483647 h 213"/>
              <a:gd name="T36" fmla="*/ 2147483647 w 232"/>
              <a:gd name="T37" fmla="*/ 2147483647 h 213"/>
              <a:gd name="T38" fmla="*/ 2147483647 w 232"/>
              <a:gd name="T39" fmla="*/ 2147483647 h 213"/>
              <a:gd name="T40" fmla="*/ 2147483647 w 232"/>
              <a:gd name="T41" fmla="*/ 2147483647 h 21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232"/>
              <a:gd name="T64" fmla="*/ 0 h 213"/>
              <a:gd name="T65" fmla="*/ 232 w 232"/>
              <a:gd name="T66" fmla="*/ 213 h 213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232" h="213">
                <a:moveTo>
                  <a:pt x="48" y="127"/>
                </a:moveTo>
                <a:cubicBezTo>
                  <a:pt x="52" y="131"/>
                  <a:pt x="61" y="139"/>
                  <a:pt x="64" y="145"/>
                </a:cubicBezTo>
                <a:cubicBezTo>
                  <a:pt x="70" y="158"/>
                  <a:pt x="70" y="171"/>
                  <a:pt x="88" y="173"/>
                </a:cubicBezTo>
                <a:cubicBezTo>
                  <a:pt x="99" y="174"/>
                  <a:pt x="109" y="174"/>
                  <a:pt x="120" y="175"/>
                </a:cubicBezTo>
                <a:cubicBezTo>
                  <a:pt x="134" y="180"/>
                  <a:pt x="128" y="177"/>
                  <a:pt x="138" y="183"/>
                </a:cubicBezTo>
                <a:cubicBezTo>
                  <a:pt x="148" y="213"/>
                  <a:pt x="150" y="201"/>
                  <a:pt x="180" y="211"/>
                </a:cubicBezTo>
                <a:cubicBezTo>
                  <a:pt x="194" y="209"/>
                  <a:pt x="199" y="210"/>
                  <a:pt x="210" y="203"/>
                </a:cubicBezTo>
                <a:cubicBezTo>
                  <a:pt x="219" y="189"/>
                  <a:pt x="214" y="194"/>
                  <a:pt x="224" y="187"/>
                </a:cubicBezTo>
                <a:cubicBezTo>
                  <a:pt x="232" y="174"/>
                  <a:pt x="214" y="142"/>
                  <a:pt x="202" y="133"/>
                </a:cubicBezTo>
                <a:cubicBezTo>
                  <a:pt x="196" y="129"/>
                  <a:pt x="184" y="121"/>
                  <a:pt x="184" y="121"/>
                </a:cubicBezTo>
                <a:cubicBezTo>
                  <a:pt x="171" y="55"/>
                  <a:pt x="205" y="34"/>
                  <a:pt x="140" y="29"/>
                </a:cubicBezTo>
                <a:cubicBezTo>
                  <a:pt x="129" y="25"/>
                  <a:pt x="135" y="29"/>
                  <a:pt x="126" y="15"/>
                </a:cubicBezTo>
                <a:cubicBezTo>
                  <a:pt x="120" y="5"/>
                  <a:pt x="99" y="4"/>
                  <a:pt x="90" y="3"/>
                </a:cubicBezTo>
                <a:cubicBezTo>
                  <a:pt x="80" y="0"/>
                  <a:pt x="72" y="1"/>
                  <a:pt x="64" y="7"/>
                </a:cubicBezTo>
                <a:cubicBezTo>
                  <a:pt x="52" y="25"/>
                  <a:pt x="40" y="27"/>
                  <a:pt x="18" y="29"/>
                </a:cubicBezTo>
                <a:cubicBezTo>
                  <a:pt x="14" y="35"/>
                  <a:pt x="2" y="43"/>
                  <a:pt x="2" y="43"/>
                </a:cubicBezTo>
                <a:cubicBezTo>
                  <a:pt x="6" y="56"/>
                  <a:pt x="0" y="44"/>
                  <a:pt x="10" y="51"/>
                </a:cubicBezTo>
                <a:cubicBezTo>
                  <a:pt x="14" y="54"/>
                  <a:pt x="22" y="63"/>
                  <a:pt x="22" y="63"/>
                </a:cubicBezTo>
                <a:cubicBezTo>
                  <a:pt x="27" y="77"/>
                  <a:pt x="32" y="81"/>
                  <a:pt x="40" y="93"/>
                </a:cubicBezTo>
                <a:cubicBezTo>
                  <a:pt x="43" y="97"/>
                  <a:pt x="48" y="105"/>
                  <a:pt x="48" y="105"/>
                </a:cubicBezTo>
                <a:cubicBezTo>
                  <a:pt x="50" y="136"/>
                  <a:pt x="46" y="126"/>
                  <a:pt x="52" y="139"/>
                </a:cubicBezTo>
              </a:path>
            </a:pathLst>
          </a:custGeom>
          <a:solidFill>
            <a:srgbClr val="FFFF00"/>
          </a:solidFill>
          <a:ln w="6350">
            <a:solidFill>
              <a:srgbClr val="4D4D4D">
                <a:alpha val="49019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h-TH">
              <a:solidFill>
                <a:prstClr val="black">
                  <a:lumMod val="85000"/>
                  <a:lumOff val="15000"/>
                </a:prstClr>
              </a:solidFill>
              <a:latin typeface="Arial" pitchFamily="34" charset="0"/>
            </a:endParaRPr>
          </a:p>
        </p:txBody>
      </p:sp>
      <p:sp>
        <p:nvSpPr>
          <p:cNvPr id="245" name="Freeform 49" descr="40%"/>
          <p:cNvSpPr>
            <a:spLocks/>
          </p:cNvSpPr>
          <p:nvPr/>
        </p:nvSpPr>
        <p:spPr bwMode="auto">
          <a:xfrm>
            <a:off x="5381625" y="2914650"/>
            <a:ext cx="347663" cy="417512"/>
          </a:xfrm>
          <a:custGeom>
            <a:avLst/>
            <a:gdLst>
              <a:gd name="T0" fmla="*/ 2147483647 w 254"/>
              <a:gd name="T1" fmla="*/ 2147483647 h 300"/>
              <a:gd name="T2" fmla="*/ 2147483647 w 254"/>
              <a:gd name="T3" fmla="*/ 0 h 300"/>
              <a:gd name="T4" fmla="*/ 2147483647 w 254"/>
              <a:gd name="T5" fmla="*/ 2147483647 h 300"/>
              <a:gd name="T6" fmla="*/ 2147483647 w 254"/>
              <a:gd name="T7" fmla="*/ 2147483647 h 300"/>
              <a:gd name="T8" fmla="*/ 2147483647 w 254"/>
              <a:gd name="T9" fmla="*/ 2147483647 h 300"/>
              <a:gd name="T10" fmla="*/ 2147483647 w 254"/>
              <a:gd name="T11" fmla="*/ 2147483647 h 300"/>
              <a:gd name="T12" fmla="*/ 2147483647 w 254"/>
              <a:gd name="T13" fmla="*/ 2147483647 h 300"/>
              <a:gd name="T14" fmla="*/ 2147483647 w 254"/>
              <a:gd name="T15" fmla="*/ 2147483647 h 300"/>
              <a:gd name="T16" fmla="*/ 2147483647 w 254"/>
              <a:gd name="T17" fmla="*/ 2147483647 h 300"/>
              <a:gd name="T18" fmla="*/ 2147483647 w 254"/>
              <a:gd name="T19" fmla="*/ 2147483647 h 300"/>
              <a:gd name="T20" fmla="*/ 2147483647 w 254"/>
              <a:gd name="T21" fmla="*/ 2147483647 h 300"/>
              <a:gd name="T22" fmla="*/ 2147483647 w 254"/>
              <a:gd name="T23" fmla="*/ 2147483647 h 300"/>
              <a:gd name="T24" fmla="*/ 2147483647 w 254"/>
              <a:gd name="T25" fmla="*/ 2147483647 h 300"/>
              <a:gd name="T26" fmla="*/ 2147483647 w 254"/>
              <a:gd name="T27" fmla="*/ 2147483647 h 300"/>
              <a:gd name="T28" fmla="*/ 2147483647 w 254"/>
              <a:gd name="T29" fmla="*/ 2147483647 h 300"/>
              <a:gd name="T30" fmla="*/ 2147483647 w 254"/>
              <a:gd name="T31" fmla="*/ 2147483647 h 300"/>
              <a:gd name="T32" fmla="*/ 2147483647 w 254"/>
              <a:gd name="T33" fmla="*/ 2147483647 h 300"/>
              <a:gd name="T34" fmla="*/ 2147483647 w 254"/>
              <a:gd name="T35" fmla="*/ 2147483647 h 300"/>
              <a:gd name="T36" fmla="*/ 2147483647 w 254"/>
              <a:gd name="T37" fmla="*/ 2147483647 h 300"/>
              <a:gd name="T38" fmla="*/ 2147483647 w 254"/>
              <a:gd name="T39" fmla="*/ 2147483647 h 300"/>
              <a:gd name="T40" fmla="*/ 2147483647 w 254"/>
              <a:gd name="T41" fmla="*/ 2147483647 h 300"/>
              <a:gd name="T42" fmla="*/ 2147483647 w 254"/>
              <a:gd name="T43" fmla="*/ 2147483647 h 300"/>
              <a:gd name="T44" fmla="*/ 2147483647 w 254"/>
              <a:gd name="T45" fmla="*/ 2147483647 h 300"/>
              <a:gd name="T46" fmla="*/ 2147483647 w 254"/>
              <a:gd name="T47" fmla="*/ 2147483647 h 300"/>
              <a:gd name="T48" fmla="*/ 2147483647 w 254"/>
              <a:gd name="T49" fmla="*/ 2147483647 h 30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254"/>
              <a:gd name="T76" fmla="*/ 0 h 300"/>
              <a:gd name="T77" fmla="*/ 254 w 254"/>
              <a:gd name="T78" fmla="*/ 300 h 300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254" h="300">
                <a:moveTo>
                  <a:pt x="42" y="38"/>
                </a:moveTo>
                <a:cubicBezTo>
                  <a:pt x="44" y="15"/>
                  <a:pt x="49" y="8"/>
                  <a:pt x="72" y="0"/>
                </a:cubicBezTo>
                <a:cubicBezTo>
                  <a:pt x="89" y="6"/>
                  <a:pt x="81" y="17"/>
                  <a:pt x="90" y="28"/>
                </a:cubicBezTo>
                <a:cubicBezTo>
                  <a:pt x="93" y="32"/>
                  <a:pt x="98" y="36"/>
                  <a:pt x="102" y="40"/>
                </a:cubicBezTo>
                <a:cubicBezTo>
                  <a:pt x="122" y="60"/>
                  <a:pt x="164" y="64"/>
                  <a:pt x="190" y="68"/>
                </a:cubicBezTo>
                <a:cubicBezTo>
                  <a:pt x="204" y="73"/>
                  <a:pt x="205" y="81"/>
                  <a:pt x="208" y="94"/>
                </a:cubicBezTo>
                <a:cubicBezTo>
                  <a:pt x="205" y="116"/>
                  <a:pt x="199" y="143"/>
                  <a:pt x="216" y="160"/>
                </a:cubicBezTo>
                <a:cubicBezTo>
                  <a:pt x="220" y="172"/>
                  <a:pt x="233" y="180"/>
                  <a:pt x="240" y="190"/>
                </a:cubicBezTo>
                <a:cubicBezTo>
                  <a:pt x="245" y="197"/>
                  <a:pt x="254" y="210"/>
                  <a:pt x="254" y="210"/>
                </a:cubicBezTo>
                <a:cubicBezTo>
                  <a:pt x="253" y="225"/>
                  <a:pt x="251" y="236"/>
                  <a:pt x="248" y="250"/>
                </a:cubicBezTo>
                <a:cubicBezTo>
                  <a:pt x="248" y="254"/>
                  <a:pt x="252" y="276"/>
                  <a:pt x="240" y="278"/>
                </a:cubicBezTo>
                <a:cubicBezTo>
                  <a:pt x="233" y="283"/>
                  <a:pt x="214" y="273"/>
                  <a:pt x="206" y="274"/>
                </a:cubicBezTo>
                <a:cubicBezTo>
                  <a:pt x="198" y="275"/>
                  <a:pt x="201" y="278"/>
                  <a:pt x="194" y="282"/>
                </a:cubicBezTo>
                <a:cubicBezTo>
                  <a:pt x="182" y="286"/>
                  <a:pt x="178" y="294"/>
                  <a:pt x="164" y="296"/>
                </a:cubicBezTo>
                <a:cubicBezTo>
                  <a:pt x="151" y="300"/>
                  <a:pt x="124" y="288"/>
                  <a:pt x="124" y="288"/>
                </a:cubicBezTo>
                <a:cubicBezTo>
                  <a:pt x="95" y="289"/>
                  <a:pt x="82" y="287"/>
                  <a:pt x="60" y="294"/>
                </a:cubicBezTo>
                <a:cubicBezTo>
                  <a:pt x="35" y="290"/>
                  <a:pt x="44" y="284"/>
                  <a:pt x="46" y="256"/>
                </a:cubicBezTo>
                <a:cubicBezTo>
                  <a:pt x="44" y="230"/>
                  <a:pt x="48" y="220"/>
                  <a:pt x="32" y="204"/>
                </a:cubicBezTo>
                <a:cubicBezTo>
                  <a:pt x="30" y="197"/>
                  <a:pt x="31" y="197"/>
                  <a:pt x="24" y="192"/>
                </a:cubicBezTo>
                <a:cubicBezTo>
                  <a:pt x="20" y="189"/>
                  <a:pt x="12" y="184"/>
                  <a:pt x="12" y="184"/>
                </a:cubicBezTo>
                <a:cubicBezTo>
                  <a:pt x="8" y="178"/>
                  <a:pt x="0" y="173"/>
                  <a:pt x="6" y="166"/>
                </a:cubicBezTo>
                <a:cubicBezTo>
                  <a:pt x="10" y="161"/>
                  <a:pt x="24" y="158"/>
                  <a:pt x="24" y="158"/>
                </a:cubicBezTo>
                <a:cubicBezTo>
                  <a:pt x="37" y="138"/>
                  <a:pt x="43" y="102"/>
                  <a:pt x="22" y="88"/>
                </a:cubicBezTo>
                <a:cubicBezTo>
                  <a:pt x="14" y="64"/>
                  <a:pt x="31" y="54"/>
                  <a:pt x="46" y="44"/>
                </a:cubicBezTo>
                <a:cubicBezTo>
                  <a:pt x="46" y="32"/>
                  <a:pt x="52" y="38"/>
                  <a:pt x="52" y="30"/>
                </a:cubicBezTo>
              </a:path>
            </a:pathLst>
          </a:custGeom>
          <a:solidFill>
            <a:srgbClr val="FFFF00"/>
          </a:solidFill>
          <a:ln w="6350">
            <a:solidFill>
              <a:srgbClr val="4D4D4D">
                <a:alpha val="49019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h-TH">
              <a:solidFill>
                <a:prstClr val="black">
                  <a:lumMod val="85000"/>
                  <a:lumOff val="15000"/>
                </a:prstClr>
              </a:solidFill>
              <a:latin typeface="Arial" pitchFamily="34" charset="0"/>
            </a:endParaRPr>
          </a:p>
        </p:txBody>
      </p:sp>
      <p:sp>
        <p:nvSpPr>
          <p:cNvPr id="246" name="Freeform 50" descr="Horizontal brick"/>
          <p:cNvSpPr>
            <a:spLocks/>
          </p:cNvSpPr>
          <p:nvPr/>
        </p:nvSpPr>
        <p:spPr bwMode="auto">
          <a:xfrm>
            <a:off x="5110163" y="2925762"/>
            <a:ext cx="346075" cy="407988"/>
          </a:xfrm>
          <a:custGeom>
            <a:avLst/>
            <a:gdLst>
              <a:gd name="T0" fmla="*/ 2147483647 w 252"/>
              <a:gd name="T1" fmla="*/ 2147483647 h 294"/>
              <a:gd name="T2" fmla="*/ 2147483647 w 252"/>
              <a:gd name="T3" fmla="*/ 2147483647 h 294"/>
              <a:gd name="T4" fmla="*/ 2147483647 w 252"/>
              <a:gd name="T5" fmla="*/ 2147483647 h 294"/>
              <a:gd name="T6" fmla="*/ 2147483647 w 252"/>
              <a:gd name="T7" fmla="*/ 2147483647 h 294"/>
              <a:gd name="T8" fmla="*/ 2147483647 w 252"/>
              <a:gd name="T9" fmla="*/ 2147483647 h 294"/>
              <a:gd name="T10" fmla="*/ 2147483647 w 252"/>
              <a:gd name="T11" fmla="*/ 2147483647 h 294"/>
              <a:gd name="T12" fmla="*/ 2147483647 w 252"/>
              <a:gd name="T13" fmla="*/ 2147483647 h 294"/>
              <a:gd name="T14" fmla="*/ 2147483647 w 252"/>
              <a:gd name="T15" fmla="*/ 2147483647 h 294"/>
              <a:gd name="T16" fmla="*/ 2147483647 w 252"/>
              <a:gd name="T17" fmla="*/ 2147483647 h 294"/>
              <a:gd name="T18" fmla="*/ 2147483647 w 252"/>
              <a:gd name="T19" fmla="*/ 2147483647 h 294"/>
              <a:gd name="T20" fmla="*/ 2147483647 w 252"/>
              <a:gd name="T21" fmla="*/ 2147483647 h 294"/>
              <a:gd name="T22" fmla="*/ 2147483647 w 252"/>
              <a:gd name="T23" fmla="*/ 2147483647 h 294"/>
              <a:gd name="T24" fmla="*/ 2147483647 w 252"/>
              <a:gd name="T25" fmla="*/ 2147483647 h 294"/>
              <a:gd name="T26" fmla="*/ 2147483647 w 252"/>
              <a:gd name="T27" fmla="*/ 2147483647 h 294"/>
              <a:gd name="T28" fmla="*/ 2147483647 w 252"/>
              <a:gd name="T29" fmla="*/ 2147483647 h 294"/>
              <a:gd name="T30" fmla="*/ 2147483647 w 252"/>
              <a:gd name="T31" fmla="*/ 2147483647 h 294"/>
              <a:gd name="T32" fmla="*/ 2147483647 w 252"/>
              <a:gd name="T33" fmla="*/ 2147483647 h 294"/>
              <a:gd name="T34" fmla="*/ 2147483647 w 252"/>
              <a:gd name="T35" fmla="*/ 2147483647 h 294"/>
              <a:gd name="T36" fmla="*/ 2147483647 w 252"/>
              <a:gd name="T37" fmla="*/ 2147483647 h 294"/>
              <a:gd name="T38" fmla="*/ 2147483647 w 252"/>
              <a:gd name="T39" fmla="*/ 2147483647 h 294"/>
              <a:gd name="T40" fmla="*/ 2147483647 w 252"/>
              <a:gd name="T41" fmla="*/ 2147483647 h 294"/>
              <a:gd name="T42" fmla="*/ 2147483647 w 252"/>
              <a:gd name="T43" fmla="*/ 2147483647 h 294"/>
              <a:gd name="T44" fmla="*/ 2147483647 w 252"/>
              <a:gd name="T45" fmla="*/ 2147483647 h 294"/>
              <a:gd name="T46" fmla="*/ 2147483647 w 252"/>
              <a:gd name="T47" fmla="*/ 2147483647 h 294"/>
              <a:gd name="T48" fmla="*/ 2147483647 w 252"/>
              <a:gd name="T49" fmla="*/ 2147483647 h 294"/>
              <a:gd name="T50" fmla="*/ 2147483647 w 252"/>
              <a:gd name="T51" fmla="*/ 2147483647 h 294"/>
              <a:gd name="T52" fmla="*/ 2147483647 w 252"/>
              <a:gd name="T53" fmla="*/ 2147483647 h 294"/>
              <a:gd name="T54" fmla="*/ 2147483647 w 252"/>
              <a:gd name="T55" fmla="*/ 2147483647 h 294"/>
              <a:gd name="T56" fmla="*/ 2147483647 w 252"/>
              <a:gd name="T57" fmla="*/ 2147483647 h 294"/>
              <a:gd name="T58" fmla="*/ 2147483647 w 252"/>
              <a:gd name="T59" fmla="*/ 2147483647 h 294"/>
              <a:gd name="T60" fmla="*/ 2147483647 w 252"/>
              <a:gd name="T61" fmla="*/ 2147483647 h 2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252"/>
              <a:gd name="T94" fmla="*/ 0 h 294"/>
              <a:gd name="T95" fmla="*/ 252 w 252"/>
              <a:gd name="T96" fmla="*/ 294 h 294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252" h="294">
                <a:moveTo>
                  <a:pt x="239" y="286"/>
                </a:moveTo>
                <a:cubicBezTo>
                  <a:pt x="231" y="287"/>
                  <a:pt x="223" y="288"/>
                  <a:pt x="215" y="288"/>
                </a:cubicBezTo>
                <a:cubicBezTo>
                  <a:pt x="201" y="288"/>
                  <a:pt x="173" y="284"/>
                  <a:pt x="173" y="284"/>
                </a:cubicBezTo>
                <a:cubicBezTo>
                  <a:pt x="165" y="276"/>
                  <a:pt x="157" y="275"/>
                  <a:pt x="147" y="272"/>
                </a:cubicBezTo>
                <a:cubicBezTo>
                  <a:pt x="130" y="274"/>
                  <a:pt x="126" y="278"/>
                  <a:pt x="111" y="284"/>
                </a:cubicBezTo>
                <a:cubicBezTo>
                  <a:pt x="111" y="284"/>
                  <a:pt x="96" y="289"/>
                  <a:pt x="93" y="290"/>
                </a:cubicBezTo>
                <a:cubicBezTo>
                  <a:pt x="91" y="291"/>
                  <a:pt x="87" y="292"/>
                  <a:pt x="87" y="292"/>
                </a:cubicBezTo>
                <a:cubicBezTo>
                  <a:pt x="73" y="290"/>
                  <a:pt x="64" y="290"/>
                  <a:pt x="51" y="294"/>
                </a:cubicBezTo>
                <a:cubicBezTo>
                  <a:pt x="45" y="290"/>
                  <a:pt x="39" y="288"/>
                  <a:pt x="33" y="284"/>
                </a:cubicBezTo>
                <a:cubicBezTo>
                  <a:pt x="23" y="254"/>
                  <a:pt x="50" y="222"/>
                  <a:pt x="61" y="196"/>
                </a:cubicBezTo>
                <a:cubicBezTo>
                  <a:pt x="68" y="180"/>
                  <a:pt x="69" y="162"/>
                  <a:pt x="79" y="148"/>
                </a:cubicBezTo>
                <a:cubicBezTo>
                  <a:pt x="81" y="138"/>
                  <a:pt x="84" y="130"/>
                  <a:pt x="85" y="120"/>
                </a:cubicBezTo>
                <a:cubicBezTo>
                  <a:pt x="85" y="118"/>
                  <a:pt x="98" y="53"/>
                  <a:pt x="79" y="40"/>
                </a:cubicBezTo>
                <a:cubicBezTo>
                  <a:pt x="70" y="42"/>
                  <a:pt x="62" y="44"/>
                  <a:pt x="53" y="46"/>
                </a:cubicBezTo>
                <a:cubicBezTo>
                  <a:pt x="34" y="41"/>
                  <a:pt x="24" y="32"/>
                  <a:pt x="7" y="26"/>
                </a:cubicBezTo>
                <a:cubicBezTo>
                  <a:pt x="0" y="5"/>
                  <a:pt x="46" y="5"/>
                  <a:pt x="57" y="4"/>
                </a:cubicBezTo>
                <a:cubicBezTo>
                  <a:pt x="78" y="0"/>
                  <a:pt x="97" y="2"/>
                  <a:pt x="119" y="4"/>
                </a:cubicBezTo>
                <a:cubicBezTo>
                  <a:pt x="157" y="1"/>
                  <a:pt x="190" y="10"/>
                  <a:pt x="227" y="12"/>
                </a:cubicBezTo>
                <a:cubicBezTo>
                  <a:pt x="241" y="17"/>
                  <a:pt x="235" y="14"/>
                  <a:pt x="245" y="20"/>
                </a:cubicBezTo>
                <a:cubicBezTo>
                  <a:pt x="248" y="24"/>
                  <a:pt x="252" y="27"/>
                  <a:pt x="247" y="32"/>
                </a:cubicBezTo>
                <a:cubicBezTo>
                  <a:pt x="242" y="37"/>
                  <a:pt x="229" y="44"/>
                  <a:pt x="229" y="44"/>
                </a:cubicBezTo>
                <a:cubicBezTo>
                  <a:pt x="218" y="61"/>
                  <a:pt x="226" y="80"/>
                  <a:pt x="233" y="96"/>
                </a:cubicBezTo>
                <a:cubicBezTo>
                  <a:pt x="236" y="102"/>
                  <a:pt x="239" y="114"/>
                  <a:pt x="239" y="114"/>
                </a:cubicBezTo>
                <a:cubicBezTo>
                  <a:pt x="236" y="126"/>
                  <a:pt x="234" y="131"/>
                  <a:pt x="223" y="138"/>
                </a:cubicBezTo>
                <a:cubicBezTo>
                  <a:pt x="217" y="146"/>
                  <a:pt x="212" y="153"/>
                  <a:pt x="209" y="162"/>
                </a:cubicBezTo>
                <a:cubicBezTo>
                  <a:pt x="212" y="173"/>
                  <a:pt x="215" y="181"/>
                  <a:pt x="223" y="190"/>
                </a:cubicBezTo>
                <a:cubicBezTo>
                  <a:pt x="229" y="196"/>
                  <a:pt x="241" y="208"/>
                  <a:pt x="241" y="208"/>
                </a:cubicBezTo>
                <a:cubicBezTo>
                  <a:pt x="243" y="214"/>
                  <a:pt x="247" y="226"/>
                  <a:pt x="247" y="226"/>
                </a:cubicBezTo>
                <a:cubicBezTo>
                  <a:pt x="246" y="236"/>
                  <a:pt x="246" y="260"/>
                  <a:pt x="243" y="274"/>
                </a:cubicBezTo>
                <a:cubicBezTo>
                  <a:pt x="241" y="280"/>
                  <a:pt x="239" y="286"/>
                  <a:pt x="237" y="292"/>
                </a:cubicBezTo>
                <a:cubicBezTo>
                  <a:pt x="236" y="294"/>
                  <a:pt x="238" y="288"/>
                  <a:pt x="239" y="286"/>
                </a:cubicBezTo>
                <a:close/>
              </a:path>
            </a:pathLst>
          </a:custGeom>
          <a:solidFill>
            <a:srgbClr val="FFFF00"/>
          </a:solidFill>
          <a:ln w="6350">
            <a:solidFill>
              <a:srgbClr val="4D4D4D">
                <a:alpha val="49019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h-TH">
              <a:solidFill>
                <a:prstClr val="black">
                  <a:lumMod val="85000"/>
                  <a:lumOff val="15000"/>
                </a:prstClr>
              </a:solidFill>
              <a:latin typeface="Arial" pitchFamily="34" charset="0"/>
            </a:endParaRPr>
          </a:p>
        </p:txBody>
      </p:sp>
      <p:sp>
        <p:nvSpPr>
          <p:cNvPr id="247" name="Freeform 51"/>
          <p:cNvSpPr>
            <a:spLocks/>
          </p:cNvSpPr>
          <p:nvPr/>
        </p:nvSpPr>
        <p:spPr bwMode="auto">
          <a:xfrm>
            <a:off x="5170488" y="2576512"/>
            <a:ext cx="385762" cy="376238"/>
          </a:xfrm>
          <a:custGeom>
            <a:avLst/>
            <a:gdLst>
              <a:gd name="T0" fmla="*/ 2147483647 w 284"/>
              <a:gd name="T1" fmla="*/ 2147483647 h 272"/>
              <a:gd name="T2" fmla="*/ 2147483647 w 284"/>
              <a:gd name="T3" fmla="*/ 2147483647 h 272"/>
              <a:gd name="T4" fmla="*/ 2147483647 w 284"/>
              <a:gd name="T5" fmla="*/ 2147483647 h 272"/>
              <a:gd name="T6" fmla="*/ 2147483647 w 284"/>
              <a:gd name="T7" fmla="*/ 2147483647 h 272"/>
              <a:gd name="T8" fmla="*/ 2147483647 w 284"/>
              <a:gd name="T9" fmla="*/ 2147483647 h 272"/>
              <a:gd name="T10" fmla="*/ 2147483647 w 284"/>
              <a:gd name="T11" fmla="*/ 2147483647 h 272"/>
              <a:gd name="T12" fmla="*/ 2147483647 w 284"/>
              <a:gd name="T13" fmla="*/ 2147483647 h 272"/>
              <a:gd name="T14" fmla="*/ 2147483647 w 284"/>
              <a:gd name="T15" fmla="*/ 2147483647 h 272"/>
              <a:gd name="T16" fmla="*/ 2147483647 w 284"/>
              <a:gd name="T17" fmla="*/ 2147483647 h 272"/>
              <a:gd name="T18" fmla="*/ 2147483647 w 284"/>
              <a:gd name="T19" fmla="*/ 2147483647 h 272"/>
              <a:gd name="T20" fmla="*/ 2147483647 w 284"/>
              <a:gd name="T21" fmla="*/ 2147483647 h 272"/>
              <a:gd name="T22" fmla="*/ 2147483647 w 284"/>
              <a:gd name="T23" fmla="*/ 2147483647 h 272"/>
              <a:gd name="T24" fmla="*/ 2147483647 w 284"/>
              <a:gd name="T25" fmla="*/ 2147483647 h 272"/>
              <a:gd name="T26" fmla="*/ 2147483647 w 284"/>
              <a:gd name="T27" fmla="*/ 2147483647 h 272"/>
              <a:gd name="T28" fmla="*/ 2147483647 w 284"/>
              <a:gd name="T29" fmla="*/ 2147483647 h 272"/>
              <a:gd name="T30" fmla="*/ 2147483647 w 284"/>
              <a:gd name="T31" fmla="*/ 2147483647 h 272"/>
              <a:gd name="T32" fmla="*/ 2147483647 w 284"/>
              <a:gd name="T33" fmla="*/ 2147483647 h 272"/>
              <a:gd name="T34" fmla="*/ 2147483647 w 284"/>
              <a:gd name="T35" fmla="*/ 2147483647 h 272"/>
              <a:gd name="T36" fmla="*/ 2147483647 w 284"/>
              <a:gd name="T37" fmla="*/ 2147483647 h 272"/>
              <a:gd name="T38" fmla="*/ 2147483647 w 284"/>
              <a:gd name="T39" fmla="*/ 2147483647 h 272"/>
              <a:gd name="T40" fmla="*/ 2147483647 w 284"/>
              <a:gd name="T41" fmla="*/ 2147483647 h 272"/>
              <a:gd name="T42" fmla="*/ 2147483647 w 284"/>
              <a:gd name="T43" fmla="*/ 2147483647 h 272"/>
              <a:gd name="T44" fmla="*/ 2147483647 w 284"/>
              <a:gd name="T45" fmla="*/ 2147483647 h 272"/>
              <a:gd name="T46" fmla="*/ 2147483647 w 284"/>
              <a:gd name="T47" fmla="*/ 2147483647 h 272"/>
              <a:gd name="T48" fmla="*/ 2147483647 w 284"/>
              <a:gd name="T49" fmla="*/ 2147483647 h 272"/>
              <a:gd name="T50" fmla="*/ 2147483647 w 284"/>
              <a:gd name="T51" fmla="*/ 2147483647 h 272"/>
              <a:gd name="T52" fmla="*/ 2147483647 w 284"/>
              <a:gd name="T53" fmla="*/ 2147483647 h 272"/>
              <a:gd name="T54" fmla="*/ 2147483647 w 284"/>
              <a:gd name="T55" fmla="*/ 2147483647 h 272"/>
              <a:gd name="T56" fmla="*/ 2147483647 w 284"/>
              <a:gd name="T57" fmla="*/ 2147483647 h 272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284"/>
              <a:gd name="T88" fmla="*/ 0 h 272"/>
              <a:gd name="T89" fmla="*/ 284 w 284"/>
              <a:gd name="T90" fmla="*/ 272 h 272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284" h="272">
                <a:moveTo>
                  <a:pt x="270" y="48"/>
                </a:moveTo>
                <a:cubicBezTo>
                  <a:pt x="271" y="50"/>
                  <a:pt x="271" y="55"/>
                  <a:pt x="272" y="54"/>
                </a:cubicBezTo>
                <a:cubicBezTo>
                  <a:pt x="284" y="42"/>
                  <a:pt x="264" y="37"/>
                  <a:pt x="258" y="36"/>
                </a:cubicBezTo>
                <a:cubicBezTo>
                  <a:pt x="247" y="20"/>
                  <a:pt x="251" y="9"/>
                  <a:pt x="230" y="2"/>
                </a:cubicBezTo>
                <a:cubicBezTo>
                  <a:pt x="219" y="6"/>
                  <a:pt x="218" y="11"/>
                  <a:pt x="208" y="14"/>
                </a:cubicBezTo>
                <a:cubicBezTo>
                  <a:pt x="191" y="13"/>
                  <a:pt x="179" y="10"/>
                  <a:pt x="164" y="6"/>
                </a:cubicBezTo>
                <a:cubicBezTo>
                  <a:pt x="137" y="7"/>
                  <a:pt x="124" y="0"/>
                  <a:pt x="108" y="16"/>
                </a:cubicBezTo>
                <a:cubicBezTo>
                  <a:pt x="105" y="26"/>
                  <a:pt x="94" y="71"/>
                  <a:pt x="88" y="72"/>
                </a:cubicBezTo>
                <a:cubicBezTo>
                  <a:pt x="78" y="74"/>
                  <a:pt x="68" y="73"/>
                  <a:pt x="58" y="74"/>
                </a:cubicBezTo>
                <a:cubicBezTo>
                  <a:pt x="47" y="78"/>
                  <a:pt x="53" y="74"/>
                  <a:pt x="44" y="88"/>
                </a:cubicBezTo>
                <a:cubicBezTo>
                  <a:pt x="43" y="90"/>
                  <a:pt x="40" y="94"/>
                  <a:pt x="40" y="94"/>
                </a:cubicBezTo>
                <a:cubicBezTo>
                  <a:pt x="44" y="124"/>
                  <a:pt x="48" y="153"/>
                  <a:pt x="38" y="182"/>
                </a:cubicBezTo>
                <a:cubicBezTo>
                  <a:pt x="36" y="187"/>
                  <a:pt x="31" y="205"/>
                  <a:pt x="28" y="208"/>
                </a:cubicBezTo>
                <a:cubicBezTo>
                  <a:pt x="25" y="211"/>
                  <a:pt x="16" y="216"/>
                  <a:pt x="16" y="216"/>
                </a:cubicBezTo>
                <a:cubicBezTo>
                  <a:pt x="3" y="236"/>
                  <a:pt x="0" y="239"/>
                  <a:pt x="30" y="242"/>
                </a:cubicBezTo>
                <a:cubicBezTo>
                  <a:pt x="33" y="251"/>
                  <a:pt x="34" y="254"/>
                  <a:pt x="44" y="256"/>
                </a:cubicBezTo>
                <a:cubicBezTo>
                  <a:pt x="80" y="249"/>
                  <a:pt x="113" y="259"/>
                  <a:pt x="148" y="262"/>
                </a:cubicBezTo>
                <a:cubicBezTo>
                  <a:pt x="159" y="266"/>
                  <a:pt x="169" y="268"/>
                  <a:pt x="180" y="272"/>
                </a:cubicBezTo>
                <a:cubicBezTo>
                  <a:pt x="206" y="267"/>
                  <a:pt x="198" y="270"/>
                  <a:pt x="212" y="256"/>
                </a:cubicBezTo>
                <a:cubicBezTo>
                  <a:pt x="216" y="245"/>
                  <a:pt x="214" y="239"/>
                  <a:pt x="224" y="236"/>
                </a:cubicBezTo>
                <a:cubicBezTo>
                  <a:pt x="239" y="214"/>
                  <a:pt x="217" y="208"/>
                  <a:pt x="206" y="192"/>
                </a:cubicBezTo>
                <a:cubicBezTo>
                  <a:pt x="212" y="168"/>
                  <a:pt x="194" y="172"/>
                  <a:pt x="174" y="170"/>
                </a:cubicBezTo>
                <a:cubicBezTo>
                  <a:pt x="176" y="161"/>
                  <a:pt x="181" y="158"/>
                  <a:pt x="184" y="150"/>
                </a:cubicBezTo>
                <a:cubicBezTo>
                  <a:pt x="179" y="136"/>
                  <a:pt x="182" y="125"/>
                  <a:pt x="196" y="120"/>
                </a:cubicBezTo>
                <a:cubicBezTo>
                  <a:pt x="197" y="113"/>
                  <a:pt x="196" y="106"/>
                  <a:pt x="198" y="100"/>
                </a:cubicBezTo>
                <a:cubicBezTo>
                  <a:pt x="201" y="90"/>
                  <a:pt x="224" y="90"/>
                  <a:pt x="232" y="84"/>
                </a:cubicBezTo>
                <a:cubicBezTo>
                  <a:pt x="236" y="77"/>
                  <a:pt x="243" y="65"/>
                  <a:pt x="250" y="62"/>
                </a:cubicBezTo>
                <a:cubicBezTo>
                  <a:pt x="258" y="59"/>
                  <a:pt x="269" y="62"/>
                  <a:pt x="274" y="56"/>
                </a:cubicBezTo>
                <a:cubicBezTo>
                  <a:pt x="276" y="54"/>
                  <a:pt x="271" y="51"/>
                  <a:pt x="270" y="48"/>
                </a:cubicBezTo>
                <a:close/>
              </a:path>
            </a:pathLst>
          </a:custGeom>
          <a:solidFill>
            <a:srgbClr val="FFFF00"/>
          </a:solidFill>
          <a:ln w="6350">
            <a:solidFill>
              <a:srgbClr val="4D4D4D">
                <a:alpha val="49019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h-TH">
              <a:solidFill>
                <a:prstClr val="black">
                  <a:lumMod val="85000"/>
                  <a:lumOff val="15000"/>
                </a:prstClr>
              </a:solidFill>
              <a:latin typeface="Arial" pitchFamily="34" charset="0"/>
            </a:endParaRPr>
          </a:p>
        </p:txBody>
      </p:sp>
      <p:sp>
        <p:nvSpPr>
          <p:cNvPr id="248" name="Freeform 52" descr="40%"/>
          <p:cNvSpPr>
            <a:spLocks/>
          </p:cNvSpPr>
          <p:nvPr/>
        </p:nvSpPr>
        <p:spPr bwMode="auto">
          <a:xfrm>
            <a:off x="5392738" y="2638425"/>
            <a:ext cx="292100" cy="358775"/>
          </a:xfrm>
          <a:custGeom>
            <a:avLst/>
            <a:gdLst>
              <a:gd name="T0" fmla="*/ 2147483647 w 214"/>
              <a:gd name="T1" fmla="*/ 2147483647 h 258"/>
              <a:gd name="T2" fmla="*/ 2147483647 w 214"/>
              <a:gd name="T3" fmla="*/ 2147483647 h 258"/>
              <a:gd name="T4" fmla="*/ 2147483647 w 214"/>
              <a:gd name="T5" fmla="*/ 0 h 258"/>
              <a:gd name="T6" fmla="*/ 2147483647 w 214"/>
              <a:gd name="T7" fmla="*/ 2147483647 h 258"/>
              <a:gd name="T8" fmla="*/ 2147483647 w 214"/>
              <a:gd name="T9" fmla="*/ 2147483647 h 258"/>
              <a:gd name="T10" fmla="*/ 2147483647 w 214"/>
              <a:gd name="T11" fmla="*/ 2147483647 h 258"/>
              <a:gd name="T12" fmla="*/ 2147483647 w 214"/>
              <a:gd name="T13" fmla="*/ 2147483647 h 258"/>
              <a:gd name="T14" fmla="*/ 2147483647 w 214"/>
              <a:gd name="T15" fmla="*/ 2147483647 h 258"/>
              <a:gd name="T16" fmla="*/ 2147483647 w 214"/>
              <a:gd name="T17" fmla="*/ 2147483647 h 258"/>
              <a:gd name="T18" fmla="*/ 2147483647 w 214"/>
              <a:gd name="T19" fmla="*/ 2147483647 h 258"/>
              <a:gd name="T20" fmla="*/ 2147483647 w 214"/>
              <a:gd name="T21" fmla="*/ 2147483647 h 258"/>
              <a:gd name="T22" fmla="*/ 2147483647 w 214"/>
              <a:gd name="T23" fmla="*/ 2147483647 h 258"/>
              <a:gd name="T24" fmla="*/ 2147483647 w 214"/>
              <a:gd name="T25" fmla="*/ 2147483647 h 258"/>
              <a:gd name="T26" fmla="*/ 2147483647 w 214"/>
              <a:gd name="T27" fmla="*/ 2147483647 h 258"/>
              <a:gd name="T28" fmla="*/ 2147483647 w 214"/>
              <a:gd name="T29" fmla="*/ 2147483647 h 258"/>
              <a:gd name="T30" fmla="*/ 2147483647 w 214"/>
              <a:gd name="T31" fmla="*/ 2147483647 h 258"/>
              <a:gd name="T32" fmla="*/ 2147483647 w 214"/>
              <a:gd name="T33" fmla="*/ 2147483647 h 258"/>
              <a:gd name="T34" fmla="*/ 2147483647 w 214"/>
              <a:gd name="T35" fmla="*/ 2147483647 h 258"/>
              <a:gd name="T36" fmla="*/ 2147483647 w 214"/>
              <a:gd name="T37" fmla="*/ 2147483647 h 258"/>
              <a:gd name="T38" fmla="*/ 2147483647 w 214"/>
              <a:gd name="T39" fmla="*/ 2147483647 h 258"/>
              <a:gd name="T40" fmla="*/ 2147483647 w 214"/>
              <a:gd name="T41" fmla="*/ 2147483647 h 258"/>
              <a:gd name="T42" fmla="*/ 2147483647 w 214"/>
              <a:gd name="T43" fmla="*/ 2147483647 h 258"/>
              <a:gd name="T44" fmla="*/ 2147483647 w 214"/>
              <a:gd name="T45" fmla="*/ 2147483647 h 258"/>
              <a:gd name="T46" fmla="*/ 2147483647 w 214"/>
              <a:gd name="T47" fmla="*/ 2147483647 h 258"/>
              <a:gd name="T48" fmla="*/ 2147483647 w 214"/>
              <a:gd name="T49" fmla="*/ 2147483647 h 258"/>
              <a:gd name="T50" fmla="*/ 2147483647 w 214"/>
              <a:gd name="T51" fmla="*/ 2147483647 h 258"/>
              <a:gd name="T52" fmla="*/ 2147483647 w 214"/>
              <a:gd name="T53" fmla="*/ 2147483647 h 258"/>
              <a:gd name="T54" fmla="*/ 2147483647 w 214"/>
              <a:gd name="T55" fmla="*/ 2147483647 h 25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214"/>
              <a:gd name="T85" fmla="*/ 0 h 258"/>
              <a:gd name="T86" fmla="*/ 214 w 214"/>
              <a:gd name="T87" fmla="*/ 258 h 258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214" h="258">
                <a:moveTo>
                  <a:pt x="160" y="16"/>
                </a:moveTo>
                <a:cubicBezTo>
                  <a:pt x="151" y="13"/>
                  <a:pt x="155" y="8"/>
                  <a:pt x="146" y="4"/>
                </a:cubicBezTo>
                <a:cubicBezTo>
                  <a:pt x="139" y="0"/>
                  <a:pt x="126" y="1"/>
                  <a:pt x="120" y="0"/>
                </a:cubicBezTo>
                <a:cubicBezTo>
                  <a:pt x="95" y="4"/>
                  <a:pt x="113" y="14"/>
                  <a:pt x="88" y="20"/>
                </a:cubicBezTo>
                <a:cubicBezTo>
                  <a:pt x="78" y="27"/>
                  <a:pt x="83" y="22"/>
                  <a:pt x="74" y="36"/>
                </a:cubicBezTo>
                <a:cubicBezTo>
                  <a:pt x="68" y="45"/>
                  <a:pt x="46" y="47"/>
                  <a:pt x="36" y="50"/>
                </a:cubicBezTo>
                <a:cubicBezTo>
                  <a:pt x="29" y="61"/>
                  <a:pt x="33" y="65"/>
                  <a:pt x="28" y="78"/>
                </a:cubicBezTo>
                <a:cubicBezTo>
                  <a:pt x="26" y="84"/>
                  <a:pt x="18" y="89"/>
                  <a:pt x="16" y="96"/>
                </a:cubicBezTo>
                <a:cubicBezTo>
                  <a:pt x="21" y="110"/>
                  <a:pt x="24" y="106"/>
                  <a:pt x="14" y="112"/>
                </a:cubicBezTo>
                <a:cubicBezTo>
                  <a:pt x="0" y="133"/>
                  <a:pt x="14" y="130"/>
                  <a:pt x="38" y="132"/>
                </a:cubicBezTo>
                <a:cubicBezTo>
                  <a:pt x="39" y="134"/>
                  <a:pt x="41" y="136"/>
                  <a:pt x="42" y="138"/>
                </a:cubicBezTo>
                <a:cubicBezTo>
                  <a:pt x="44" y="144"/>
                  <a:pt x="43" y="151"/>
                  <a:pt x="46" y="156"/>
                </a:cubicBezTo>
                <a:cubicBezTo>
                  <a:pt x="49" y="160"/>
                  <a:pt x="58" y="164"/>
                  <a:pt x="58" y="164"/>
                </a:cubicBezTo>
                <a:cubicBezTo>
                  <a:pt x="67" y="177"/>
                  <a:pt x="65" y="189"/>
                  <a:pt x="52" y="198"/>
                </a:cubicBezTo>
                <a:cubicBezTo>
                  <a:pt x="59" y="199"/>
                  <a:pt x="68" y="197"/>
                  <a:pt x="74" y="202"/>
                </a:cubicBezTo>
                <a:cubicBezTo>
                  <a:pt x="84" y="210"/>
                  <a:pt x="81" y="225"/>
                  <a:pt x="92" y="234"/>
                </a:cubicBezTo>
                <a:cubicBezTo>
                  <a:pt x="123" y="258"/>
                  <a:pt x="92" y="234"/>
                  <a:pt x="110" y="244"/>
                </a:cubicBezTo>
                <a:cubicBezTo>
                  <a:pt x="114" y="246"/>
                  <a:pt x="122" y="252"/>
                  <a:pt x="122" y="252"/>
                </a:cubicBezTo>
                <a:cubicBezTo>
                  <a:pt x="140" y="246"/>
                  <a:pt x="127" y="221"/>
                  <a:pt x="118" y="212"/>
                </a:cubicBezTo>
                <a:cubicBezTo>
                  <a:pt x="110" y="189"/>
                  <a:pt x="129" y="188"/>
                  <a:pt x="146" y="186"/>
                </a:cubicBezTo>
                <a:cubicBezTo>
                  <a:pt x="141" y="172"/>
                  <a:pt x="132" y="161"/>
                  <a:pt x="128" y="146"/>
                </a:cubicBezTo>
                <a:cubicBezTo>
                  <a:pt x="128" y="144"/>
                  <a:pt x="126" y="104"/>
                  <a:pt x="134" y="92"/>
                </a:cubicBezTo>
                <a:cubicBezTo>
                  <a:pt x="139" y="84"/>
                  <a:pt x="143" y="85"/>
                  <a:pt x="152" y="82"/>
                </a:cubicBezTo>
                <a:cubicBezTo>
                  <a:pt x="154" y="81"/>
                  <a:pt x="158" y="80"/>
                  <a:pt x="158" y="80"/>
                </a:cubicBezTo>
                <a:cubicBezTo>
                  <a:pt x="163" y="41"/>
                  <a:pt x="184" y="61"/>
                  <a:pt x="210" y="44"/>
                </a:cubicBezTo>
                <a:cubicBezTo>
                  <a:pt x="211" y="42"/>
                  <a:pt x="214" y="39"/>
                  <a:pt x="212" y="38"/>
                </a:cubicBezTo>
                <a:cubicBezTo>
                  <a:pt x="202" y="31"/>
                  <a:pt x="181" y="34"/>
                  <a:pt x="168" y="30"/>
                </a:cubicBezTo>
                <a:cubicBezTo>
                  <a:pt x="166" y="24"/>
                  <a:pt x="164" y="20"/>
                  <a:pt x="160" y="16"/>
                </a:cubicBezTo>
                <a:close/>
              </a:path>
            </a:pathLst>
          </a:custGeom>
          <a:solidFill>
            <a:srgbClr val="FFFF00"/>
          </a:solidFill>
          <a:ln w="6350">
            <a:solidFill>
              <a:srgbClr val="4D4D4D">
                <a:alpha val="49019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h-TH">
              <a:solidFill>
                <a:prstClr val="black">
                  <a:lumMod val="85000"/>
                  <a:lumOff val="15000"/>
                </a:prstClr>
              </a:solidFill>
              <a:latin typeface="Arial" pitchFamily="34" charset="0"/>
            </a:endParaRPr>
          </a:p>
        </p:txBody>
      </p:sp>
      <p:sp>
        <p:nvSpPr>
          <p:cNvPr id="249" name="Freeform 53" descr="Sphere"/>
          <p:cNvSpPr>
            <a:spLocks/>
          </p:cNvSpPr>
          <p:nvPr/>
        </p:nvSpPr>
        <p:spPr bwMode="auto">
          <a:xfrm>
            <a:off x="4037013" y="5545137"/>
            <a:ext cx="277812" cy="298450"/>
          </a:xfrm>
          <a:custGeom>
            <a:avLst/>
            <a:gdLst>
              <a:gd name="T0" fmla="*/ 2147483647 w 204"/>
              <a:gd name="T1" fmla="*/ 0 h 215"/>
              <a:gd name="T2" fmla="*/ 2147483647 w 204"/>
              <a:gd name="T3" fmla="*/ 2147483647 h 215"/>
              <a:gd name="T4" fmla="*/ 2147483647 w 204"/>
              <a:gd name="T5" fmla="*/ 2147483647 h 215"/>
              <a:gd name="T6" fmla="*/ 2147483647 w 204"/>
              <a:gd name="T7" fmla="*/ 2147483647 h 215"/>
              <a:gd name="T8" fmla="*/ 2147483647 w 204"/>
              <a:gd name="T9" fmla="*/ 2147483647 h 215"/>
              <a:gd name="T10" fmla="*/ 2147483647 w 204"/>
              <a:gd name="T11" fmla="*/ 2147483647 h 215"/>
              <a:gd name="T12" fmla="*/ 2147483647 w 204"/>
              <a:gd name="T13" fmla="*/ 2147483647 h 215"/>
              <a:gd name="T14" fmla="*/ 2147483647 w 204"/>
              <a:gd name="T15" fmla="*/ 2147483647 h 215"/>
              <a:gd name="T16" fmla="*/ 2147483647 w 204"/>
              <a:gd name="T17" fmla="*/ 2147483647 h 215"/>
              <a:gd name="T18" fmla="*/ 2147483647 w 204"/>
              <a:gd name="T19" fmla="*/ 2147483647 h 215"/>
              <a:gd name="T20" fmla="*/ 2147483647 w 204"/>
              <a:gd name="T21" fmla="*/ 2147483647 h 215"/>
              <a:gd name="T22" fmla="*/ 2147483647 w 204"/>
              <a:gd name="T23" fmla="*/ 2147483647 h 215"/>
              <a:gd name="T24" fmla="*/ 2147483647 w 204"/>
              <a:gd name="T25" fmla="*/ 2147483647 h 215"/>
              <a:gd name="T26" fmla="*/ 2147483647 w 204"/>
              <a:gd name="T27" fmla="*/ 2147483647 h 215"/>
              <a:gd name="T28" fmla="*/ 2147483647 w 204"/>
              <a:gd name="T29" fmla="*/ 2147483647 h 215"/>
              <a:gd name="T30" fmla="*/ 2147483647 w 204"/>
              <a:gd name="T31" fmla="*/ 2147483647 h 215"/>
              <a:gd name="T32" fmla="*/ 2147483647 w 204"/>
              <a:gd name="T33" fmla="*/ 2147483647 h 215"/>
              <a:gd name="T34" fmla="*/ 2147483647 w 204"/>
              <a:gd name="T35" fmla="*/ 2147483647 h 215"/>
              <a:gd name="T36" fmla="*/ 2147483647 w 204"/>
              <a:gd name="T37" fmla="*/ 2147483647 h 215"/>
              <a:gd name="T38" fmla="*/ 2147483647 w 204"/>
              <a:gd name="T39" fmla="*/ 2147483647 h 215"/>
              <a:gd name="T40" fmla="*/ 2147483647 w 204"/>
              <a:gd name="T41" fmla="*/ 2147483647 h 215"/>
              <a:gd name="T42" fmla="*/ 2147483647 w 204"/>
              <a:gd name="T43" fmla="*/ 2147483647 h 215"/>
              <a:gd name="T44" fmla="*/ 2147483647 w 204"/>
              <a:gd name="T45" fmla="*/ 2147483647 h 215"/>
              <a:gd name="T46" fmla="*/ 2147483647 w 204"/>
              <a:gd name="T47" fmla="*/ 2147483647 h 215"/>
              <a:gd name="T48" fmla="*/ 2147483647 w 204"/>
              <a:gd name="T49" fmla="*/ 2147483647 h 215"/>
              <a:gd name="T50" fmla="*/ 2147483647 w 204"/>
              <a:gd name="T51" fmla="*/ 2147483647 h 215"/>
              <a:gd name="T52" fmla="*/ 2147483647 w 204"/>
              <a:gd name="T53" fmla="*/ 2147483647 h 215"/>
              <a:gd name="T54" fmla="*/ 2147483647 w 204"/>
              <a:gd name="T55" fmla="*/ 2147483647 h 215"/>
              <a:gd name="T56" fmla="*/ 2147483647 w 204"/>
              <a:gd name="T57" fmla="*/ 2147483647 h 215"/>
              <a:gd name="T58" fmla="*/ 2147483647 w 204"/>
              <a:gd name="T59" fmla="*/ 2147483647 h 215"/>
              <a:gd name="T60" fmla="*/ 2147483647 w 204"/>
              <a:gd name="T61" fmla="*/ 2147483647 h 215"/>
              <a:gd name="T62" fmla="*/ 2147483647 w 204"/>
              <a:gd name="T63" fmla="*/ 2147483647 h 215"/>
              <a:gd name="T64" fmla="*/ 2147483647 w 204"/>
              <a:gd name="T65" fmla="*/ 2147483647 h 215"/>
              <a:gd name="T66" fmla="*/ 2147483647 w 204"/>
              <a:gd name="T67" fmla="*/ 2147483647 h 215"/>
              <a:gd name="T68" fmla="*/ 2147483647 w 204"/>
              <a:gd name="T69" fmla="*/ 2147483647 h 215"/>
              <a:gd name="T70" fmla="*/ 2147483647 w 204"/>
              <a:gd name="T71" fmla="*/ 2147483647 h 215"/>
              <a:gd name="T72" fmla="*/ 2147483647 w 204"/>
              <a:gd name="T73" fmla="*/ 2147483647 h 215"/>
              <a:gd name="T74" fmla="*/ 2147483647 w 204"/>
              <a:gd name="T75" fmla="*/ 2147483647 h 215"/>
              <a:gd name="T76" fmla="*/ 2147483647 w 204"/>
              <a:gd name="T77" fmla="*/ 2147483647 h 215"/>
              <a:gd name="T78" fmla="*/ 2147483647 w 204"/>
              <a:gd name="T79" fmla="*/ 2147483647 h 215"/>
              <a:gd name="T80" fmla="*/ 2147483647 w 204"/>
              <a:gd name="T81" fmla="*/ 2147483647 h 215"/>
              <a:gd name="T82" fmla="*/ 2147483647 w 204"/>
              <a:gd name="T83" fmla="*/ 2147483647 h 215"/>
              <a:gd name="T84" fmla="*/ 2147483647 w 204"/>
              <a:gd name="T85" fmla="*/ 2147483647 h 215"/>
              <a:gd name="T86" fmla="*/ 2147483647 w 204"/>
              <a:gd name="T87" fmla="*/ 2147483647 h 215"/>
              <a:gd name="T88" fmla="*/ 2147483647 w 204"/>
              <a:gd name="T89" fmla="*/ 0 h 215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204"/>
              <a:gd name="T136" fmla="*/ 0 h 215"/>
              <a:gd name="T137" fmla="*/ 204 w 204"/>
              <a:gd name="T138" fmla="*/ 215 h 215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204" h="215">
                <a:moveTo>
                  <a:pt x="139" y="0"/>
                </a:moveTo>
                <a:cubicBezTo>
                  <a:pt x="136" y="7"/>
                  <a:pt x="138" y="9"/>
                  <a:pt x="142" y="15"/>
                </a:cubicBezTo>
                <a:cubicBezTo>
                  <a:pt x="139" y="22"/>
                  <a:pt x="141" y="24"/>
                  <a:pt x="145" y="30"/>
                </a:cubicBezTo>
                <a:cubicBezTo>
                  <a:pt x="147" y="38"/>
                  <a:pt x="146" y="47"/>
                  <a:pt x="151" y="54"/>
                </a:cubicBezTo>
                <a:cubicBezTo>
                  <a:pt x="146" y="66"/>
                  <a:pt x="151" y="70"/>
                  <a:pt x="157" y="80"/>
                </a:cubicBezTo>
                <a:cubicBezTo>
                  <a:pt x="158" y="94"/>
                  <a:pt x="158" y="98"/>
                  <a:pt x="166" y="108"/>
                </a:cubicBezTo>
                <a:cubicBezTo>
                  <a:pt x="168" y="120"/>
                  <a:pt x="168" y="133"/>
                  <a:pt x="179" y="141"/>
                </a:cubicBezTo>
                <a:cubicBezTo>
                  <a:pt x="182" y="146"/>
                  <a:pt x="184" y="150"/>
                  <a:pt x="187" y="155"/>
                </a:cubicBezTo>
                <a:cubicBezTo>
                  <a:pt x="189" y="165"/>
                  <a:pt x="194" y="172"/>
                  <a:pt x="202" y="177"/>
                </a:cubicBezTo>
                <a:cubicBezTo>
                  <a:pt x="204" y="189"/>
                  <a:pt x="193" y="183"/>
                  <a:pt x="185" y="182"/>
                </a:cubicBezTo>
                <a:cubicBezTo>
                  <a:pt x="182" y="176"/>
                  <a:pt x="179" y="174"/>
                  <a:pt x="173" y="171"/>
                </a:cubicBezTo>
                <a:cubicBezTo>
                  <a:pt x="166" y="162"/>
                  <a:pt x="157" y="161"/>
                  <a:pt x="152" y="150"/>
                </a:cubicBezTo>
                <a:cubicBezTo>
                  <a:pt x="154" y="142"/>
                  <a:pt x="152" y="140"/>
                  <a:pt x="151" y="132"/>
                </a:cubicBezTo>
                <a:cubicBezTo>
                  <a:pt x="152" y="126"/>
                  <a:pt x="154" y="120"/>
                  <a:pt x="155" y="114"/>
                </a:cubicBezTo>
                <a:cubicBezTo>
                  <a:pt x="150" y="104"/>
                  <a:pt x="149" y="91"/>
                  <a:pt x="137" y="89"/>
                </a:cubicBezTo>
                <a:cubicBezTo>
                  <a:pt x="124" y="83"/>
                  <a:pt x="130" y="100"/>
                  <a:pt x="121" y="104"/>
                </a:cubicBezTo>
                <a:cubicBezTo>
                  <a:pt x="117" y="93"/>
                  <a:pt x="124" y="85"/>
                  <a:pt x="130" y="77"/>
                </a:cubicBezTo>
                <a:cubicBezTo>
                  <a:pt x="132" y="67"/>
                  <a:pt x="134" y="60"/>
                  <a:pt x="127" y="51"/>
                </a:cubicBezTo>
                <a:cubicBezTo>
                  <a:pt x="124" y="43"/>
                  <a:pt x="121" y="42"/>
                  <a:pt x="113" y="41"/>
                </a:cubicBezTo>
                <a:cubicBezTo>
                  <a:pt x="96" y="42"/>
                  <a:pt x="98" y="42"/>
                  <a:pt x="92" y="54"/>
                </a:cubicBezTo>
                <a:cubicBezTo>
                  <a:pt x="91" y="59"/>
                  <a:pt x="89" y="63"/>
                  <a:pt x="88" y="68"/>
                </a:cubicBezTo>
                <a:cubicBezTo>
                  <a:pt x="88" y="72"/>
                  <a:pt x="88" y="77"/>
                  <a:pt x="89" y="81"/>
                </a:cubicBezTo>
                <a:cubicBezTo>
                  <a:pt x="89" y="83"/>
                  <a:pt x="92" y="84"/>
                  <a:pt x="92" y="86"/>
                </a:cubicBezTo>
                <a:cubicBezTo>
                  <a:pt x="97" y="116"/>
                  <a:pt x="91" y="108"/>
                  <a:pt x="110" y="122"/>
                </a:cubicBezTo>
                <a:cubicBezTo>
                  <a:pt x="114" y="135"/>
                  <a:pt x="101" y="142"/>
                  <a:pt x="122" y="146"/>
                </a:cubicBezTo>
                <a:cubicBezTo>
                  <a:pt x="126" y="152"/>
                  <a:pt x="132" y="155"/>
                  <a:pt x="139" y="158"/>
                </a:cubicBezTo>
                <a:cubicBezTo>
                  <a:pt x="156" y="181"/>
                  <a:pt x="116" y="187"/>
                  <a:pt x="100" y="189"/>
                </a:cubicBezTo>
                <a:cubicBezTo>
                  <a:pt x="95" y="191"/>
                  <a:pt x="92" y="194"/>
                  <a:pt x="86" y="195"/>
                </a:cubicBezTo>
                <a:cubicBezTo>
                  <a:pt x="81" y="198"/>
                  <a:pt x="78" y="199"/>
                  <a:pt x="74" y="204"/>
                </a:cubicBezTo>
                <a:cubicBezTo>
                  <a:pt x="73" y="207"/>
                  <a:pt x="74" y="215"/>
                  <a:pt x="71" y="213"/>
                </a:cubicBezTo>
                <a:cubicBezTo>
                  <a:pt x="69" y="212"/>
                  <a:pt x="71" y="209"/>
                  <a:pt x="70" y="207"/>
                </a:cubicBezTo>
                <a:cubicBezTo>
                  <a:pt x="67" y="199"/>
                  <a:pt x="61" y="189"/>
                  <a:pt x="52" y="188"/>
                </a:cubicBezTo>
                <a:cubicBezTo>
                  <a:pt x="44" y="185"/>
                  <a:pt x="42" y="181"/>
                  <a:pt x="38" y="173"/>
                </a:cubicBezTo>
                <a:cubicBezTo>
                  <a:pt x="38" y="163"/>
                  <a:pt x="38" y="153"/>
                  <a:pt x="37" y="143"/>
                </a:cubicBezTo>
                <a:cubicBezTo>
                  <a:pt x="36" y="137"/>
                  <a:pt x="34" y="138"/>
                  <a:pt x="29" y="135"/>
                </a:cubicBezTo>
                <a:cubicBezTo>
                  <a:pt x="19" y="129"/>
                  <a:pt x="15" y="118"/>
                  <a:pt x="7" y="110"/>
                </a:cubicBezTo>
                <a:cubicBezTo>
                  <a:pt x="5" y="104"/>
                  <a:pt x="4" y="99"/>
                  <a:pt x="2" y="93"/>
                </a:cubicBezTo>
                <a:cubicBezTo>
                  <a:pt x="1" y="82"/>
                  <a:pt x="0" y="74"/>
                  <a:pt x="7" y="65"/>
                </a:cubicBezTo>
                <a:cubicBezTo>
                  <a:pt x="9" y="53"/>
                  <a:pt x="11" y="41"/>
                  <a:pt x="5" y="29"/>
                </a:cubicBezTo>
                <a:cubicBezTo>
                  <a:pt x="11" y="26"/>
                  <a:pt x="15" y="24"/>
                  <a:pt x="22" y="23"/>
                </a:cubicBezTo>
                <a:cubicBezTo>
                  <a:pt x="33" y="17"/>
                  <a:pt x="41" y="20"/>
                  <a:pt x="55" y="21"/>
                </a:cubicBezTo>
                <a:cubicBezTo>
                  <a:pt x="61" y="24"/>
                  <a:pt x="68" y="26"/>
                  <a:pt x="74" y="27"/>
                </a:cubicBezTo>
                <a:cubicBezTo>
                  <a:pt x="84" y="31"/>
                  <a:pt x="93" y="28"/>
                  <a:pt x="103" y="26"/>
                </a:cubicBezTo>
                <a:cubicBezTo>
                  <a:pt x="108" y="22"/>
                  <a:pt x="111" y="19"/>
                  <a:pt x="115" y="14"/>
                </a:cubicBezTo>
                <a:cubicBezTo>
                  <a:pt x="117" y="5"/>
                  <a:pt x="131" y="3"/>
                  <a:pt x="139" y="0"/>
                </a:cubicBezTo>
                <a:close/>
              </a:path>
            </a:pathLst>
          </a:custGeom>
          <a:solidFill>
            <a:srgbClr val="CC0099"/>
          </a:solidFill>
          <a:ln w="6350">
            <a:solidFill>
              <a:schemeClr val="accent2">
                <a:alpha val="49019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250" name="Freeform 54" descr="Large grid"/>
          <p:cNvSpPr>
            <a:spLocks/>
          </p:cNvSpPr>
          <p:nvPr/>
        </p:nvSpPr>
        <p:spPr bwMode="auto">
          <a:xfrm>
            <a:off x="4416425" y="5991225"/>
            <a:ext cx="247650" cy="358775"/>
          </a:xfrm>
          <a:custGeom>
            <a:avLst/>
            <a:gdLst>
              <a:gd name="T0" fmla="*/ 0 w 180"/>
              <a:gd name="T1" fmla="*/ 2147483647 h 259"/>
              <a:gd name="T2" fmla="*/ 2147483647 w 180"/>
              <a:gd name="T3" fmla="*/ 2147483647 h 259"/>
              <a:gd name="T4" fmla="*/ 2147483647 w 180"/>
              <a:gd name="T5" fmla="*/ 2147483647 h 259"/>
              <a:gd name="T6" fmla="*/ 2147483647 w 180"/>
              <a:gd name="T7" fmla="*/ 2147483647 h 259"/>
              <a:gd name="T8" fmla="*/ 2147483647 w 180"/>
              <a:gd name="T9" fmla="*/ 2147483647 h 259"/>
              <a:gd name="T10" fmla="*/ 2147483647 w 180"/>
              <a:gd name="T11" fmla="*/ 2147483647 h 259"/>
              <a:gd name="T12" fmla="*/ 2147483647 w 180"/>
              <a:gd name="T13" fmla="*/ 2147483647 h 259"/>
              <a:gd name="T14" fmla="*/ 2147483647 w 180"/>
              <a:gd name="T15" fmla="*/ 2147483647 h 259"/>
              <a:gd name="T16" fmla="*/ 2147483647 w 180"/>
              <a:gd name="T17" fmla="*/ 2147483647 h 259"/>
              <a:gd name="T18" fmla="*/ 2147483647 w 180"/>
              <a:gd name="T19" fmla="*/ 2147483647 h 259"/>
              <a:gd name="T20" fmla="*/ 2147483647 w 180"/>
              <a:gd name="T21" fmla="*/ 2147483647 h 259"/>
              <a:gd name="T22" fmla="*/ 2147483647 w 180"/>
              <a:gd name="T23" fmla="*/ 2147483647 h 259"/>
              <a:gd name="T24" fmla="*/ 2147483647 w 180"/>
              <a:gd name="T25" fmla="*/ 2147483647 h 259"/>
              <a:gd name="T26" fmla="*/ 2147483647 w 180"/>
              <a:gd name="T27" fmla="*/ 2147483647 h 259"/>
              <a:gd name="T28" fmla="*/ 2147483647 w 180"/>
              <a:gd name="T29" fmla="*/ 2147483647 h 259"/>
              <a:gd name="T30" fmla="*/ 2147483647 w 180"/>
              <a:gd name="T31" fmla="*/ 2147483647 h 259"/>
              <a:gd name="T32" fmla="*/ 2147483647 w 180"/>
              <a:gd name="T33" fmla="*/ 2147483647 h 259"/>
              <a:gd name="T34" fmla="*/ 2147483647 w 180"/>
              <a:gd name="T35" fmla="*/ 2147483647 h 259"/>
              <a:gd name="T36" fmla="*/ 2147483647 w 180"/>
              <a:gd name="T37" fmla="*/ 2147483647 h 259"/>
              <a:gd name="T38" fmla="*/ 2147483647 w 180"/>
              <a:gd name="T39" fmla="*/ 2147483647 h 259"/>
              <a:gd name="T40" fmla="*/ 2147483647 w 180"/>
              <a:gd name="T41" fmla="*/ 2147483647 h 259"/>
              <a:gd name="T42" fmla="*/ 2147483647 w 180"/>
              <a:gd name="T43" fmla="*/ 2147483647 h 259"/>
              <a:gd name="T44" fmla="*/ 2147483647 w 180"/>
              <a:gd name="T45" fmla="*/ 2147483647 h 259"/>
              <a:gd name="T46" fmla="*/ 2147483647 w 180"/>
              <a:gd name="T47" fmla="*/ 2147483647 h 259"/>
              <a:gd name="T48" fmla="*/ 2147483647 w 180"/>
              <a:gd name="T49" fmla="*/ 2147483647 h 259"/>
              <a:gd name="T50" fmla="*/ 2147483647 w 180"/>
              <a:gd name="T51" fmla="*/ 2147483647 h 259"/>
              <a:gd name="T52" fmla="*/ 2147483647 w 180"/>
              <a:gd name="T53" fmla="*/ 2147483647 h 259"/>
              <a:gd name="T54" fmla="*/ 2147483647 w 180"/>
              <a:gd name="T55" fmla="*/ 2147483647 h 259"/>
              <a:gd name="T56" fmla="*/ 2147483647 w 180"/>
              <a:gd name="T57" fmla="*/ 2147483647 h 259"/>
              <a:gd name="T58" fmla="*/ 2147483647 w 180"/>
              <a:gd name="T59" fmla="*/ 2147483647 h 259"/>
              <a:gd name="T60" fmla="*/ 2147483647 w 180"/>
              <a:gd name="T61" fmla="*/ 2147483647 h 259"/>
              <a:gd name="T62" fmla="*/ 2147483647 w 180"/>
              <a:gd name="T63" fmla="*/ 0 h 259"/>
              <a:gd name="T64" fmla="*/ 2147483647 w 180"/>
              <a:gd name="T65" fmla="*/ 2147483647 h 259"/>
              <a:gd name="T66" fmla="*/ 2147483647 w 180"/>
              <a:gd name="T67" fmla="*/ 2147483647 h 259"/>
              <a:gd name="T68" fmla="*/ 2147483647 w 180"/>
              <a:gd name="T69" fmla="*/ 2147483647 h 259"/>
              <a:gd name="T70" fmla="*/ 2147483647 w 180"/>
              <a:gd name="T71" fmla="*/ 2147483647 h 259"/>
              <a:gd name="T72" fmla="*/ 2147483647 w 180"/>
              <a:gd name="T73" fmla="*/ 2147483647 h 259"/>
              <a:gd name="T74" fmla="*/ 2147483647 w 180"/>
              <a:gd name="T75" fmla="*/ 2147483647 h 259"/>
              <a:gd name="T76" fmla="*/ 0 w 180"/>
              <a:gd name="T77" fmla="*/ 2147483647 h 259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180"/>
              <a:gd name="T118" fmla="*/ 0 h 259"/>
              <a:gd name="T119" fmla="*/ 180 w 180"/>
              <a:gd name="T120" fmla="*/ 259 h 259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180" h="259">
                <a:moveTo>
                  <a:pt x="0" y="102"/>
                </a:moveTo>
                <a:cubicBezTo>
                  <a:pt x="11" y="101"/>
                  <a:pt x="28" y="103"/>
                  <a:pt x="40" y="97"/>
                </a:cubicBezTo>
                <a:cubicBezTo>
                  <a:pt x="47" y="101"/>
                  <a:pt x="46" y="103"/>
                  <a:pt x="45" y="111"/>
                </a:cubicBezTo>
                <a:cubicBezTo>
                  <a:pt x="46" y="125"/>
                  <a:pt x="44" y="129"/>
                  <a:pt x="51" y="139"/>
                </a:cubicBezTo>
                <a:cubicBezTo>
                  <a:pt x="47" y="162"/>
                  <a:pt x="45" y="142"/>
                  <a:pt x="42" y="156"/>
                </a:cubicBezTo>
                <a:cubicBezTo>
                  <a:pt x="43" y="165"/>
                  <a:pt x="52" y="175"/>
                  <a:pt x="40" y="180"/>
                </a:cubicBezTo>
                <a:cubicBezTo>
                  <a:pt x="34" y="193"/>
                  <a:pt x="35" y="193"/>
                  <a:pt x="22" y="201"/>
                </a:cubicBezTo>
                <a:cubicBezTo>
                  <a:pt x="19" y="221"/>
                  <a:pt x="26" y="226"/>
                  <a:pt x="42" y="231"/>
                </a:cubicBezTo>
                <a:cubicBezTo>
                  <a:pt x="52" y="239"/>
                  <a:pt x="53" y="257"/>
                  <a:pt x="66" y="259"/>
                </a:cubicBezTo>
                <a:cubicBezTo>
                  <a:pt x="70" y="257"/>
                  <a:pt x="74" y="257"/>
                  <a:pt x="78" y="255"/>
                </a:cubicBezTo>
                <a:cubicBezTo>
                  <a:pt x="83" y="252"/>
                  <a:pt x="81" y="250"/>
                  <a:pt x="84" y="246"/>
                </a:cubicBezTo>
                <a:cubicBezTo>
                  <a:pt x="87" y="242"/>
                  <a:pt x="93" y="240"/>
                  <a:pt x="97" y="237"/>
                </a:cubicBezTo>
                <a:cubicBezTo>
                  <a:pt x="100" y="232"/>
                  <a:pt x="103" y="228"/>
                  <a:pt x="105" y="223"/>
                </a:cubicBezTo>
                <a:cubicBezTo>
                  <a:pt x="104" y="220"/>
                  <a:pt x="99" y="214"/>
                  <a:pt x="105" y="211"/>
                </a:cubicBezTo>
                <a:cubicBezTo>
                  <a:pt x="110" y="208"/>
                  <a:pt x="123" y="208"/>
                  <a:pt x="123" y="208"/>
                </a:cubicBezTo>
                <a:cubicBezTo>
                  <a:pt x="123" y="206"/>
                  <a:pt x="122" y="203"/>
                  <a:pt x="124" y="202"/>
                </a:cubicBezTo>
                <a:cubicBezTo>
                  <a:pt x="130" y="200"/>
                  <a:pt x="137" y="202"/>
                  <a:pt x="144" y="201"/>
                </a:cubicBezTo>
                <a:cubicBezTo>
                  <a:pt x="149" y="200"/>
                  <a:pt x="152" y="195"/>
                  <a:pt x="157" y="193"/>
                </a:cubicBezTo>
                <a:cubicBezTo>
                  <a:pt x="162" y="191"/>
                  <a:pt x="168" y="191"/>
                  <a:pt x="174" y="190"/>
                </a:cubicBezTo>
                <a:cubicBezTo>
                  <a:pt x="170" y="181"/>
                  <a:pt x="174" y="170"/>
                  <a:pt x="163" y="168"/>
                </a:cubicBezTo>
                <a:cubicBezTo>
                  <a:pt x="157" y="164"/>
                  <a:pt x="152" y="160"/>
                  <a:pt x="145" y="159"/>
                </a:cubicBezTo>
                <a:cubicBezTo>
                  <a:pt x="148" y="147"/>
                  <a:pt x="153" y="135"/>
                  <a:pt x="136" y="132"/>
                </a:cubicBezTo>
                <a:cubicBezTo>
                  <a:pt x="132" y="126"/>
                  <a:pt x="130" y="124"/>
                  <a:pt x="129" y="117"/>
                </a:cubicBezTo>
                <a:cubicBezTo>
                  <a:pt x="130" y="109"/>
                  <a:pt x="129" y="98"/>
                  <a:pt x="138" y="96"/>
                </a:cubicBezTo>
                <a:cubicBezTo>
                  <a:pt x="139" y="90"/>
                  <a:pt x="136" y="80"/>
                  <a:pt x="141" y="75"/>
                </a:cubicBezTo>
                <a:cubicBezTo>
                  <a:pt x="145" y="71"/>
                  <a:pt x="150" y="70"/>
                  <a:pt x="154" y="66"/>
                </a:cubicBezTo>
                <a:cubicBezTo>
                  <a:pt x="157" y="59"/>
                  <a:pt x="174" y="58"/>
                  <a:pt x="174" y="58"/>
                </a:cubicBezTo>
                <a:cubicBezTo>
                  <a:pt x="176" y="47"/>
                  <a:pt x="180" y="42"/>
                  <a:pt x="166" y="39"/>
                </a:cubicBezTo>
                <a:cubicBezTo>
                  <a:pt x="155" y="31"/>
                  <a:pt x="156" y="30"/>
                  <a:pt x="142" y="25"/>
                </a:cubicBezTo>
                <a:cubicBezTo>
                  <a:pt x="128" y="27"/>
                  <a:pt x="128" y="31"/>
                  <a:pt x="117" y="36"/>
                </a:cubicBezTo>
                <a:cubicBezTo>
                  <a:pt x="108" y="34"/>
                  <a:pt x="104" y="29"/>
                  <a:pt x="100" y="21"/>
                </a:cubicBezTo>
                <a:cubicBezTo>
                  <a:pt x="103" y="14"/>
                  <a:pt x="102" y="2"/>
                  <a:pt x="94" y="0"/>
                </a:cubicBezTo>
                <a:cubicBezTo>
                  <a:pt x="82" y="1"/>
                  <a:pt x="86" y="1"/>
                  <a:pt x="82" y="10"/>
                </a:cubicBezTo>
                <a:cubicBezTo>
                  <a:pt x="87" y="24"/>
                  <a:pt x="67" y="17"/>
                  <a:pt x="58" y="15"/>
                </a:cubicBezTo>
                <a:cubicBezTo>
                  <a:pt x="52" y="19"/>
                  <a:pt x="50" y="25"/>
                  <a:pt x="46" y="31"/>
                </a:cubicBezTo>
                <a:cubicBezTo>
                  <a:pt x="44" y="49"/>
                  <a:pt x="36" y="52"/>
                  <a:pt x="19" y="55"/>
                </a:cubicBezTo>
                <a:cubicBezTo>
                  <a:pt x="12" y="61"/>
                  <a:pt x="11" y="62"/>
                  <a:pt x="7" y="70"/>
                </a:cubicBezTo>
                <a:cubicBezTo>
                  <a:pt x="5" y="78"/>
                  <a:pt x="6" y="87"/>
                  <a:pt x="1" y="94"/>
                </a:cubicBezTo>
                <a:cubicBezTo>
                  <a:pt x="0" y="100"/>
                  <a:pt x="0" y="97"/>
                  <a:pt x="0" y="102"/>
                </a:cubicBezTo>
                <a:close/>
              </a:path>
            </a:pathLst>
          </a:custGeom>
          <a:solidFill>
            <a:srgbClr val="CC0099"/>
          </a:solidFill>
          <a:ln w="6350">
            <a:solidFill>
              <a:schemeClr val="accent2">
                <a:alpha val="49019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251" name="Freeform 55" descr="Large grid"/>
          <p:cNvSpPr>
            <a:spLocks/>
          </p:cNvSpPr>
          <p:nvPr/>
        </p:nvSpPr>
        <p:spPr bwMode="auto">
          <a:xfrm>
            <a:off x="3989388" y="5824537"/>
            <a:ext cx="214312" cy="244475"/>
          </a:xfrm>
          <a:custGeom>
            <a:avLst/>
            <a:gdLst>
              <a:gd name="T0" fmla="*/ 2147483647 w 156"/>
              <a:gd name="T1" fmla="*/ 0 h 178"/>
              <a:gd name="T2" fmla="*/ 2147483647 w 156"/>
              <a:gd name="T3" fmla="*/ 2147483647 h 178"/>
              <a:gd name="T4" fmla="*/ 2147483647 w 156"/>
              <a:gd name="T5" fmla="*/ 2147483647 h 178"/>
              <a:gd name="T6" fmla="*/ 2147483647 w 156"/>
              <a:gd name="T7" fmla="*/ 2147483647 h 178"/>
              <a:gd name="T8" fmla="*/ 2147483647 w 156"/>
              <a:gd name="T9" fmla="*/ 2147483647 h 178"/>
              <a:gd name="T10" fmla="*/ 2147483647 w 156"/>
              <a:gd name="T11" fmla="*/ 2147483647 h 178"/>
              <a:gd name="T12" fmla="*/ 2147483647 w 156"/>
              <a:gd name="T13" fmla="*/ 2147483647 h 178"/>
              <a:gd name="T14" fmla="*/ 2147483647 w 156"/>
              <a:gd name="T15" fmla="*/ 2147483647 h 178"/>
              <a:gd name="T16" fmla="*/ 2147483647 w 156"/>
              <a:gd name="T17" fmla="*/ 2147483647 h 178"/>
              <a:gd name="T18" fmla="*/ 2147483647 w 156"/>
              <a:gd name="T19" fmla="*/ 2147483647 h 178"/>
              <a:gd name="T20" fmla="*/ 2147483647 w 156"/>
              <a:gd name="T21" fmla="*/ 2147483647 h 178"/>
              <a:gd name="T22" fmla="*/ 2147483647 w 156"/>
              <a:gd name="T23" fmla="*/ 2147483647 h 178"/>
              <a:gd name="T24" fmla="*/ 2147483647 w 156"/>
              <a:gd name="T25" fmla="*/ 2147483647 h 178"/>
              <a:gd name="T26" fmla="*/ 2147483647 w 156"/>
              <a:gd name="T27" fmla="*/ 2147483647 h 178"/>
              <a:gd name="T28" fmla="*/ 2147483647 w 156"/>
              <a:gd name="T29" fmla="*/ 2147483647 h 178"/>
              <a:gd name="T30" fmla="*/ 2147483647 w 156"/>
              <a:gd name="T31" fmla="*/ 2147483647 h 178"/>
              <a:gd name="T32" fmla="*/ 2147483647 w 156"/>
              <a:gd name="T33" fmla="*/ 2147483647 h 178"/>
              <a:gd name="T34" fmla="*/ 2147483647 w 156"/>
              <a:gd name="T35" fmla="*/ 2147483647 h 178"/>
              <a:gd name="T36" fmla="*/ 2147483647 w 156"/>
              <a:gd name="T37" fmla="*/ 2147483647 h 178"/>
              <a:gd name="T38" fmla="*/ 2147483647 w 156"/>
              <a:gd name="T39" fmla="*/ 0 h 178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156"/>
              <a:gd name="T61" fmla="*/ 0 h 178"/>
              <a:gd name="T62" fmla="*/ 156 w 156"/>
              <a:gd name="T63" fmla="*/ 178 h 178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156" h="178">
                <a:moveTo>
                  <a:pt x="23" y="0"/>
                </a:moveTo>
                <a:cubicBezTo>
                  <a:pt x="15" y="1"/>
                  <a:pt x="11" y="0"/>
                  <a:pt x="6" y="7"/>
                </a:cubicBezTo>
                <a:cubicBezTo>
                  <a:pt x="0" y="36"/>
                  <a:pt x="1" y="81"/>
                  <a:pt x="38" y="88"/>
                </a:cubicBezTo>
                <a:cubicBezTo>
                  <a:pt x="51" y="98"/>
                  <a:pt x="64" y="122"/>
                  <a:pt x="74" y="135"/>
                </a:cubicBezTo>
                <a:cubicBezTo>
                  <a:pt x="79" y="142"/>
                  <a:pt x="90" y="144"/>
                  <a:pt x="96" y="150"/>
                </a:cubicBezTo>
                <a:cubicBezTo>
                  <a:pt x="101" y="155"/>
                  <a:pt x="101" y="161"/>
                  <a:pt x="108" y="165"/>
                </a:cubicBezTo>
                <a:cubicBezTo>
                  <a:pt x="112" y="172"/>
                  <a:pt x="114" y="176"/>
                  <a:pt x="122" y="178"/>
                </a:cubicBezTo>
                <a:cubicBezTo>
                  <a:pt x="130" y="174"/>
                  <a:pt x="130" y="171"/>
                  <a:pt x="126" y="163"/>
                </a:cubicBezTo>
                <a:cubicBezTo>
                  <a:pt x="125" y="156"/>
                  <a:pt x="123" y="152"/>
                  <a:pt x="131" y="150"/>
                </a:cubicBezTo>
                <a:cubicBezTo>
                  <a:pt x="139" y="137"/>
                  <a:pt x="128" y="126"/>
                  <a:pt x="146" y="123"/>
                </a:cubicBezTo>
                <a:cubicBezTo>
                  <a:pt x="148" y="112"/>
                  <a:pt x="145" y="102"/>
                  <a:pt x="156" y="94"/>
                </a:cubicBezTo>
                <a:cubicBezTo>
                  <a:pt x="155" y="86"/>
                  <a:pt x="148" y="77"/>
                  <a:pt x="140" y="73"/>
                </a:cubicBezTo>
                <a:cubicBezTo>
                  <a:pt x="136" y="67"/>
                  <a:pt x="133" y="64"/>
                  <a:pt x="126" y="63"/>
                </a:cubicBezTo>
                <a:cubicBezTo>
                  <a:pt x="121" y="59"/>
                  <a:pt x="119" y="55"/>
                  <a:pt x="114" y="51"/>
                </a:cubicBezTo>
                <a:cubicBezTo>
                  <a:pt x="107" y="39"/>
                  <a:pt x="113" y="20"/>
                  <a:pt x="102" y="18"/>
                </a:cubicBezTo>
                <a:cubicBezTo>
                  <a:pt x="92" y="19"/>
                  <a:pt x="84" y="20"/>
                  <a:pt x="75" y="15"/>
                </a:cubicBezTo>
                <a:cubicBezTo>
                  <a:pt x="73" y="7"/>
                  <a:pt x="70" y="7"/>
                  <a:pt x="63" y="6"/>
                </a:cubicBezTo>
                <a:cubicBezTo>
                  <a:pt x="41" y="8"/>
                  <a:pt x="71" y="15"/>
                  <a:pt x="48" y="24"/>
                </a:cubicBezTo>
                <a:cubicBezTo>
                  <a:pt x="43" y="16"/>
                  <a:pt x="38" y="11"/>
                  <a:pt x="30" y="6"/>
                </a:cubicBezTo>
                <a:cubicBezTo>
                  <a:pt x="27" y="4"/>
                  <a:pt x="19" y="2"/>
                  <a:pt x="23" y="0"/>
                </a:cubicBezTo>
                <a:close/>
              </a:path>
            </a:pathLst>
          </a:custGeom>
          <a:solidFill>
            <a:srgbClr val="CC0099"/>
          </a:solidFill>
          <a:ln w="6350">
            <a:solidFill>
              <a:schemeClr val="accent2">
                <a:alpha val="49019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252" name="Freeform 56" descr="90%"/>
          <p:cNvSpPr>
            <a:spLocks/>
          </p:cNvSpPr>
          <p:nvPr/>
        </p:nvSpPr>
        <p:spPr bwMode="auto">
          <a:xfrm>
            <a:off x="4389438" y="3271837"/>
            <a:ext cx="209550" cy="219075"/>
          </a:xfrm>
          <a:custGeom>
            <a:avLst/>
            <a:gdLst>
              <a:gd name="T0" fmla="*/ 2147483647 w 155"/>
              <a:gd name="T1" fmla="*/ 2147483647 h 157"/>
              <a:gd name="T2" fmla="*/ 2147483647 w 155"/>
              <a:gd name="T3" fmla="*/ 2147483647 h 157"/>
              <a:gd name="T4" fmla="*/ 2147483647 w 155"/>
              <a:gd name="T5" fmla="*/ 2147483647 h 157"/>
              <a:gd name="T6" fmla="*/ 2147483647 w 155"/>
              <a:gd name="T7" fmla="*/ 2147483647 h 157"/>
              <a:gd name="T8" fmla="*/ 2147483647 w 155"/>
              <a:gd name="T9" fmla="*/ 2147483647 h 157"/>
              <a:gd name="T10" fmla="*/ 2147483647 w 155"/>
              <a:gd name="T11" fmla="*/ 2147483647 h 157"/>
              <a:gd name="T12" fmla="*/ 2147483647 w 155"/>
              <a:gd name="T13" fmla="*/ 2147483647 h 157"/>
              <a:gd name="T14" fmla="*/ 2147483647 w 155"/>
              <a:gd name="T15" fmla="*/ 2147483647 h 157"/>
              <a:gd name="T16" fmla="*/ 0 w 155"/>
              <a:gd name="T17" fmla="*/ 2147483647 h 157"/>
              <a:gd name="T18" fmla="*/ 2147483647 w 155"/>
              <a:gd name="T19" fmla="*/ 2147483647 h 157"/>
              <a:gd name="T20" fmla="*/ 2147483647 w 155"/>
              <a:gd name="T21" fmla="*/ 2147483647 h 157"/>
              <a:gd name="T22" fmla="*/ 2147483647 w 155"/>
              <a:gd name="T23" fmla="*/ 2147483647 h 157"/>
              <a:gd name="T24" fmla="*/ 2147483647 w 155"/>
              <a:gd name="T25" fmla="*/ 2147483647 h 157"/>
              <a:gd name="T26" fmla="*/ 2147483647 w 155"/>
              <a:gd name="T27" fmla="*/ 2147483647 h 157"/>
              <a:gd name="T28" fmla="*/ 2147483647 w 155"/>
              <a:gd name="T29" fmla="*/ 2147483647 h 157"/>
              <a:gd name="T30" fmla="*/ 2147483647 w 155"/>
              <a:gd name="T31" fmla="*/ 2147483647 h 157"/>
              <a:gd name="T32" fmla="*/ 2147483647 w 155"/>
              <a:gd name="T33" fmla="*/ 2147483647 h 157"/>
              <a:gd name="T34" fmla="*/ 2147483647 w 155"/>
              <a:gd name="T35" fmla="*/ 2147483647 h 157"/>
              <a:gd name="T36" fmla="*/ 2147483647 w 155"/>
              <a:gd name="T37" fmla="*/ 2147483647 h 157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55"/>
              <a:gd name="T58" fmla="*/ 0 h 157"/>
              <a:gd name="T59" fmla="*/ 155 w 155"/>
              <a:gd name="T60" fmla="*/ 157 h 157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55" h="157">
                <a:moveTo>
                  <a:pt x="114" y="11"/>
                </a:moveTo>
                <a:cubicBezTo>
                  <a:pt x="109" y="0"/>
                  <a:pt x="108" y="2"/>
                  <a:pt x="95" y="4"/>
                </a:cubicBezTo>
                <a:cubicBezTo>
                  <a:pt x="91" y="15"/>
                  <a:pt x="90" y="30"/>
                  <a:pt x="80" y="37"/>
                </a:cubicBezTo>
                <a:cubicBezTo>
                  <a:pt x="63" y="34"/>
                  <a:pt x="55" y="35"/>
                  <a:pt x="48" y="50"/>
                </a:cubicBezTo>
                <a:cubicBezTo>
                  <a:pt x="46" y="60"/>
                  <a:pt x="49" y="53"/>
                  <a:pt x="38" y="53"/>
                </a:cubicBezTo>
                <a:cubicBezTo>
                  <a:pt x="32" y="53"/>
                  <a:pt x="21" y="56"/>
                  <a:pt x="21" y="56"/>
                </a:cubicBezTo>
                <a:cubicBezTo>
                  <a:pt x="15" y="60"/>
                  <a:pt x="14" y="66"/>
                  <a:pt x="8" y="71"/>
                </a:cubicBezTo>
                <a:cubicBezTo>
                  <a:pt x="4" y="81"/>
                  <a:pt x="3" y="78"/>
                  <a:pt x="5" y="91"/>
                </a:cubicBezTo>
                <a:cubicBezTo>
                  <a:pt x="3" y="97"/>
                  <a:pt x="2" y="104"/>
                  <a:pt x="0" y="110"/>
                </a:cubicBezTo>
                <a:cubicBezTo>
                  <a:pt x="5" y="157"/>
                  <a:pt x="4" y="140"/>
                  <a:pt x="59" y="139"/>
                </a:cubicBezTo>
                <a:cubicBezTo>
                  <a:pt x="68" y="132"/>
                  <a:pt x="71" y="126"/>
                  <a:pt x="83" y="124"/>
                </a:cubicBezTo>
                <a:cubicBezTo>
                  <a:pt x="91" y="120"/>
                  <a:pt x="96" y="124"/>
                  <a:pt x="101" y="116"/>
                </a:cubicBezTo>
                <a:cubicBezTo>
                  <a:pt x="103" y="104"/>
                  <a:pt x="99" y="82"/>
                  <a:pt x="113" y="79"/>
                </a:cubicBezTo>
                <a:cubicBezTo>
                  <a:pt x="118" y="75"/>
                  <a:pt x="122" y="74"/>
                  <a:pt x="128" y="73"/>
                </a:cubicBezTo>
                <a:cubicBezTo>
                  <a:pt x="134" y="70"/>
                  <a:pt x="140" y="69"/>
                  <a:pt x="146" y="68"/>
                </a:cubicBezTo>
                <a:cubicBezTo>
                  <a:pt x="155" y="61"/>
                  <a:pt x="152" y="65"/>
                  <a:pt x="149" y="44"/>
                </a:cubicBezTo>
                <a:cubicBezTo>
                  <a:pt x="148" y="37"/>
                  <a:pt x="131" y="32"/>
                  <a:pt x="126" y="29"/>
                </a:cubicBezTo>
                <a:cubicBezTo>
                  <a:pt x="119" y="25"/>
                  <a:pt x="126" y="27"/>
                  <a:pt x="117" y="25"/>
                </a:cubicBezTo>
                <a:cubicBezTo>
                  <a:pt x="113" y="18"/>
                  <a:pt x="117" y="18"/>
                  <a:pt x="114" y="11"/>
                </a:cubicBezTo>
                <a:close/>
              </a:path>
            </a:pathLst>
          </a:custGeom>
          <a:solidFill>
            <a:srgbClr val="92D050"/>
          </a:solidFill>
          <a:ln w="6350">
            <a:solidFill>
              <a:srgbClr val="CCFFCC">
                <a:alpha val="49019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h-TH">
              <a:solidFill>
                <a:prstClr val="black">
                  <a:lumMod val="85000"/>
                  <a:lumOff val="15000"/>
                </a:prstClr>
              </a:solidFill>
              <a:latin typeface="Arial" pitchFamily="34" charset="0"/>
            </a:endParaRPr>
          </a:p>
        </p:txBody>
      </p:sp>
      <p:sp>
        <p:nvSpPr>
          <p:cNvPr id="253" name="Freeform 57" descr="Large checker board"/>
          <p:cNvSpPr>
            <a:spLocks/>
          </p:cNvSpPr>
          <p:nvPr/>
        </p:nvSpPr>
        <p:spPr bwMode="auto">
          <a:xfrm>
            <a:off x="4040188" y="3617912"/>
            <a:ext cx="84137" cy="95250"/>
          </a:xfrm>
          <a:custGeom>
            <a:avLst/>
            <a:gdLst>
              <a:gd name="T0" fmla="*/ 2147483647 w 63"/>
              <a:gd name="T1" fmla="*/ 2147483647 h 67"/>
              <a:gd name="T2" fmla="*/ 2147483647 w 63"/>
              <a:gd name="T3" fmla="*/ 2147483647 h 67"/>
              <a:gd name="T4" fmla="*/ 2147483647 w 63"/>
              <a:gd name="T5" fmla="*/ 2147483647 h 67"/>
              <a:gd name="T6" fmla="*/ 2147483647 w 63"/>
              <a:gd name="T7" fmla="*/ 2147483647 h 67"/>
              <a:gd name="T8" fmla="*/ 2147483647 w 63"/>
              <a:gd name="T9" fmla="*/ 2147483647 h 67"/>
              <a:gd name="T10" fmla="*/ 2147483647 w 63"/>
              <a:gd name="T11" fmla="*/ 2147483647 h 67"/>
              <a:gd name="T12" fmla="*/ 2147483647 w 63"/>
              <a:gd name="T13" fmla="*/ 2147483647 h 67"/>
              <a:gd name="T14" fmla="*/ 2147483647 w 63"/>
              <a:gd name="T15" fmla="*/ 2147483647 h 67"/>
              <a:gd name="T16" fmla="*/ 2147483647 w 63"/>
              <a:gd name="T17" fmla="*/ 2147483647 h 6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63"/>
              <a:gd name="T28" fmla="*/ 0 h 67"/>
              <a:gd name="T29" fmla="*/ 63 w 63"/>
              <a:gd name="T30" fmla="*/ 67 h 67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63" h="67">
                <a:moveTo>
                  <a:pt x="61" y="21"/>
                </a:moveTo>
                <a:cubicBezTo>
                  <a:pt x="50" y="18"/>
                  <a:pt x="45" y="5"/>
                  <a:pt x="32" y="1"/>
                </a:cubicBezTo>
                <a:cubicBezTo>
                  <a:pt x="15" y="4"/>
                  <a:pt x="14" y="0"/>
                  <a:pt x="8" y="13"/>
                </a:cubicBezTo>
                <a:cubicBezTo>
                  <a:pt x="11" y="26"/>
                  <a:pt x="13" y="34"/>
                  <a:pt x="2" y="43"/>
                </a:cubicBezTo>
                <a:cubicBezTo>
                  <a:pt x="0" y="56"/>
                  <a:pt x="1" y="60"/>
                  <a:pt x="11" y="67"/>
                </a:cubicBezTo>
                <a:cubicBezTo>
                  <a:pt x="22" y="66"/>
                  <a:pt x="27" y="65"/>
                  <a:pt x="37" y="63"/>
                </a:cubicBezTo>
                <a:cubicBezTo>
                  <a:pt x="40" y="58"/>
                  <a:pt x="46" y="46"/>
                  <a:pt x="46" y="46"/>
                </a:cubicBezTo>
                <a:cubicBezTo>
                  <a:pt x="47" y="42"/>
                  <a:pt x="47" y="38"/>
                  <a:pt x="49" y="34"/>
                </a:cubicBezTo>
                <a:cubicBezTo>
                  <a:pt x="53" y="28"/>
                  <a:pt x="63" y="30"/>
                  <a:pt x="61" y="21"/>
                </a:cubicBezTo>
                <a:close/>
              </a:path>
            </a:pathLst>
          </a:custGeom>
          <a:solidFill>
            <a:srgbClr val="92D050"/>
          </a:solidFill>
          <a:ln w="6350">
            <a:solidFill>
              <a:srgbClr val="339966">
                <a:alpha val="49019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254" name="Freeform 58" descr="Narrow vertical"/>
          <p:cNvSpPr>
            <a:spLocks/>
          </p:cNvSpPr>
          <p:nvPr/>
        </p:nvSpPr>
        <p:spPr bwMode="auto">
          <a:xfrm>
            <a:off x="4386263" y="2030412"/>
            <a:ext cx="403225" cy="447675"/>
          </a:xfrm>
          <a:custGeom>
            <a:avLst/>
            <a:gdLst>
              <a:gd name="T0" fmla="*/ 2147483647 w 297"/>
              <a:gd name="T1" fmla="*/ 2147483647 h 324"/>
              <a:gd name="T2" fmla="*/ 2147483647 w 297"/>
              <a:gd name="T3" fmla="*/ 2147483647 h 324"/>
              <a:gd name="T4" fmla="*/ 2147483647 w 297"/>
              <a:gd name="T5" fmla="*/ 2147483647 h 324"/>
              <a:gd name="T6" fmla="*/ 2147483647 w 297"/>
              <a:gd name="T7" fmla="*/ 2147483647 h 324"/>
              <a:gd name="T8" fmla="*/ 2147483647 w 297"/>
              <a:gd name="T9" fmla="*/ 2147483647 h 324"/>
              <a:gd name="T10" fmla="*/ 2147483647 w 297"/>
              <a:gd name="T11" fmla="*/ 2147483647 h 324"/>
              <a:gd name="T12" fmla="*/ 2147483647 w 297"/>
              <a:gd name="T13" fmla="*/ 2147483647 h 324"/>
              <a:gd name="T14" fmla="*/ 2147483647 w 297"/>
              <a:gd name="T15" fmla="*/ 2147483647 h 324"/>
              <a:gd name="T16" fmla="*/ 2147483647 w 297"/>
              <a:gd name="T17" fmla="*/ 2147483647 h 324"/>
              <a:gd name="T18" fmla="*/ 2147483647 w 297"/>
              <a:gd name="T19" fmla="*/ 2147483647 h 324"/>
              <a:gd name="T20" fmla="*/ 2147483647 w 297"/>
              <a:gd name="T21" fmla="*/ 0 h 324"/>
              <a:gd name="T22" fmla="*/ 2147483647 w 297"/>
              <a:gd name="T23" fmla="*/ 2147483647 h 324"/>
              <a:gd name="T24" fmla="*/ 2147483647 w 297"/>
              <a:gd name="T25" fmla="*/ 2147483647 h 324"/>
              <a:gd name="T26" fmla="*/ 2147483647 w 297"/>
              <a:gd name="T27" fmla="*/ 2147483647 h 324"/>
              <a:gd name="T28" fmla="*/ 2147483647 w 297"/>
              <a:gd name="T29" fmla="*/ 2147483647 h 324"/>
              <a:gd name="T30" fmla="*/ 2147483647 w 297"/>
              <a:gd name="T31" fmla="*/ 2147483647 h 324"/>
              <a:gd name="T32" fmla="*/ 2147483647 w 297"/>
              <a:gd name="T33" fmla="*/ 2147483647 h 324"/>
              <a:gd name="T34" fmla="*/ 2147483647 w 297"/>
              <a:gd name="T35" fmla="*/ 2147483647 h 324"/>
              <a:gd name="T36" fmla="*/ 2147483647 w 297"/>
              <a:gd name="T37" fmla="*/ 2147483647 h 324"/>
              <a:gd name="T38" fmla="*/ 2147483647 w 297"/>
              <a:gd name="T39" fmla="*/ 2147483647 h 324"/>
              <a:gd name="T40" fmla="*/ 2147483647 w 297"/>
              <a:gd name="T41" fmla="*/ 2147483647 h 324"/>
              <a:gd name="T42" fmla="*/ 2147483647 w 297"/>
              <a:gd name="T43" fmla="*/ 2147483647 h 324"/>
              <a:gd name="T44" fmla="*/ 2147483647 w 297"/>
              <a:gd name="T45" fmla="*/ 2147483647 h 324"/>
              <a:gd name="T46" fmla="*/ 2147483647 w 297"/>
              <a:gd name="T47" fmla="*/ 2147483647 h 324"/>
              <a:gd name="T48" fmla="*/ 2147483647 w 297"/>
              <a:gd name="T49" fmla="*/ 2147483647 h 324"/>
              <a:gd name="T50" fmla="*/ 2147483647 w 297"/>
              <a:gd name="T51" fmla="*/ 2147483647 h 324"/>
              <a:gd name="T52" fmla="*/ 2147483647 w 297"/>
              <a:gd name="T53" fmla="*/ 2147483647 h 324"/>
              <a:gd name="T54" fmla="*/ 2147483647 w 297"/>
              <a:gd name="T55" fmla="*/ 2147483647 h 324"/>
              <a:gd name="T56" fmla="*/ 2147483647 w 297"/>
              <a:gd name="T57" fmla="*/ 2147483647 h 324"/>
              <a:gd name="T58" fmla="*/ 2147483647 w 297"/>
              <a:gd name="T59" fmla="*/ 2147483647 h 324"/>
              <a:gd name="T60" fmla="*/ 2147483647 w 297"/>
              <a:gd name="T61" fmla="*/ 2147483647 h 324"/>
              <a:gd name="T62" fmla="*/ 2147483647 w 297"/>
              <a:gd name="T63" fmla="*/ 2147483647 h 324"/>
              <a:gd name="T64" fmla="*/ 2147483647 w 297"/>
              <a:gd name="T65" fmla="*/ 2147483647 h 324"/>
              <a:gd name="T66" fmla="*/ 2147483647 w 297"/>
              <a:gd name="T67" fmla="*/ 2147483647 h 324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297"/>
              <a:gd name="T103" fmla="*/ 0 h 324"/>
              <a:gd name="T104" fmla="*/ 297 w 297"/>
              <a:gd name="T105" fmla="*/ 324 h 324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297" h="324">
                <a:moveTo>
                  <a:pt x="8" y="147"/>
                </a:moveTo>
                <a:cubicBezTo>
                  <a:pt x="15" y="146"/>
                  <a:pt x="21" y="144"/>
                  <a:pt x="29" y="143"/>
                </a:cubicBezTo>
                <a:cubicBezTo>
                  <a:pt x="36" y="147"/>
                  <a:pt x="43" y="153"/>
                  <a:pt x="50" y="158"/>
                </a:cubicBezTo>
                <a:cubicBezTo>
                  <a:pt x="61" y="154"/>
                  <a:pt x="68" y="147"/>
                  <a:pt x="79" y="141"/>
                </a:cubicBezTo>
                <a:cubicBezTo>
                  <a:pt x="90" y="126"/>
                  <a:pt x="113" y="105"/>
                  <a:pt x="133" y="101"/>
                </a:cubicBezTo>
                <a:cubicBezTo>
                  <a:pt x="143" y="93"/>
                  <a:pt x="143" y="82"/>
                  <a:pt x="157" y="80"/>
                </a:cubicBezTo>
                <a:cubicBezTo>
                  <a:pt x="163" y="77"/>
                  <a:pt x="169" y="75"/>
                  <a:pt x="175" y="71"/>
                </a:cubicBezTo>
                <a:cubicBezTo>
                  <a:pt x="182" y="62"/>
                  <a:pt x="186" y="53"/>
                  <a:pt x="196" y="47"/>
                </a:cubicBezTo>
                <a:cubicBezTo>
                  <a:pt x="203" y="35"/>
                  <a:pt x="204" y="23"/>
                  <a:pt x="220" y="20"/>
                </a:cubicBezTo>
                <a:cubicBezTo>
                  <a:pt x="228" y="16"/>
                  <a:pt x="230" y="19"/>
                  <a:pt x="238" y="21"/>
                </a:cubicBezTo>
                <a:cubicBezTo>
                  <a:pt x="246" y="20"/>
                  <a:pt x="258" y="7"/>
                  <a:pt x="265" y="0"/>
                </a:cubicBezTo>
                <a:cubicBezTo>
                  <a:pt x="270" y="6"/>
                  <a:pt x="271" y="10"/>
                  <a:pt x="272" y="17"/>
                </a:cubicBezTo>
                <a:cubicBezTo>
                  <a:pt x="271" y="27"/>
                  <a:pt x="271" y="37"/>
                  <a:pt x="265" y="45"/>
                </a:cubicBezTo>
                <a:cubicBezTo>
                  <a:pt x="266" y="60"/>
                  <a:pt x="255" y="99"/>
                  <a:pt x="271" y="102"/>
                </a:cubicBezTo>
                <a:cubicBezTo>
                  <a:pt x="274" y="115"/>
                  <a:pt x="286" y="126"/>
                  <a:pt x="292" y="138"/>
                </a:cubicBezTo>
                <a:cubicBezTo>
                  <a:pt x="297" y="161"/>
                  <a:pt x="290" y="156"/>
                  <a:pt x="271" y="159"/>
                </a:cubicBezTo>
                <a:cubicBezTo>
                  <a:pt x="259" y="165"/>
                  <a:pt x="254" y="165"/>
                  <a:pt x="256" y="183"/>
                </a:cubicBezTo>
                <a:cubicBezTo>
                  <a:pt x="253" y="206"/>
                  <a:pt x="250" y="223"/>
                  <a:pt x="259" y="245"/>
                </a:cubicBezTo>
                <a:cubicBezTo>
                  <a:pt x="261" y="256"/>
                  <a:pt x="264" y="265"/>
                  <a:pt x="253" y="273"/>
                </a:cubicBezTo>
                <a:cubicBezTo>
                  <a:pt x="250" y="282"/>
                  <a:pt x="252" y="290"/>
                  <a:pt x="254" y="299"/>
                </a:cubicBezTo>
                <a:cubicBezTo>
                  <a:pt x="252" y="311"/>
                  <a:pt x="237" y="311"/>
                  <a:pt x="226" y="312"/>
                </a:cubicBezTo>
                <a:cubicBezTo>
                  <a:pt x="213" y="315"/>
                  <a:pt x="203" y="314"/>
                  <a:pt x="193" y="324"/>
                </a:cubicBezTo>
                <a:cubicBezTo>
                  <a:pt x="186" y="323"/>
                  <a:pt x="188" y="320"/>
                  <a:pt x="185" y="314"/>
                </a:cubicBezTo>
                <a:cubicBezTo>
                  <a:pt x="184" y="294"/>
                  <a:pt x="186" y="280"/>
                  <a:pt x="164" y="278"/>
                </a:cubicBezTo>
                <a:cubicBezTo>
                  <a:pt x="140" y="266"/>
                  <a:pt x="148" y="257"/>
                  <a:pt x="118" y="254"/>
                </a:cubicBezTo>
                <a:cubicBezTo>
                  <a:pt x="115" y="249"/>
                  <a:pt x="63" y="236"/>
                  <a:pt x="85" y="240"/>
                </a:cubicBezTo>
                <a:cubicBezTo>
                  <a:pt x="71" y="248"/>
                  <a:pt x="66" y="265"/>
                  <a:pt x="53" y="276"/>
                </a:cubicBezTo>
                <a:cubicBezTo>
                  <a:pt x="52" y="282"/>
                  <a:pt x="48" y="286"/>
                  <a:pt x="43" y="290"/>
                </a:cubicBezTo>
                <a:cubicBezTo>
                  <a:pt x="40" y="293"/>
                  <a:pt x="32" y="297"/>
                  <a:pt x="32" y="297"/>
                </a:cubicBezTo>
                <a:cubicBezTo>
                  <a:pt x="33" y="279"/>
                  <a:pt x="32" y="256"/>
                  <a:pt x="40" y="239"/>
                </a:cubicBezTo>
                <a:cubicBezTo>
                  <a:pt x="44" y="220"/>
                  <a:pt x="38" y="189"/>
                  <a:pt x="17" y="185"/>
                </a:cubicBezTo>
                <a:cubicBezTo>
                  <a:pt x="0" y="176"/>
                  <a:pt x="4" y="185"/>
                  <a:pt x="1" y="161"/>
                </a:cubicBezTo>
                <a:cubicBezTo>
                  <a:pt x="2" y="152"/>
                  <a:pt x="0" y="152"/>
                  <a:pt x="7" y="149"/>
                </a:cubicBezTo>
                <a:cubicBezTo>
                  <a:pt x="11" y="147"/>
                  <a:pt x="19" y="146"/>
                  <a:pt x="19" y="146"/>
                </a:cubicBezTo>
              </a:path>
            </a:pathLst>
          </a:custGeom>
          <a:solidFill>
            <a:srgbClr val="0070C0"/>
          </a:solidFill>
          <a:ln w="6350">
            <a:solidFill>
              <a:srgbClr val="4D4D4D">
                <a:alpha val="49019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h-TH">
              <a:solidFill>
                <a:prstClr val="black">
                  <a:lumMod val="85000"/>
                  <a:lumOff val="15000"/>
                </a:prstClr>
              </a:solidFill>
              <a:latin typeface="Arial" pitchFamily="34" charset="0"/>
            </a:endParaRPr>
          </a:p>
        </p:txBody>
      </p:sp>
      <p:sp>
        <p:nvSpPr>
          <p:cNvPr id="255" name="Freeform 59" descr="Solid diamond"/>
          <p:cNvSpPr>
            <a:spLocks/>
          </p:cNvSpPr>
          <p:nvPr/>
        </p:nvSpPr>
        <p:spPr bwMode="auto">
          <a:xfrm>
            <a:off x="3759200" y="2468562"/>
            <a:ext cx="344488" cy="352425"/>
          </a:xfrm>
          <a:custGeom>
            <a:avLst/>
            <a:gdLst>
              <a:gd name="T0" fmla="*/ 2147483647 w 255"/>
              <a:gd name="T1" fmla="*/ 2147483647 h 254"/>
              <a:gd name="T2" fmla="*/ 2147483647 w 255"/>
              <a:gd name="T3" fmla="*/ 2147483647 h 254"/>
              <a:gd name="T4" fmla="*/ 2147483647 w 255"/>
              <a:gd name="T5" fmla="*/ 0 h 254"/>
              <a:gd name="T6" fmla="*/ 2147483647 w 255"/>
              <a:gd name="T7" fmla="*/ 2147483647 h 254"/>
              <a:gd name="T8" fmla="*/ 2147483647 w 255"/>
              <a:gd name="T9" fmla="*/ 2147483647 h 254"/>
              <a:gd name="T10" fmla="*/ 2147483647 w 255"/>
              <a:gd name="T11" fmla="*/ 2147483647 h 254"/>
              <a:gd name="T12" fmla="*/ 2147483647 w 255"/>
              <a:gd name="T13" fmla="*/ 2147483647 h 254"/>
              <a:gd name="T14" fmla="*/ 2147483647 w 255"/>
              <a:gd name="T15" fmla="*/ 2147483647 h 254"/>
              <a:gd name="T16" fmla="*/ 2147483647 w 255"/>
              <a:gd name="T17" fmla="*/ 2147483647 h 254"/>
              <a:gd name="T18" fmla="*/ 2147483647 w 255"/>
              <a:gd name="T19" fmla="*/ 2147483647 h 254"/>
              <a:gd name="T20" fmla="*/ 2147483647 w 255"/>
              <a:gd name="T21" fmla="*/ 2147483647 h 254"/>
              <a:gd name="T22" fmla="*/ 2147483647 w 255"/>
              <a:gd name="T23" fmla="*/ 2147483647 h 254"/>
              <a:gd name="T24" fmla="*/ 2147483647 w 255"/>
              <a:gd name="T25" fmla="*/ 2147483647 h 254"/>
              <a:gd name="T26" fmla="*/ 2147483647 w 255"/>
              <a:gd name="T27" fmla="*/ 2147483647 h 254"/>
              <a:gd name="T28" fmla="*/ 2147483647 w 255"/>
              <a:gd name="T29" fmla="*/ 2147483647 h 254"/>
              <a:gd name="T30" fmla="*/ 2147483647 w 255"/>
              <a:gd name="T31" fmla="*/ 2147483647 h 254"/>
              <a:gd name="T32" fmla="*/ 2147483647 w 255"/>
              <a:gd name="T33" fmla="*/ 2147483647 h 254"/>
              <a:gd name="T34" fmla="*/ 2147483647 w 255"/>
              <a:gd name="T35" fmla="*/ 2147483647 h 254"/>
              <a:gd name="T36" fmla="*/ 2147483647 w 255"/>
              <a:gd name="T37" fmla="*/ 2147483647 h 254"/>
              <a:gd name="T38" fmla="*/ 2147483647 w 255"/>
              <a:gd name="T39" fmla="*/ 2147483647 h 254"/>
              <a:gd name="T40" fmla="*/ 2147483647 w 255"/>
              <a:gd name="T41" fmla="*/ 2147483647 h 254"/>
              <a:gd name="T42" fmla="*/ 2147483647 w 255"/>
              <a:gd name="T43" fmla="*/ 2147483647 h 254"/>
              <a:gd name="T44" fmla="*/ 2147483647 w 255"/>
              <a:gd name="T45" fmla="*/ 2147483647 h 254"/>
              <a:gd name="T46" fmla="*/ 2147483647 w 255"/>
              <a:gd name="T47" fmla="*/ 2147483647 h 254"/>
              <a:gd name="T48" fmla="*/ 2147483647 w 255"/>
              <a:gd name="T49" fmla="*/ 2147483647 h 254"/>
              <a:gd name="T50" fmla="*/ 2147483647 w 255"/>
              <a:gd name="T51" fmla="*/ 2147483647 h 254"/>
              <a:gd name="T52" fmla="*/ 2147483647 w 255"/>
              <a:gd name="T53" fmla="*/ 2147483647 h 254"/>
              <a:gd name="T54" fmla="*/ 2147483647 w 255"/>
              <a:gd name="T55" fmla="*/ 2147483647 h 254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255"/>
              <a:gd name="T85" fmla="*/ 0 h 254"/>
              <a:gd name="T86" fmla="*/ 255 w 255"/>
              <a:gd name="T87" fmla="*/ 254 h 254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255" h="254">
                <a:moveTo>
                  <a:pt x="80" y="12"/>
                </a:moveTo>
                <a:cubicBezTo>
                  <a:pt x="100" y="5"/>
                  <a:pt x="70" y="16"/>
                  <a:pt x="92" y="4"/>
                </a:cubicBezTo>
                <a:cubicBezTo>
                  <a:pt x="96" y="2"/>
                  <a:pt x="104" y="0"/>
                  <a:pt x="104" y="0"/>
                </a:cubicBezTo>
                <a:cubicBezTo>
                  <a:pt x="120" y="2"/>
                  <a:pt x="125" y="6"/>
                  <a:pt x="138" y="14"/>
                </a:cubicBezTo>
                <a:cubicBezTo>
                  <a:pt x="142" y="17"/>
                  <a:pt x="150" y="22"/>
                  <a:pt x="150" y="22"/>
                </a:cubicBezTo>
                <a:cubicBezTo>
                  <a:pt x="155" y="29"/>
                  <a:pt x="158" y="31"/>
                  <a:pt x="166" y="34"/>
                </a:cubicBezTo>
                <a:cubicBezTo>
                  <a:pt x="177" y="30"/>
                  <a:pt x="187" y="32"/>
                  <a:pt x="198" y="36"/>
                </a:cubicBezTo>
                <a:cubicBezTo>
                  <a:pt x="202" y="42"/>
                  <a:pt x="215" y="66"/>
                  <a:pt x="218" y="68"/>
                </a:cubicBezTo>
                <a:cubicBezTo>
                  <a:pt x="227" y="74"/>
                  <a:pt x="239" y="78"/>
                  <a:pt x="248" y="84"/>
                </a:cubicBezTo>
                <a:cubicBezTo>
                  <a:pt x="255" y="95"/>
                  <a:pt x="255" y="98"/>
                  <a:pt x="242" y="102"/>
                </a:cubicBezTo>
                <a:cubicBezTo>
                  <a:pt x="240" y="119"/>
                  <a:pt x="238" y="127"/>
                  <a:pt x="240" y="144"/>
                </a:cubicBezTo>
                <a:cubicBezTo>
                  <a:pt x="217" y="146"/>
                  <a:pt x="212" y="145"/>
                  <a:pt x="206" y="164"/>
                </a:cubicBezTo>
                <a:cubicBezTo>
                  <a:pt x="207" y="179"/>
                  <a:pt x="214" y="213"/>
                  <a:pt x="194" y="220"/>
                </a:cubicBezTo>
                <a:cubicBezTo>
                  <a:pt x="188" y="229"/>
                  <a:pt x="187" y="234"/>
                  <a:pt x="176" y="238"/>
                </a:cubicBezTo>
                <a:cubicBezTo>
                  <a:pt x="169" y="245"/>
                  <a:pt x="162" y="251"/>
                  <a:pt x="152" y="254"/>
                </a:cubicBezTo>
                <a:cubicBezTo>
                  <a:pt x="129" y="249"/>
                  <a:pt x="126" y="239"/>
                  <a:pt x="100" y="236"/>
                </a:cubicBezTo>
                <a:cubicBezTo>
                  <a:pt x="90" y="237"/>
                  <a:pt x="82" y="241"/>
                  <a:pt x="72" y="238"/>
                </a:cubicBezTo>
                <a:cubicBezTo>
                  <a:pt x="66" y="236"/>
                  <a:pt x="54" y="232"/>
                  <a:pt x="54" y="232"/>
                </a:cubicBezTo>
                <a:cubicBezTo>
                  <a:pt x="47" y="233"/>
                  <a:pt x="32" y="238"/>
                  <a:pt x="32" y="238"/>
                </a:cubicBezTo>
                <a:cubicBezTo>
                  <a:pt x="21" y="236"/>
                  <a:pt x="20" y="239"/>
                  <a:pt x="16" y="230"/>
                </a:cubicBezTo>
                <a:cubicBezTo>
                  <a:pt x="14" y="226"/>
                  <a:pt x="12" y="218"/>
                  <a:pt x="12" y="218"/>
                </a:cubicBezTo>
                <a:cubicBezTo>
                  <a:pt x="14" y="196"/>
                  <a:pt x="17" y="179"/>
                  <a:pt x="14" y="156"/>
                </a:cubicBezTo>
                <a:cubicBezTo>
                  <a:pt x="13" y="147"/>
                  <a:pt x="5" y="141"/>
                  <a:pt x="2" y="132"/>
                </a:cubicBezTo>
                <a:cubicBezTo>
                  <a:pt x="6" y="86"/>
                  <a:pt x="0" y="99"/>
                  <a:pt x="38" y="86"/>
                </a:cubicBezTo>
                <a:cubicBezTo>
                  <a:pt x="43" y="78"/>
                  <a:pt x="49" y="70"/>
                  <a:pt x="54" y="62"/>
                </a:cubicBezTo>
                <a:cubicBezTo>
                  <a:pt x="65" y="46"/>
                  <a:pt x="52" y="55"/>
                  <a:pt x="60" y="40"/>
                </a:cubicBezTo>
                <a:cubicBezTo>
                  <a:pt x="63" y="34"/>
                  <a:pt x="67" y="34"/>
                  <a:pt x="72" y="32"/>
                </a:cubicBezTo>
                <a:cubicBezTo>
                  <a:pt x="75" y="24"/>
                  <a:pt x="78" y="4"/>
                  <a:pt x="90" y="4"/>
                </a:cubicBezTo>
              </a:path>
            </a:pathLst>
          </a:custGeom>
          <a:solidFill>
            <a:srgbClr val="0070C0"/>
          </a:solidFill>
          <a:ln w="6350">
            <a:solidFill>
              <a:srgbClr val="CC6600">
                <a:alpha val="49019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256" name="Freeform 60"/>
          <p:cNvSpPr>
            <a:spLocks/>
          </p:cNvSpPr>
          <p:nvPr/>
        </p:nvSpPr>
        <p:spPr bwMode="auto">
          <a:xfrm>
            <a:off x="4046538" y="1946275"/>
            <a:ext cx="420687" cy="404812"/>
          </a:xfrm>
          <a:custGeom>
            <a:avLst/>
            <a:gdLst>
              <a:gd name="T0" fmla="*/ 2147483647 w 306"/>
              <a:gd name="T1" fmla="*/ 2147483647 h 291"/>
              <a:gd name="T2" fmla="*/ 2147483647 w 306"/>
              <a:gd name="T3" fmla="*/ 2147483647 h 291"/>
              <a:gd name="T4" fmla="*/ 2147483647 w 306"/>
              <a:gd name="T5" fmla="*/ 2147483647 h 291"/>
              <a:gd name="T6" fmla="*/ 2147483647 w 306"/>
              <a:gd name="T7" fmla="*/ 2147483647 h 291"/>
              <a:gd name="T8" fmla="*/ 2147483647 w 306"/>
              <a:gd name="T9" fmla="*/ 2147483647 h 291"/>
              <a:gd name="T10" fmla="*/ 2147483647 w 306"/>
              <a:gd name="T11" fmla="*/ 2147483647 h 291"/>
              <a:gd name="T12" fmla="*/ 2147483647 w 306"/>
              <a:gd name="T13" fmla="*/ 2147483647 h 291"/>
              <a:gd name="T14" fmla="*/ 2147483647 w 306"/>
              <a:gd name="T15" fmla="*/ 2147483647 h 291"/>
              <a:gd name="T16" fmla="*/ 2147483647 w 306"/>
              <a:gd name="T17" fmla="*/ 2147483647 h 291"/>
              <a:gd name="T18" fmla="*/ 2147483647 w 306"/>
              <a:gd name="T19" fmla="*/ 2147483647 h 291"/>
              <a:gd name="T20" fmla="*/ 2147483647 w 306"/>
              <a:gd name="T21" fmla="*/ 2147483647 h 291"/>
              <a:gd name="T22" fmla="*/ 2147483647 w 306"/>
              <a:gd name="T23" fmla="*/ 2147483647 h 291"/>
              <a:gd name="T24" fmla="*/ 2147483647 w 306"/>
              <a:gd name="T25" fmla="*/ 2147483647 h 291"/>
              <a:gd name="T26" fmla="*/ 2147483647 w 306"/>
              <a:gd name="T27" fmla="*/ 2147483647 h 291"/>
              <a:gd name="T28" fmla="*/ 2147483647 w 306"/>
              <a:gd name="T29" fmla="*/ 2147483647 h 291"/>
              <a:gd name="T30" fmla="*/ 2147483647 w 306"/>
              <a:gd name="T31" fmla="*/ 2147483647 h 291"/>
              <a:gd name="T32" fmla="*/ 2147483647 w 306"/>
              <a:gd name="T33" fmla="*/ 2147483647 h 291"/>
              <a:gd name="T34" fmla="*/ 2147483647 w 306"/>
              <a:gd name="T35" fmla="*/ 2147483647 h 291"/>
              <a:gd name="T36" fmla="*/ 0 w 306"/>
              <a:gd name="T37" fmla="*/ 2147483647 h 291"/>
              <a:gd name="T38" fmla="*/ 2147483647 w 306"/>
              <a:gd name="T39" fmla="*/ 2147483647 h 291"/>
              <a:gd name="T40" fmla="*/ 2147483647 w 306"/>
              <a:gd name="T41" fmla="*/ 2147483647 h 291"/>
              <a:gd name="T42" fmla="*/ 2147483647 w 306"/>
              <a:gd name="T43" fmla="*/ 2147483647 h 291"/>
              <a:gd name="T44" fmla="*/ 2147483647 w 306"/>
              <a:gd name="T45" fmla="*/ 2147483647 h 291"/>
              <a:gd name="T46" fmla="*/ 2147483647 w 306"/>
              <a:gd name="T47" fmla="*/ 2147483647 h 291"/>
              <a:gd name="T48" fmla="*/ 2147483647 w 306"/>
              <a:gd name="T49" fmla="*/ 2147483647 h 291"/>
              <a:gd name="T50" fmla="*/ 2147483647 w 306"/>
              <a:gd name="T51" fmla="*/ 2147483647 h 291"/>
              <a:gd name="T52" fmla="*/ 2147483647 w 306"/>
              <a:gd name="T53" fmla="*/ 2147483647 h 291"/>
              <a:gd name="T54" fmla="*/ 2147483647 w 306"/>
              <a:gd name="T55" fmla="*/ 2147483647 h 291"/>
              <a:gd name="T56" fmla="*/ 2147483647 w 306"/>
              <a:gd name="T57" fmla="*/ 0 h 291"/>
              <a:gd name="T58" fmla="*/ 2147483647 w 306"/>
              <a:gd name="T59" fmla="*/ 2147483647 h 291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306"/>
              <a:gd name="T91" fmla="*/ 0 h 291"/>
              <a:gd name="T92" fmla="*/ 306 w 306"/>
              <a:gd name="T93" fmla="*/ 291 h 291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306" h="291">
                <a:moveTo>
                  <a:pt x="274" y="2"/>
                </a:moveTo>
                <a:cubicBezTo>
                  <a:pt x="295" y="7"/>
                  <a:pt x="295" y="1"/>
                  <a:pt x="306" y="18"/>
                </a:cubicBezTo>
                <a:cubicBezTo>
                  <a:pt x="302" y="39"/>
                  <a:pt x="302" y="42"/>
                  <a:pt x="304" y="66"/>
                </a:cubicBezTo>
                <a:cubicBezTo>
                  <a:pt x="303" y="75"/>
                  <a:pt x="294" y="90"/>
                  <a:pt x="294" y="90"/>
                </a:cubicBezTo>
                <a:cubicBezTo>
                  <a:pt x="291" y="106"/>
                  <a:pt x="290" y="101"/>
                  <a:pt x="276" y="106"/>
                </a:cubicBezTo>
                <a:cubicBezTo>
                  <a:pt x="269" y="117"/>
                  <a:pt x="260" y="129"/>
                  <a:pt x="256" y="142"/>
                </a:cubicBezTo>
                <a:cubicBezTo>
                  <a:pt x="260" y="154"/>
                  <a:pt x="251" y="162"/>
                  <a:pt x="246" y="172"/>
                </a:cubicBezTo>
                <a:cubicBezTo>
                  <a:pt x="243" y="178"/>
                  <a:pt x="244" y="187"/>
                  <a:pt x="240" y="192"/>
                </a:cubicBezTo>
                <a:cubicBezTo>
                  <a:pt x="235" y="198"/>
                  <a:pt x="225" y="195"/>
                  <a:pt x="218" y="196"/>
                </a:cubicBezTo>
                <a:cubicBezTo>
                  <a:pt x="215" y="213"/>
                  <a:pt x="213" y="212"/>
                  <a:pt x="196" y="214"/>
                </a:cubicBezTo>
                <a:cubicBezTo>
                  <a:pt x="172" y="222"/>
                  <a:pt x="151" y="228"/>
                  <a:pt x="126" y="230"/>
                </a:cubicBezTo>
                <a:cubicBezTo>
                  <a:pt x="116" y="237"/>
                  <a:pt x="111" y="249"/>
                  <a:pt x="102" y="258"/>
                </a:cubicBezTo>
                <a:cubicBezTo>
                  <a:pt x="99" y="261"/>
                  <a:pt x="90" y="266"/>
                  <a:pt x="90" y="266"/>
                </a:cubicBezTo>
                <a:cubicBezTo>
                  <a:pt x="82" y="278"/>
                  <a:pt x="73" y="281"/>
                  <a:pt x="60" y="284"/>
                </a:cubicBezTo>
                <a:cubicBezTo>
                  <a:pt x="42" y="283"/>
                  <a:pt x="20" y="291"/>
                  <a:pt x="14" y="272"/>
                </a:cubicBezTo>
                <a:cubicBezTo>
                  <a:pt x="15" y="259"/>
                  <a:pt x="14" y="246"/>
                  <a:pt x="16" y="234"/>
                </a:cubicBezTo>
                <a:cubicBezTo>
                  <a:pt x="17" y="229"/>
                  <a:pt x="24" y="228"/>
                  <a:pt x="26" y="224"/>
                </a:cubicBezTo>
                <a:cubicBezTo>
                  <a:pt x="28" y="220"/>
                  <a:pt x="30" y="212"/>
                  <a:pt x="30" y="212"/>
                </a:cubicBezTo>
                <a:cubicBezTo>
                  <a:pt x="27" y="185"/>
                  <a:pt x="27" y="181"/>
                  <a:pt x="0" y="178"/>
                </a:cubicBezTo>
                <a:cubicBezTo>
                  <a:pt x="3" y="168"/>
                  <a:pt x="13" y="164"/>
                  <a:pt x="16" y="154"/>
                </a:cubicBezTo>
                <a:cubicBezTo>
                  <a:pt x="22" y="135"/>
                  <a:pt x="27" y="125"/>
                  <a:pt x="42" y="112"/>
                </a:cubicBezTo>
                <a:cubicBezTo>
                  <a:pt x="67" y="91"/>
                  <a:pt x="105" y="90"/>
                  <a:pt x="132" y="72"/>
                </a:cubicBezTo>
                <a:cubicBezTo>
                  <a:pt x="147" y="75"/>
                  <a:pt x="159" y="81"/>
                  <a:pt x="174" y="84"/>
                </a:cubicBezTo>
                <a:cubicBezTo>
                  <a:pt x="189" y="83"/>
                  <a:pt x="205" y="84"/>
                  <a:pt x="220" y="82"/>
                </a:cubicBezTo>
                <a:cubicBezTo>
                  <a:pt x="224" y="82"/>
                  <a:pt x="232" y="78"/>
                  <a:pt x="232" y="78"/>
                </a:cubicBezTo>
                <a:cubicBezTo>
                  <a:pt x="242" y="64"/>
                  <a:pt x="238" y="45"/>
                  <a:pt x="248" y="30"/>
                </a:cubicBezTo>
                <a:cubicBezTo>
                  <a:pt x="251" y="26"/>
                  <a:pt x="253" y="22"/>
                  <a:pt x="256" y="18"/>
                </a:cubicBezTo>
                <a:cubicBezTo>
                  <a:pt x="258" y="14"/>
                  <a:pt x="268" y="14"/>
                  <a:pt x="268" y="14"/>
                </a:cubicBezTo>
                <a:cubicBezTo>
                  <a:pt x="270" y="7"/>
                  <a:pt x="269" y="0"/>
                  <a:pt x="278" y="0"/>
                </a:cubicBezTo>
                <a:cubicBezTo>
                  <a:pt x="279" y="0"/>
                  <a:pt x="275" y="1"/>
                  <a:pt x="274" y="2"/>
                </a:cubicBezTo>
                <a:close/>
              </a:path>
            </a:pathLst>
          </a:custGeom>
          <a:solidFill>
            <a:srgbClr val="0070C0"/>
          </a:solidFill>
          <a:ln w="6350">
            <a:solidFill>
              <a:srgbClr val="FF9900">
                <a:alpha val="49019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257" name="Freeform 61" descr="Horizontal brick"/>
          <p:cNvSpPr>
            <a:spLocks/>
          </p:cNvSpPr>
          <p:nvPr/>
        </p:nvSpPr>
        <p:spPr bwMode="auto">
          <a:xfrm>
            <a:off x="4508500" y="2506662"/>
            <a:ext cx="379413" cy="469900"/>
          </a:xfrm>
          <a:custGeom>
            <a:avLst/>
            <a:gdLst>
              <a:gd name="T0" fmla="*/ 2147483647 w 276"/>
              <a:gd name="T1" fmla="*/ 2147483647 h 338"/>
              <a:gd name="T2" fmla="*/ 2147483647 w 276"/>
              <a:gd name="T3" fmla="*/ 2147483647 h 338"/>
              <a:gd name="T4" fmla="*/ 2147483647 w 276"/>
              <a:gd name="T5" fmla="*/ 2147483647 h 338"/>
              <a:gd name="T6" fmla="*/ 2147483647 w 276"/>
              <a:gd name="T7" fmla="*/ 2147483647 h 338"/>
              <a:gd name="T8" fmla="*/ 2147483647 w 276"/>
              <a:gd name="T9" fmla="*/ 2147483647 h 338"/>
              <a:gd name="T10" fmla="*/ 2147483647 w 276"/>
              <a:gd name="T11" fmla="*/ 2147483647 h 338"/>
              <a:gd name="T12" fmla="*/ 2147483647 w 276"/>
              <a:gd name="T13" fmla="*/ 2147483647 h 338"/>
              <a:gd name="T14" fmla="*/ 2147483647 w 276"/>
              <a:gd name="T15" fmla="*/ 2147483647 h 338"/>
              <a:gd name="T16" fmla="*/ 2147483647 w 276"/>
              <a:gd name="T17" fmla="*/ 2147483647 h 338"/>
              <a:gd name="T18" fmla="*/ 2147483647 w 276"/>
              <a:gd name="T19" fmla="*/ 2147483647 h 338"/>
              <a:gd name="T20" fmla="*/ 2147483647 w 276"/>
              <a:gd name="T21" fmla="*/ 2147483647 h 338"/>
              <a:gd name="T22" fmla="*/ 2147483647 w 276"/>
              <a:gd name="T23" fmla="*/ 2147483647 h 338"/>
              <a:gd name="T24" fmla="*/ 2147483647 w 276"/>
              <a:gd name="T25" fmla="*/ 2147483647 h 338"/>
              <a:gd name="T26" fmla="*/ 2147483647 w 276"/>
              <a:gd name="T27" fmla="*/ 2147483647 h 338"/>
              <a:gd name="T28" fmla="*/ 2147483647 w 276"/>
              <a:gd name="T29" fmla="*/ 2147483647 h 338"/>
              <a:gd name="T30" fmla="*/ 2147483647 w 276"/>
              <a:gd name="T31" fmla="*/ 2147483647 h 338"/>
              <a:gd name="T32" fmla="*/ 2147483647 w 276"/>
              <a:gd name="T33" fmla="*/ 2147483647 h 338"/>
              <a:gd name="T34" fmla="*/ 2147483647 w 276"/>
              <a:gd name="T35" fmla="*/ 2147483647 h 338"/>
              <a:gd name="T36" fmla="*/ 2147483647 w 276"/>
              <a:gd name="T37" fmla="*/ 2147483647 h 338"/>
              <a:gd name="T38" fmla="*/ 2147483647 w 276"/>
              <a:gd name="T39" fmla="*/ 2147483647 h 338"/>
              <a:gd name="T40" fmla="*/ 2147483647 w 276"/>
              <a:gd name="T41" fmla="*/ 2147483647 h 338"/>
              <a:gd name="T42" fmla="*/ 2147483647 w 276"/>
              <a:gd name="T43" fmla="*/ 2147483647 h 338"/>
              <a:gd name="T44" fmla="*/ 2147483647 w 276"/>
              <a:gd name="T45" fmla="*/ 0 h 338"/>
              <a:gd name="T46" fmla="*/ 2147483647 w 276"/>
              <a:gd name="T47" fmla="*/ 2147483647 h 338"/>
              <a:gd name="T48" fmla="*/ 2147483647 w 276"/>
              <a:gd name="T49" fmla="*/ 2147483647 h 338"/>
              <a:gd name="T50" fmla="*/ 2147483647 w 276"/>
              <a:gd name="T51" fmla="*/ 2147483647 h 338"/>
              <a:gd name="T52" fmla="*/ 2147483647 w 276"/>
              <a:gd name="T53" fmla="*/ 2147483647 h 338"/>
              <a:gd name="T54" fmla="*/ 0 w 276"/>
              <a:gd name="T55" fmla="*/ 2147483647 h 338"/>
              <a:gd name="T56" fmla="*/ 2147483647 w 276"/>
              <a:gd name="T57" fmla="*/ 2147483647 h 338"/>
              <a:gd name="T58" fmla="*/ 2147483647 w 276"/>
              <a:gd name="T59" fmla="*/ 2147483647 h 338"/>
              <a:gd name="T60" fmla="*/ 2147483647 w 276"/>
              <a:gd name="T61" fmla="*/ 2147483647 h 338"/>
              <a:gd name="T62" fmla="*/ 2147483647 w 276"/>
              <a:gd name="T63" fmla="*/ 2147483647 h 338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276"/>
              <a:gd name="T97" fmla="*/ 0 h 338"/>
              <a:gd name="T98" fmla="*/ 276 w 276"/>
              <a:gd name="T99" fmla="*/ 338 h 338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276" h="338">
                <a:moveTo>
                  <a:pt x="22" y="336"/>
                </a:moveTo>
                <a:cubicBezTo>
                  <a:pt x="38" y="331"/>
                  <a:pt x="54" y="333"/>
                  <a:pt x="70" y="338"/>
                </a:cubicBezTo>
                <a:cubicBezTo>
                  <a:pt x="86" y="336"/>
                  <a:pt x="88" y="329"/>
                  <a:pt x="102" y="324"/>
                </a:cubicBezTo>
                <a:cubicBezTo>
                  <a:pt x="118" y="325"/>
                  <a:pt x="137" y="330"/>
                  <a:pt x="152" y="320"/>
                </a:cubicBezTo>
                <a:cubicBezTo>
                  <a:pt x="155" y="312"/>
                  <a:pt x="161" y="288"/>
                  <a:pt x="168" y="282"/>
                </a:cubicBezTo>
                <a:cubicBezTo>
                  <a:pt x="173" y="278"/>
                  <a:pt x="186" y="272"/>
                  <a:pt x="186" y="272"/>
                </a:cubicBezTo>
                <a:cubicBezTo>
                  <a:pt x="192" y="264"/>
                  <a:pt x="195" y="255"/>
                  <a:pt x="204" y="250"/>
                </a:cubicBezTo>
                <a:cubicBezTo>
                  <a:pt x="213" y="245"/>
                  <a:pt x="226" y="246"/>
                  <a:pt x="234" y="240"/>
                </a:cubicBezTo>
                <a:cubicBezTo>
                  <a:pt x="240" y="236"/>
                  <a:pt x="246" y="232"/>
                  <a:pt x="252" y="228"/>
                </a:cubicBezTo>
                <a:cubicBezTo>
                  <a:pt x="254" y="227"/>
                  <a:pt x="258" y="224"/>
                  <a:pt x="258" y="224"/>
                </a:cubicBezTo>
                <a:cubicBezTo>
                  <a:pt x="264" y="206"/>
                  <a:pt x="269" y="181"/>
                  <a:pt x="252" y="170"/>
                </a:cubicBezTo>
                <a:cubicBezTo>
                  <a:pt x="247" y="163"/>
                  <a:pt x="246" y="151"/>
                  <a:pt x="252" y="144"/>
                </a:cubicBezTo>
                <a:cubicBezTo>
                  <a:pt x="257" y="138"/>
                  <a:pt x="270" y="128"/>
                  <a:pt x="270" y="128"/>
                </a:cubicBezTo>
                <a:cubicBezTo>
                  <a:pt x="273" y="120"/>
                  <a:pt x="274" y="112"/>
                  <a:pt x="276" y="104"/>
                </a:cubicBezTo>
                <a:cubicBezTo>
                  <a:pt x="275" y="95"/>
                  <a:pt x="275" y="83"/>
                  <a:pt x="268" y="76"/>
                </a:cubicBezTo>
                <a:cubicBezTo>
                  <a:pt x="258" y="66"/>
                  <a:pt x="223" y="58"/>
                  <a:pt x="210" y="56"/>
                </a:cubicBezTo>
                <a:cubicBezTo>
                  <a:pt x="198" y="50"/>
                  <a:pt x="187" y="48"/>
                  <a:pt x="174" y="46"/>
                </a:cubicBezTo>
                <a:cubicBezTo>
                  <a:pt x="164" y="43"/>
                  <a:pt x="164" y="32"/>
                  <a:pt x="154" y="28"/>
                </a:cubicBezTo>
                <a:cubicBezTo>
                  <a:pt x="148" y="25"/>
                  <a:pt x="136" y="22"/>
                  <a:pt x="136" y="22"/>
                </a:cubicBezTo>
                <a:cubicBezTo>
                  <a:pt x="125" y="6"/>
                  <a:pt x="133" y="9"/>
                  <a:pt x="114" y="12"/>
                </a:cubicBezTo>
                <a:cubicBezTo>
                  <a:pt x="105" y="11"/>
                  <a:pt x="96" y="12"/>
                  <a:pt x="88" y="10"/>
                </a:cubicBezTo>
                <a:cubicBezTo>
                  <a:pt x="86" y="9"/>
                  <a:pt x="86" y="5"/>
                  <a:pt x="84" y="4"/>
                </a:cubicBezTo>
                <a:cubicBezTo>
                  <a:pt x="80" y="2"/>
                  <a:pt x="72" y="0"/>
                  <a:pt x="72" y="0"/>
                </a:cubicBezTo>
                <a:cubicBezTo>
                  <a:pt x="65" y="2"/>
                  <a:pt x="50" y="6"/>
                  <a:pt x="50" y="6"/>
                </a:cubicBezTo>
                <a:cubicBezTo>
                  <a:pt x="37" y="19"/>
                  <a:pt x="28" y="39"/>
                  <a:pt x="24" y="56"/>
                </a:cubicBezTo>
                <a:cubicBezTo>
                  <a:pt x="21" y="90"/>
                  <a:pt x="24" y="96"/>
                  <a:pt x="12" y="120"/>
                </a:cubicBezTo>
                <a:cubicBezTo>
                  <a:pt x="8" y="128"/>
                  <a:pt x="5" y="137"/>
                  <a:pt x="2" y="146"/>
                </a:cubicBezTo>
                <a:cubicBezTo>
                  <a:pt x="1" y="148"/>
                  <a:pt x="0" y="152"/>
                  <a:pt x="0" y="152"/>
                </a:cubicBezTo>
                <a:cubicBezTo>
                  <a:pt x="5" y="175"/>
                  <a:pt x="13" y="182"/>
                  <a:pt x="36" y="190"/>
                </a:cubicBezTo>
                <a:cubicBezTo>
                  <a:pt x="41" y="198"/>
                  <a:pt x="42" y="203"/>
                  <a:pt x="44" y="212"/>
                </a:cubicBezTo>
                <a:cubicBezTo>
                  <a:pt x="41" y="233"/>
                  <a:pt x="31" y="250"/>
                  <a:pt x="26" y="270"/>
                </a:cubicBezTo>
                <a:cubicBezTo>
                  <a:pt x="27" y="291"/>
                  <a:pt x="32" y="316"/>
                  <a:pt x="22" y="336"/>
                </a:cubicBezTo>
                <a:close/>
              </a:path>
            </a:pathLst>
          </a:custGeom>
          <a:solidFill>
            <a:srgbClr val="0070C0"/>
          </a:solidFill>
          <a:ln w="6350">
            <a:solidFill>
              <a:srgbClr val="4D4D4D">
                <a:alpha val="49019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h-TH">
              <a:solidFill>
                <a:prstClr val="black">
                  <a:lumMod val="85000"/>
                  <a:lumOff val="15000"/>
                </a:prstClr>
              </a:solidFill>
              <a:latin typeface="Arial" pitchFamily="34" charset="0"/>
            </a:endParaRPr>
          </a:p>
        </p:txBody>
      </p:sp>
      <p:sp>
        <p:nvSpPr>
          <p:cNvPr id="258" name="Freeform 62"/>
          <p:cNvSpPr>
            <a:spLocks/>
          </p:cNvSpPr>
          <p:nvPr/>
        </p:nvSpPr>
        <p:spPr bwMode="auto">
          <a:xfrm>
            <a:off x="5019675" y="2560637"/>
            <a:ext cx="227013" cy="388938"/>
          </a:xfrm>
          <a:custGeom>
            <a:avLst/>
            <a:gdLst>
              <a:gd name="T0" fmla="*/ 2147483647 w 168"/>
              <a:gd name="T1" fmla="*/ 2147483647 h 282"/>
              <a:gd name="T2" fmla="*/ 2147483647 w 168"/>
              <a:gd name="T3" fmla="*/ 2147483647 h 282"/>
              <a:gd name="T4" fmla="*/ 2147483647 w 168"/>
              <a:gd name="T5" fmla="*/ 2147483647 h 282"/>
              <a:gd name="T6" fmla="*/ 2147483647 w 168"/>
              <a:gd name="T7" fmla="*/ 2147483647 h 282"/>
              <a:gd name="T8" fmla="*/ 0 w 168"/>
              <a:gd name="T9" fmla="*/ 2147483647 h 282"/>
              <a:gd name="T10" fmla="*/ 2147483647 w 168"/>
              <a:gd name="T11" fmla="*/ 2147483647 h 282"/>
              <a:gd name="T12" fmla="*/ 2147483647 w 168"/>
              <a:gd name="T13" fmla="*/ 2147483647 h 282"/>
              <a:gd name="T14" fmla="*/ 2147483647 w 168"/>
              <a:gd name="T15" fmla="*/ 2147483647 h 282"/>
              <a:gd name="T16" fmla="*/ 2147483647 w 168"/>
              <a:gd name="T17" fmla="*/ 2147483647 h 282"/>
              <a:gd name="T18" fmla="*/ 2147483647 w 168"/>
              <a:gd name="T19" fmla="*/ 2147483647 h 282"/>
              <a:gd name="T20" fmla="*/ 2147483647 w 168"/>
              <a:gd name="T21" fmla="*/ 2147483647 h 282"/>
              <a:gd name="T22" fmla="*/ 2147483647 w 168"/>
              <a:gd name="T23" fmla="*/ 2147483647 h 282"/>
              <a:gd name="T24" fmla="*/ 2147483647 w 168"/>
              <a:gd name="T25" fmla="*/ 2147483647 h 282"/>
              <a:gd name="T26" fmla="*/ 2147483647 w 168"/>
              <a:gd name="T27" fmla="*/ 2147483647 h 282"/>
              <a:gd name="T28" fmla="*/ 2147483647 w 168"/>
              <a:gd name="T29" fmla="*/ 2147483647 h 282"/>
              <a:gd name="T30" fmla="*/ 2147483647 w 168"/>
              <a:gd name="T31" fmla="*/ 2147483647 h 282"/>
              <a:gd name="T32" fmla="*/ 2147483647 w 168"/>
              <a:gd name="T33" fmla="*/ 2147483647 h 282"/>
              <a:gd name="T34" fmla="*/ 2147483647 w 168"/>
              <a:gd name="T35" fmla="*/ 2147483647 h 282"/>
              <a:gd name="T36" fmla="*/ 2147483647 w 168"/>
              <a:gd name="T37" fmla="*/ 2147483647 h 282"/>
              <a:gd name="T38" fmla="*/ 2147483647 w 168"/>
              <a:gd name="T39" fmla="*/ 2147483647 h 282"/>
              <a:gd name="T40" fmla="*/ 2147483647 w 168"/>
              <a:gd name="T41" fmla="*/ 2147483647 h 282"/>
              <a:gd name="T42" fmla="*/ 2147483647 w 168"/>
              <a:gd name="T43" fmla="*/ 2147483647 h 282"/>
              <a:gd name="T44" fmla="*/ 2147483647 w 168"/>
              <a:gd name="T45" fmla="*/ 2147483647 h 282"/>
              <a:gd name="T46" fmla="*/ 2147483647 w 168"/>
              <a:gd name="T47" fmla="*/ 2147483647 h 282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168"/>
              <a:gd name="T73" fmla="*/ 0 h 282"/>
              <a:gd name="T74" fmla="*/ 168 w 168"/>
              <a:gd name="T75" fmla="*/ 282 h 282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168" h="282">
                <a:moveTo>
                  <a:pt x="70" y="14"/>
                </a:moveTo>
                <a:cubicBezTo>
                  <a:pt x="59" y="18"/>
                  <a:pt x="61" y="24"/>
                  <a:pt x="56" y="28"/>
                </a:cubicBezTo>
                <a:cubicBezTo>
                  <a:pt x="51" y="32"/>
                  <a:pt x="38" y="34"/>
                  <a:pt x="38" y="34"/>
                </a:cubicBezTo>
                <a:cubicBezTo>
                  <a:pt x="31" y="55"/>
                  <a:pt x="34" y="58"/>
                  <a:pt x="12" y="62"/>
                </a:cubicBezTo>
                <a:cubicBezTo>
                  <a:pt x="3" y="68"/>
                  <a:pt x="2" y="76"/>
                  <a:pt x="0" y="86"/>
                </a:cubicBezTo>
                <a:cubicBezTo>
                  <a:pt x="2" y="97"/>
                  <a:pt x="4" y="107"/>
                  <a:pt x="10" y="116"/>
                </a:cubicBezTo>
                <a:cubicBezTo>
                  <a:pt x="15" y="138"/>
                  <a:pt x="17" y="159"/>
                  <a:pt x="30" y="178"/>
                </a:cubicBezTo>
                <a:cubicBezTo>
                  <a:pt x="34" y="194"/>
                  <a:pt x="22" y="216"/>
                  <a:pt x="44" y="212"/>
                </a:cubicBezTo>
                <a:cubicBezTo>
                  <a:pt x="43" y="215"/>
                  <a:pt x="40" y="223"/>
                  <a:pt x="44" y="226"/>
                </a:cubicBezTo>
                <a:cubicBezTo>
                  <a:pt x="47" y="228"/>
                  <a:pt x="56" y="230"/>
                  <a:pt x="56" y="230"/>
                </a:cubicBezTo>
                <a:cubicBezTo>
                  <a:pt x="63" y="241"/>
                  <a:pt x="67" y="251"/>
                  <a:pt x="70" y="264"/>
                </a:cubicBezTo>
                <a:cubicBezTo>
                  <a:pt x="72" y="270"/>
                  <a:pt x="76" y="282"/>
                  <a:pt x="76" y="282"/>
                </a:cubicBezTo>
                <a:cubicBezTo>
                  <a:pt x="90" y="277"/>
                  <a:pt x="96" y="271"/>
                  <a:pt x="112" y="268"/>
                </a:cubicBezTo>
                <a:cubicBezTo>
                  <a:pt x="119" y="269"/>
                  <a:pt x="127" y="269"/>
                  <a:pt x="134" y="270"/>
                </a:cubicBezTo>
                <a:cubicBezTo>
                  <a:pt x="137" y="270"/>
                  <a:pt x="142" y="274"/>
                  <a:pt x="144" y="272"/>
                </a:cubicBezTo>
                <a:cubicBezTo>
                  <a:pt x="154" y="262"/>
                  <a:pt x="130" y="253"/>
                  <a:pt x="126" y="252"/>
                </a:cubicBezTo>
                <a:cubicBezTo>
                  <a:pt x="119" y="232"/>
                  <a:pt x="126" y="223"/>
                  <a:pt x="144" y="220"/>
                </a:cubicBezTo>
                <a:cubicBezTo>
                  <a:pt x="153" y="206"/>
                  <a:pt x="154" y="188"/>
                  <a:pt x="156" y="172"/>
                </a:cubicBezTo>
                <a:cubicBezTo>
                  <a:pt x="155" y="148"/>
                  <a:pt x="148" y="126"/>
                  <a:pt x="152" y="102"/>
                </a:cubicBezTo>
                <a:cubicBezTo>
                  <a:pt x="153" y="96"/>
                  <a:pt x="168" y="92"/>
                  <a:pt x="168" y="92"/>
                </a:cubicBezTo>
                <a:cubicBezTo>
                  <a:pt x="161" y="81"/>
                  <a:pt x="145" y="83"/>
                  <a:pt x="134" y="76"/>
                </a:cubicBezTo>
                <a:cubicBezTo>
                  <a:pt x="135" y="72"/>
                  <a:pt x="138" y="59"/>
                  <a:pt x="134" y="54"/>
                </a:cubicBezTo>
                <a:cubicBezTo>
                  <a:pt x="126" y="44"/>
                  <a:pt x="101" y="41"/>
                  <a:pt x="88" y="38"/>
                </a:cubicBezTo>
                <a:cubicBezTo>
                  <a:pt x="86" y="35"/>
                  <a:pt x="63" y="0"/>
                  <a:pt x="70" y="14"/>
                </a:cubicBezTo>
                <a:close/>
              </a:path>
            </a:pathLst>
          </a:custGeom>
          <a:solidFill>
            <a:srgbClr val="FFFF00"/>
          </a:solidFill>
          <a:ln w="6350">
            <a:solidFill>
              <a:srgbClr val="4D4D4D">
                <a:alpha val="49019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h-TH">
              <a:solidFill>
                <a:prstClr val="black">
                  <a:lumMod val="85000"/>
                  <a:lumOff val="15000"/>
                </a:prstClr>
              </a:solidFill>
              <a:latin typeface="Arial" pitchFamily="34" charset="0"/>
            </a:endParaRPr>
          </a:p>
        </p:txBody>
      </p:sp>
      <p:sp>
        <p:nvSpPr>
          <p:cNvPr id="259" name="Freeform 63"/>
          <p:cNvSpPr>
            <a:spLocks/>
          </p:cNvSpPr>
          <p:nvPr/>
        </p:nvSpPr>
        <p:spPr bwMode="auto">
          <a:xfrm>
            <a:off x="3986213" y="2968625"/>
            <a:ext cx="214312" cy="177800"/>
          </a:xfrm>
          <a:custGeom>
            <a:avLst/>
            <a:gdLst>
              <a:gd name="T0" fmla="*/ 2147483647 w 157"/>
              <a:gd name="T1" fmla="*/ 2147483647 h 128"/>
              <a:gd name="T2" fmla="*/ 2147483647 w 157"/>
              <a:gd name="T3" fmla="*/ 2147483647 h 128"/>
              <a:gd name="T4" fmla="*/ 2147483647 w 157"/>
              <a:gd name="T5" fmla="*/ 2147483647 h 128"/>
              <a:gd name="T6" fmla="*/ 2147483647 w 157"/>
              <a:gd name="T7" fmla="*/ 2147483647 h 128"/>
              <a:gd name="T8" fmla="*/ 2147483647 w 157"/>
              <a:gd name="T9" fmla="*/ 2147483647 h 128"/>
              <a:gd name="T10" fmla="*/ 2147483647 w 157"/>
              <a:gd name="T11" fmla="*/ 2147483647 h 128"/>
              <a:gd name="T12" fmla="*/ 2147483647 w 157"/>
              <a:gd name="T13" fmla="*/ 2147483647 h 128"/>
              <a:gd name="T14" fmla="*/ 2147483647 w 157"/>
              <a:gd name="T15" fmla="*/ 2147483647 h 128"/>
              <a:gd name="T16" fmla="*/ 2147483647 w 157"/>
              <a:gd name="T17" fmla="*/ 2147483647 h 128"/>
              <a:gd name="T18" fmla="*/ 2147483647 w 157"/>
              <a:gd name="T19" fmla="*/ 2147483647 h 128"/>
              <a:gd name="T20" fmla="*/ 2147483647 w 157"/>
              <a:gd name="T21" fmla="*/ 2147483647 h 128"/>
              <a:gd name="T22" fmla="*/ 2147483647 w 157"/>
              <a:gd name="T23" fmla="*/ 2147483647 h 128"/>
              <a:gd name="T24" fmla="*/ 2147483647 w 157"/>
              <a:gd name="T25" fmla="*/ 2147483647 h 128"/>
              <a:gd name="T26" fmla="*/ 2147483647 w 157"/>
              <a:gd name="T27" fmla="*/ 2147483647 h 128"/>
              <a:gd name="T28" fmla="*/ 2147483647 w 157"/>
              <a:gd name="T29" fmla="*/ 2147483647 h 128"/>
              <a:gd name="T30" fmla="*/ 2147483647 w 157"/>
              <a:gd name="T31" fmla="*/ 2147483647 h 128"/>
              <a:gd name="T32" fmla="*/ 2147483647 w 157"/>
              <a:gd name="T33" fmla="*/ 2147483647 h 128"/>
              <a:gd name="T34" fmla="*/ 2147483647 w 157"/>
              <a:gd name="T35" fmla="*/ 2147483647 h 128"/>
              <a:gd name="T36" fmla="*/ 2147483647 w 157"/>
              <a:gd name="T37" fmla="*/ 2147483647 h 128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57"/>
              <a:gd name="T58" fmla="*/ 0 h 128"/>
              <a:gd name="T59" fmla="*/ 157 w 157"/>
              <a:gd name="T60" fmla="*/ 128 h 128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57" h="128">
                <a:moveTo>
                  <a:pt x="118" y="1"/>
                </a:moveTo>
                <a:cubicBezTo>
                  <a:pt x="123" y="1"/>
                  <a:pt x="128" y="0"/>
                  <a:pt x="132" y="2"/>
                </a:cubicBezTo>
                <a:cubicBezTo>
                  <a:pt x="134" y="3"/>
                  <a:pt x="132" y="5"/>
                  <a:pt x="133" y="7"/>
                </a:cubicBezTo>
                <a:cubicBezTo>
                  <a:pt x="136" y="13"/>
                  <a:pt x="141" y="18"/>
                  <a:pt x="144" y="25"/>
                </a:cubicBezTo>
                <a:cubicBezTo>
                  <a:pt x="145" y="32"/>
                  <a:pt x="146" y="40"/>
                  <a:pt x="153" y="41"/>
                </a:cubicBezTo>
                <a:cubicBezTo>
                  <a:pt x="157" y="60"/>
                  <a:pt x="153" y="74"/>
                  <a:pt x="142" y="89"/>
                </a:cubicBezTo>
                <a:cubicBezTo>
                  <a:pt x="140" y="100"/>
                  <a:pt x="140" y="111"/>
                  <a:pt x="144" y="121"/>
                </a:cubicBezTo>
                <a:cubicBezTo>
                  <a:pt x="139" y="128"/>
                  <a:pt x="136" y="125"/>
                  <a:pt x="132" y="119"/>
                </a:cubicBezTo>
                <a:cubicBezTo>
                  <a:pt x="121" y="121"/>
                  <a:pt x="105" y="126"/>
                  <a:pt x="97" y="115"/>
                </a:cubicBezTo>
                <a:cubicBezTo>
                  <a:pt x="73" y="117"/>
                  <a:pt x="85" y="123"/>
                  <a:pt x="70" y="125"/>
                </a:cubicBezTo>
                <a:cubicBezTo>
                  <a:pt x="62" y="124"/>
                  <a:pt x="57" y="120"/>
                  <a:pt x="49" y="118"/>
                </a:cubicBezTo>
                <a:cubicBezTo>
                  <a:pt x="41" y="114"/>
                  <a:pt x="31" y="114"/>
                  <a:pt x="22" y="112"/>
                </a:cubicBezTo>
                <a:cubicBezTo>
                  <a:pt x="16" y="109"/>
                  <a:pt x="13" y="103"/>
                  <a:pt x="10" y="97"/>
                </a:cubicBezTo>
                <a:cubicBezTo>
                  <a:pt x="9" y="91"/>
                  <a:pt x="7" y="85"/>
                  <a:pt x="4" y="79"/>
                </a:cubicBezTo>
                <a:cubicBezTo>
                  <a:pt x="2" y="65"/>
                  <a:pt x="0" y="49"/>
                  <a:pt x="9" y="37"/>
                </a:cubicBezTo>
                <a:cubicBezTo>
                  <a:pt x="11" y="27"/>
                  <a:pt x="26" y="21"/>
                  <a:pt x="36" y="19"/>
                </a:cubicBezTo>
                <a:cubicBezTo>
                  <a:pt x="49" y="13"/>
                  <a:pt x="78" y="20"/>
                  <a:pt x="78" y="20"/>
                </a:cubicBezTo>
                <a:cubicBezTo>
                  <a:pt x="88" y="23"/>
                  <a:pt x="92" y="23"/>
                  <a:pt x="103" y="22"/>
                </a:cubicBezTo>
                <a:cubicBezTo>
                  <a:pt x="107" y="16"/>
                  <a:pt x="118" y="9"/>
                  <a:pt x="118" y="1"/>
                </a:cubicBezTo>
                <a:close/>
              </a:path>
            </a:pathLst>
          </a:custGeom>
          <a:solidFill>
            <a:srgbClr val="0070C0"/>
          </a:solidFill>
          <a:ln w="6350">
            <a:solidFill>
              <a:srgbClr val="006600">
                <a:alpha val="49019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260" name="Freeform 64"/>
          <p:cNvSpPr>
            <a:spLocks/>
          </p:cNvSpPr>
          <p:nvPr/>
        </p:nvSpPr>
        <p:spPr bwMode="auto">
          <a:xfrm>
            <a:off x="4157663" y="3055937"/>
            <a:ext cx="115887" cy="160338"/>
          </a:xfrm>
          <a:custGeom>
            <a:avLst/>
            <a:gdLst>
              <a:gd name="T0" fmla="*/ 2147483647 w 84"/>
              <a:gd name="T1" fmla="*/ 0 h 117"/>
              <a:gd name="T2" fmla="*/ 2147483647 w 84"/>
              <a:gd name="T3" fmla="*/ 2147483647 h 117"/>
              <a:gd name="T4" fmla="*/ 2147483647 w 84"/>
              <a:gd name="T5" fmla="*/ 2147483647 h 117"/>
              <a:gd name="T6" fmla="*/ 2147483647 w 84"/>
              <a:gd name="T7" fmla="*/ 2147483647 h 117"/>
              <a:gd name="T8" fmla="*/ 2147483647 w 84"/>
              <a:gd name="T9" fmla="*/ 2147483647 h 117"/>
              <a:gd name="T10" fmla="*/ 2147483647 w 84"/>
              <a:gd name="T11" fmla="*/ 2147483647 h 117"/>
              <a:gd name="T12" fmla="*/ 2147483647 w 84"/>
              <a:gd name="T13" fmla="*/ 2147483647 h 117"/>
              <a:gd name="T14" fmla="*/ 2147483647 w 84"/>
              <a:gd name="T15" fmla="*/ 2147483647 h 117"/>
              <a:gd name="T16" fmla="*/ 2147483647 w 84"/>
              <a:gd name="T17" fmla="*/ 2147483647 h 117"/>
              <a:gd name="T18" fmla="*/ 2147483647 w 84"/>
              <a:gd name="T19" fmla="*/ 2147483647 h 117"/>
              <a:gd name="T20" fmla="*/ 2147483647 w 84"/>
              <a:gd name="T21" fmla="*/ 0 h 117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84"/>
              <a:gd name="T34" fmla="*/ 0 h 117"/>
              <a:gd name="T35" fmla="*/ 84 w 84"/>
              <a:gd name="T36" fmla="*/ 117 h 117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84" h="117">
                <a:moveTo>
                  <a:pt x="28" y="0"/>
                </a:moveTo>
                <a:cubicBezTo>
                  <a:pt x="32" y="7"/>
                  <a:pt x="44" y="15"/>
                  <a:pt x="51" y="19"/>
                </a:cubicBezTo>
                <a:cubicBezTo>
                  <a:pt x="64" y="17"/>
                  <a:pt x="60" y="22"/>
                  <a:pt x="55" y="30"/>
                </a:cubicBezTo>
                <a:cubicBezTo>
                  <a:pt x="54" y="38"/>
                  <a:pt x="53" y="41"/>
                  <a:pt x="60" y="46"/>
                </a:cubicBezTo>
                <a:cubicBezTo>
                  <a:pt x="63" y="63"/>
                  <a:pt x="58" y="85"/>
                  <a:pt x="69" y="100"/>
                </a:cubicBezTo>
                <a:cubicBezTo>
                  <a:pt x="72" y="117"/>
                  <a:pt x="84" y="113"/>
                  <a:pt x="60" y="111"/>
                </a:cubicBezTo>
                <a:cubicBezTo>
                  <a:pt x="46" y="112"/>
                  <a:pt x="45" y="111"/>
                  <a:pt x="34" y="106"/>
                </a:cubicBezTo>
                <a:cubicBezTo>
                  <a:pt x="25" y="97"/>
                  <a:pt x="18" y="100"/>
                  <a:pt x="3" y="99"/>
                </a:cubicBezTo>
                <a:cubicBezTo>
                  <a:pt x="0" y="80"/>
                  <a:pt x="5" y="80"/>
                  <a:pt x="15" y="66"/>
                </a:cubicBezTo>
                <a:cubicBezTo>
                  <a:pt x="18" y="50"/>
                  <a:pt x="15" y="31"/>
                  <a:pt x="21" y="16"/>
                </a:cubicBezTo>
                <a:cubicBezTo>
                  <a:pt x="22" y="10"/>
                  <a:pt x="24" y="4"/>
                  <a:pt x="28" y="0"/>
                </a:cubicBezTo>
                <a:close/>
              </a:path>
            </a:pathLst>
          </a:custGeom>
          <a:solidFill>
            <a:srgbClr val="0070C0"/>
          </a:solidFill>
          <a:ln w="6350">
            <a:solidFill>
              <a:srgbClr val="006600">
                <a:alpha val="49019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261" name="Freeform 65"/>
          <p:cNvSpPr>
            <a:spLocks/>
          </p:cNvSpPr>
          <p:nvPr/>
        </p:nvSpPr>
        <p:spPr bwMode="auto">
          <a:xfrm>
            <a:off x="4152900" y="3189287"/>
            <a:ext cx="130175" cy="128588"/>
          </a:xfrm>
          <a:custGeom>
            <a:avLst/>
            <a:gdLst>
              <a:gd name="T0" fmla="*/ 2147483647 w 96"/>
              <a:gd name="T1" fmla="*/ 2147483647 h 93"/>
              <a:gd name="T2" fmla="*/ 2147483647 w 96"/>
              <a:gd name="T3" fmla="*/ 2147483647 h 93"/>
              <a:gd name="T4" fmla="*/ 2147483647 w 96"/>
              <a:gd name="T5" fmla="*/ 2147483647 h 93"/>
              <a:gd name="T6" fmla="*/ 2147483647 w 96"/>
              <a:gd name="T7" fmla="*/ 2147483647 h 93"/>
              <a:gd name="T8" fmla="*/ 2147483647 w 96"/>
              <a:gd name="T9" fmla="*/ 2147483647 h 93"/>
              <a:gd name="T10" fmla="*/ 2147483647 w 96"/>
              <a:gd name="T11" fmla="*/ 2147483647 h 93"/>
              <a:gd name="T12" fmla="*/ 2147483647 w 96"/>
              <a:gd name="T13" fmla="*/ 2147483647 h 93"/>
              <a:gd name="T14" fmla="*/ 2147483647 w 96"/>
              <a:gd name="T15" fmla="*/ 2147483647 h 93"/>
              <a:gd name="T16" fmla="*/ 2147483647 w 96"/>
              <a:gd name="T17" fmla="*/ 2147483647 h 93"/>
              <a:gd name="T18" fmla="*/ 2147483647 w 96"/>
              <a:gd name="T19" fmla="*/ 2147483647 h 93"/>
              <a:gd name="T20" fmla="*/ 2147483647 w 96"/>
              <a:gd name="T21" fmla="*/ 2147483647 h 9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96"/>
              <a:gd name="T34" fmla="*/ 0 h 93"/>
              <a:gd name="T35" fmla="*/ 96 w 96"/>
              <a:gd name="T36" fmla="*/ 93 h 93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96" h="93">
                <a:moveTo>
                  <a:pt x="45" y="12"/>
                </a:moveTo>
                <a:cubicBezTo>
                  <a:pt x="36" y="11"/>
                  <a:pt x="31" y="7"/>
                  <a:pt x="22" y="5"/>
                </a:cubicBezTo>
                <a:cubicBezTo>
                  <a:pt x="11" y="0"/>
                  <a:pt x="5" y="5"/>
                  <a:pt x="1" y="14"/>
                </a:cubicBezTo>
                <a:cubicBezTo>
                  <a:pt x="0" y="20"/>
                  <a:pt x="0" y="24"/>
                  <a:pt x="3" y="30"/>
                </a:cubicBezTo>
                <a:cubicBezTo>
                  <a:pt x="4" y="33"/>
                  <a:pt x="6" y="36"/>
                  <a:pt x="6" y="39"/>
                </a:cubicBezTo>
                <a:cubicBezTo>
                  <a:pt x="10" y="83"/>
                  <a:pt x="1" y="74"/>
                  <a:pt x="48" y="77"/>
                </a:cubicBezTo>
                <a:cubicBezTo>
                  <a:pt x="53" y="82"/>
                  <a:pt x="55" y="89"/>
                  <a:pt x="61" y="93"/>
                </a:cubicBezTo>
                <a:cubicBezTo>
                  <a:pt x="71" y="92"/>
                  <a:pt x="75" y="93"/>
                  <a:pt x="81" y="86"/>
                </a:cubicBezTo>
                <a:cubicBezTo>
                  <a:pt x="82" y="80"/>
                  <a:pt x="84" y="74"/>
                  <a:pt x="87" y="68"/>
                </a:cubicBezTo>
                <a:cubicBezTo>
                  <a:pt x="90" y="55"/>
                  <a:pt x="88" y="40"/>
                  <a:pt x="96" y="29"/>
                </a:cubicBezTo>
                <a:cubicBezTo>
                  <a:pt x="85" y="11"/>
                  <a:pt x="64" y="11"/>
                  <a:pt x="45" y="12"/>
                </a:cubicBezTo>
                <a:close/>
              </a:path>
            </a:pathLst>
          </a:custGeom>
          <a:solidFill>
            <a:srgbClr val="92D050"/>
          </a:solidFill>
          <a:ln w="6350">
            <a:solidFill>
              <a:srgbClr val="006600">
                <a:alpha val="49019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262" name="Freeform 66" descr="Dark vertical"/>
          <p:cNvSpPr>
            <a:spLocks/>
          </p:cNvSpPr>
          <p:nvPr/>
        </p:nvSpPr>
        <p:spPr bwMode="auto">
          <a:xfrm>
            <a:off x="3963988" y="1538287"/>
            <a:ext cx="317500" cy="274638"/>
          </a:xfrm>
          <a:custGeom>
            <a:avLst/>
            <a:gdLst>
              <a:gd name="T0" fmla="*/ 0 w 234"/>
              <a:gd name="T1" fmla="*/ 2147483647 h 198"/>
              <a:gd name="T2" fmla="*/ 2147483647 w 234"/>
              <a:gd name="T3" fmla="*/ 2147483647 h 198"/>
              <a:gd name="T4" fmla="*/ 2147483647 w 234"/>
              <a:gd name="T5" fmla="*/ 2147483647 h 198"/>
              <a:gd name="T6" fmla="*/ 2147483647 w 234"/>
              <a:gd name="T7" fmla="*/ 2147483647 h 198"/>
              <a:gd name="T8" fmla="*/ 2147483647 w 234"/>
              <a:gd name="T9" fmla="*/ 2147483647 h 198"/>
              <a:gd name="T10" fmla="*/ 2147483647 w 234"/>
              <a:gd name="T11" fmla="*/ 2147483647 h 198"/>
              <a:gd name="T12" fmla="*/ 2147483647 w 234"/>
              <a:gd name="T13" fmla="*/ 2147483647 h 198"/>
              <a:gd name="T14" fmla="*/ 2147483647 w 234"/>
              <a:gd name="T15" fmla="*/ 2147483647 h 198"/>
              <a:gd name="T16" fmla="*/ 2147483647 w 234"/>
              <a:gd name="T17" fmla="*/ 2147483647 h 198"/>
              <a:gd name="T18" fmla="*/ 2147483647 w 234"/>
              <a:gd name="T19" fmla="*/ 2147483647 h 198"/>
              <a:gd name="T20" fmla="*/ 2147483647 w 234"/>
              <a:gd name="T21" fmla="*/ 2147483647 h 198"/>
              <a:gd name="T22" fmla="*/ 2147483647 w 234"/>
              <a:gd name="T23" fmla="*/ 2147483647 h 198"/>
              <a:gd name="T24" fmla="*/ 2147483647 w 234"/>
              <a:gd name="T25" fmla="*/ 2147483647 h 198"/>
              <a:gd name="T26" fmla="*/ 2147483647 w 234"/>
              <a:gd name="T27" fmla="*/ 2147483647 h 198"/>
              <a:gd name="T28" fmla="*/ 2147483647 w 234"/>
              <a:gd name="T29" fmla="*/ 2147483647 h 198"/>
              <a:gd name="T30" fmla="*/ 2147483647 w 234"/>
              <a:gd name="T31" fmla="*/ 2147483647 h 198"/>
              <a:gd name="T32" fmla="*/ 2147483647 w 234"/>
              <a:gd name="T33" fmla="*/ 2147483647 h 198"/>
              <a:gd name="T34" fmla="*/ 2147483647 w 234"/>
              <a:gd name="T35" fmla="*/ 2147483647 h 198"/>
              <a:gd name="T36" fmla="*/ 2147483647 w 234"/>
              <a:gd name="T37" fmla="*/ 2147483647 h 198"/>
              <a:gd name="T38" fmla="*/ 2147483647 w 234"/>
              <a:gd name="T39" fmla="*/ 2147483647 h 198"/>
              <a:gd name="T40" fmla="*/ 2147483647 w 234"/>
              <a:gd name="T41" fmla="*/ 2147483647 h 198"/>
              <a:gd name="T42" fmla="*/ 2147483647 w 234"/>
              <a:gd name="T43" fmla="*/ 2147483647 h 198"/>
              <a:gd name="T44" fmla="*/ 2147483647 w 234"/>
              <a:gd name="T45" fmla="*/ 2147483647 h 198"/>
              <a:gd name="T46" fmla="*/ 0 w 234"/>
              <a:gd name="T47" fmla="*/ 2147483647 h 198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234"/>
              <a:gd name="T73" fmla="*/ 0 h 198"/>
              <a:gd name="T74" fmla="*/ 234 w 234"/>
              <a:gd name="T75" fmla="*/ 198 h 198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234" h="198">
                <a:moveTo>
                  <a:pt x="0" y="22"/>
                </a:moveTo>
                <a:cubicBezTo>
                  <a:pt x="2" y="33"/>
                  <a:pt x="4" y="45"/>
                  <a:pt x="9" y="55"/>
                </a:cubicBezTo>
                <a:cubicBezTo>
                  <a:pt x="11" y="67"/>
                  <a:pt x="14" y="78"/>
                  <a:pt x="21" y="88"/>
                </a:cubicBezTo>
                <a:cubicBezTo>
                  <a:pt x="22" y="93"/>
                  <a:pt x="24" y="97"/>
                  <a:pt x="25" y="102"/>
                </a:cubicBezTo>
                <a:cubicBezTo>
                  <a:pt x="22" y="122"/>
                  <a:pt x="42" y="133"/>
                  <a:pt x="57" y="142"/>
                </a:cubicBezTo>
                <a:cubicBezTo>
                  <a:pt x="62" y="148"/>
                  <a:pt x="76" y="155"/>
                  <a:pt x="84" y="157"/>
                </a:cubicBezTo>
                <a:cubicBezTo>
                  <a:pt x="96" y="166"/>
                  <a:pt x="90" y="163"/>
                  <a:pt x="99" y="168"/>
                </a:cubicBezTo>
                <a:cubicBezTo>
                  <a:pt x="106" y="177"/>
                  <a:pt x="113" y="192"/>
                  <a:pt x="123" y="198"/>
                </a:cubicBezTo>
                <a:cubicBezTo>
                  <a:pt x="133" y="195"/>
                  <a:pt x="142" y="190"/>
                  <a:pt x="153" y="189"/>
                </a:cubicBezTo>
                <a:cubicBezTo>
                  <a:pt x="159" y="186"/>
                  <a:pt x="165" y="183"/>
                  <a:pt x="169" y="177"/>
                </a:cubicBezTo>
                <a:cubicBezTo>
                  <a:pt x="171" y="158"/>
                  <a:pt x="169" y="145"/>
                  <a:pt x="189" y="141"/>
                </a:cubicBezTo>
                <a:cubicBezTo>
                  <a:pt x="195" y="137"/>
                  <a:pt x="200" y="133"/>
                  <a:pt x="207" y="132"/>
                </a:cubicBezTo>
                <a:cubicBezTo>
                  <a:pt x="215" y="126"/>
                  <a:pt x="225" y="120"/>
                  <a:pt x="234" y="115"/>
                </a:cubicBezTo>
                <a:cubicBezTo>
                  <a:pt x="232" y="107"/>
                  <a:pt x="230" y="101"/>
                  <a:pt x="226" y="94"/>
                </a:cubicBezTo>
                <a:cubicBezTo>
                  <a:pt x="224" y="90"/>
                  <a:pt x="220" y="82"/>
                  <a:pt x="220" y="82"/>
                </a:cubicBezTo>
                <a:cubicBezTo>
                  <a:pt x="221" y="72"/>
                  <a:pt x="220" y="60"/>
                  <a:pt x="225" y="51"/>
                </a:cubicBezTo>
                <a:cubicBezTo>
                  <a:pt x="227" y="41"/>
                  <a:pt x="223" y="32"/>
                  <a:pt x="217" y="24"/>
                </a:cubicBezTo>
                <a:cubicBezTo>
                  <a:pt x="215" y="13"/>
                  <a:pt x="211" y="5"/>
                  <a:pt x="199" y="3"/>
                </a:cubicBezTo>
                <a:cubicBezTo>
                  <a:pt x="192" y="0"/>
                  <a:pt x="185" y="3"/>
                  <a:pt x="178" y="4"/>
                </a:cubicBezTo>
                <a:cubicBezTo>
                  <a:pt x="161" y="3"/>
                  <a:pt x="156" y="2"/>
                  <a:pt x="138" y="4"/>
                </a:cubicBezTo>
                <a:cubicBezTo>
                  <a:pt x="124" y="5"/>
                  <a:pt x="115" y="23"/>
                  <a:pt x="100" y="25"/>
                </a:cubicBezTo>
                <a:cubicBezTo>
                  <a:pt x="86" y="23"/>
                  <a:pt x="76" y="9"/>
                  <a:pt x="61" y="6"/>
                </a:cubicBezTo>
                <a:cubicBezTo>
                  <a:pt x="50" y="1"/>
                  <a:pt x="22" y="8"/>
                  <a:pt x="10" y="9"/>
                </a:cubicBezTo>
                <a:cubicBezTo>
                  <a:pt x="7" y="13"/>
                  <a:pt x="0" y="17"/>
                  <a:pt x="0" y="22"/>
                </a:cubicBezTo>
                <a:close/>
              </a:path>
            </a:pathLst>
          </a:custGeom>
          <a:solidFill>
            <a:srgbClr val="0070C0"/>
          </a:solidFill>
          <a:ln w="6350">
            <a:solidFill>
              <a:srgbClr val="FF6600">
                <a:alpha val="49019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263" name="Freeform 67" descr="90%"/>
          <p:cNvSpPr>
            <a:spLocks/>
          </p:cNvSpPr>
          <p:nvPr/>
        </p:nvSpPr>
        <p:spPr bwMode="auto">
          <a:xfrm>
            <a:off x="4246563" y="3554412"/>
            <a:ext cx="158750" cy="77788"/>
          </a:xfrm>
          <a:custGeom>
            <a:avLst/>
            <a:gdLst>
              <a:gd name="T0" fmla="*/ 0 w 114"/>
              <a:gd name="T1" fmla="*/ 2147483647 h 57"/>
              <a:gd name="T2" fmla="*/ 2147483647 w 114"/>
              <a:gd name="T3" fmla="*/ 2147483647 h 57"/>
              <a:gd name="T4" fmla="*/ 2147483647 w 114"/>
              <a:gd name="T5" fmla="*/ 2147483647 h 57"/>
              <a:gd name="T6" fmla="*/ 2147483647 w 114"/>
              <a:gd name="T7" fmla="*/ 2147483647 h 57"/>
              <a:gd name="T8" fmla="*/ 2147483647 w 114"/>
              <a:gd name="T9" fmla="*/ 2147483647 h 57"/>
              <a:gd name="T10" fmla="*/ 2147483647 w 114"/>
              <a:gd name="T11" fmla="*/ 2147483647 h 57"/>
              <a:gd name="T12" fmla="*/ 2147483647 w 114"/>
              <a:gd name="T13" fmla="*/ 0 h 57"/>
              <a:gd name="T14" fmla="*/ 2147483647 w 114"/>
              <a:gd name="T15" fmla="*/ 2147483647 h 57"/>
              <a:gd name="T16" fmla="*/ 2147483647 w 114"/>
              <a:gd name="T17" fmla="*/ 2147483647 h 57"/>
              <a:gd name="T18" fmla="*/ 2147483647 w 114"/>
              <a:gd name="T19" fmla="*/ 2147483647 h 57"/>
              <a:gd name="T20" fmla="*/ 2147483647 w 114"/>
              <a:gd name="T21" fmla="*/ 2147483647 h 57"/>
              <a:gd name="T22" fmla="*/ 2147483647 w 114"/>
              <a:gd name="T23" fmla="*/ 2147483647 h 57"/>
              <a:gd name="T24" fmla="*/ 0 w 114"/>
              <a:gd name="T25" fmla="*/ 2147483647 h 5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14"/>
              <a:gd name="T40" fmla="*/ 0 h 57"/>
              <a:gd name="T41" fmla="*/ 114 w 114"/>
              <a:gd name="T42" fmla="*/ 57 h 5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14" h="57">
                <a:moveTo>
                  <a:pt x="0" y="51"/>
                </a:moveTo>
                <a:cubicBezTo>
                  <a:pt x="17" y="42"/>
                  <a:pt x="37" y="43"/>
                  <a:pt x="49" y="43"/>
                </a:cubicBezTo>
                <a:lnTo>
                  <a:pt x="75" y="52"/>
                </a:lnTo>
                <a:lnTo>
                  <a:pt x="96" y="57"/>
                </a:lnTo>
                <a:lnTo>
                  <a:pt x="114" y="24"/>
                </a:lnTo>
                <a:lnTo>
                  <a:pt x="103" y="1"/>
                </a:lnTo>
                <a:lnTo>
                  <a:pt x="84" y="0"/>
                </a:lnTo>
                <a:lnTo>
                  <a:pt x="60" y="3"/>
                </a:lnTo>
                <a:lnTo>
                  <a:pt x="42" y="18"/>
                </a:lnTo>
                <a:lnTo>
                  <a:pt x="27" y="15"/>
                </a:lnTo>
                <a:lnTo>
                  <a:pt x="13" y="19"/>
                </a:lnTo>
                <a:lnTo>
                  <a:pt x="1" y="31"/>
                </a:lnTo>
                <a:lnTo>
                  <a:pt x="0" y="51"/>
                </a:lnTo>
                <a:close/>
              </a:path>
            </a:pathLst>
          </a:custGeom>
          <a:solidFill>
            <a:srgbClr val="92D050"/>
          </a:solidFill>
          <a:ln w="6350">
            <a:solidFill>
              <a:srgbClr val="CCFFCC">
                <a:alpha val="49019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h-TH">
              <a:solidFill>
                <a:prstClr val="black">
                  <a:lumMod val="85000"/>
                  <a:lumOff val="15000"/>
                </a:prstClr>
              </a:solidFill>
              <a:latin typeface="Arial" pitchFamily="34" charset="0"/>
            </a:endParaRPr>
          </a:p>
        </p:txBody>
      </p:sp>
      <p:sp>
        <p:nvSpPr>
          <p:cNvPr id="264" name="Freeform 68"/>
          <p:cNvSpPr>
            <a:spLocks/>
          </p:cNvSpPr>
          <p:nvPr/>
        </p:nvSpPr>
        <p:spPr bwMode="auto">
          <a:xfrm>
            <a:off x="4198938" y="3475037"/>
            <a:ext cx="198437" cy="131763"/>
          </a:xfrm>
          <a:custGeom>
            <a:avLst/>
            <a:gdLst>
              <a:gd name="T0" fmla="*/ 2147483647 w 145"/>
              <a:gd name="T1" fmla="*/ 2147483647 h 94"/>
              <a:gd name="T2" fmla="*/ 2147483647 w 145"/>
              <a:gd name="T3" fmla="*/ 2147483647 h 94"/>
              <a:gd name="T4" fmla="*/ 2147483647 w 145"/>
              <a:gd name="T5" fmla="*/ 2147483647 h 94"/>
              <a:gd name="T6" fmla="*/ 2147483647 w 145"/>
              <a:gd name="T7" fmla="*/ 2147483647 h 94"/>
              <a:gd name="T8" fmla="*/ 2147483647 w 145"/>
              <a:gd name="T9" fmla="*/ 2147483647 h 94"/>
              <a:gd name="T10" fmla="*/ 2147483647 w 145"/>
              <a:gd name="T11" fmla="*/ 2147483647 h 94"/>
              <a:gd name="T12" fmla="*/ 2147483647 w 145"/>
              <a:gd name="T13" fmla="*/ 2147483647 h 94"/>
              <a:gd name="T14" fmla="*/ 2147483647 w 145"/>
              <a:gd name="T15" fmla="*/ 0 h 94"/>
              <a:gd name="T16" fmla="*/ 2147483647 w 145"/>
              <a:gd name="T17" fmla="*/ 0 h 94"/>
              <a:gd name="T18" fmla="*/ 2147483647 w 145"/>
              <a:gd name="T19" fmla="*/ 2147483647 h 94"/>
              <a:gd name="T20" fmla="*/ 2147483647 w 145"/>
              <a:gd name="T21" fmla="*/ 2147483647 h 94"/>
              <a:gd name="T22" fmla="*/ 2147483647 w 145"/>
              <a:gd name="T23" fmla="*/ 2147483647 h 94"/>
              <a:gd name="T24" fmla="*/ 2147483647 w 145"/>
              <a:gd name="T25" fmla="*/ 2147483647 h 94"/>
              <a:gd name="T26" fmla="*/ 2147483647 w 145"/>
              <a:gd name="T27" fmla="*/ 2147483647 h 94"/>
              <a:gd name="T28" fmla="*/ 2147483647 w 145"/>
              <a:gd name="T29" fmla="*/ 2147483647 h 94"/>
              <a:gd name="T30" fmla="*/ 2147483647 w 145"/>
              <a:gd name="T31" fmla="*/ 2147483647 h 94"/>
              <a:gd name="T32" fmla="*/ 2147483647 w 145"/>
              <a:gd name="T33" fmla="*/ 2147483647 h 94"/>
              <a:gd name="T34" fmla="*/ 2147483647 w 145"/>
              <a:gd name="T35" fmla="*/ 2147483647 h 94"/>
              <a:gd name="T36" fmla="*/ 2147483647 w 145"/>
              <a:gd name="T37" fmla="*/ 2147483647 h 94"/>
              <a:gd name="T38" fmla="*/ 2147483647 w 145"/>
              <a:gd name="T39" fmla="*/ 2147483647 h 94"/>
              <a:gd name="T40" fmla="*/ 0 w 145"/>
              <a:gd name="T41" fmla="*/ 2147483647 h 94"/>
              <a:gd name="T42" fmla="*/ 2147483647 w 145"/>
              <a:gd name="T43" fmla="*/ 2147483647 h 94"/>
              <a:gd name="T44" fmla="*/ 2147483647 w 145"/>
              <a:gd name="T45" fmla="*/ 2147483647 h 94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145"/>
              <a:gd name="T70" fmla="*/ 0 h 94"/>
              <a:gd name="T71" fmla="*/ 145 w 145"/>
              <a:gd name="T72" fmla="*/ 94 h 94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145" h="94">
                <a:moveTo>
                  <a:pt x="18" y="33"/>
                </a:moveTo>
                <a:lnTo>
                  <a:pt x="27" y="34"/>
                </a:lnTo>
                <a:lnTo>
                  <a:pt x="54" y="27"/>
                </a:lnTo>
                <a:lnTo>
                  <a:pt x="57" y="7"/>
                </a:lnTo>
                <a:lnTo>
                  <a:pt x="64" y="1"/>
                </a:lnTo>
                <a:lnTo>
                  <a:pt x="88" y="9"/>
                </a:lnTo>
                <a:lnTo>
                  <a:pt x="106" y="1"/>
                </a:lnTo>
                <a:lnTo>
                  <a:pt x="120" y="0"/>
                </a:lnTo>
                <a:lnTo>
                  <a:pt x="133" y="0"/>
                </a:lnTo>
                <a:lnTo>
                  <a:pt x="138" y="25"/>
                </a:lnTo>
                <a:lnTo>
                  <a:pt x="145" y="34"/>
                </a:lnTo>
                <a:lnTo>
                  <a:pt x="139" y="52"/>
                </a:lnTo>
                <a:lnTo>
                  <a:pt x="111" y="57"/>
                </a:lnTo>
                <a:lnTo>
                  <a:pt x="91" y="63"/>
                </a:lnTo>
                <a:lnTo>
                  <a:pt x="73" y="70"/>
                </a:lnTo>
                <a:lnTo>
                  <a:pt x="54" y="75"/>
                </a:lnTo>
                <a:lnTo>
                  <a:pt x="40" y="81"/>
                </a:lnTo>
                <a:lnTo>
                  <a:pt x="33" y="94"/>
                </a:lnTo>
                <a:lnTo>
                  <a:pt x="22" y="82"/>
                </a:lnTo>
                <a:lnTo>
                  <a:pt x="10" y="76"/>
                </a:lnTo>
                <a:lnTo>
                  <a:pt x="0" y="67"/>
                </a:lnTo>
                <a:lnTo>
                  <a:pt x="3" y="52"/>
                </a:lnTo>
                <a:lnTo>
                  <a:pt x="4" y="34"/>
                </a:lnTo>
              </a:path>
            </a:pathLst>
          </a:custGeom>
          <a:solidFill>
            <a:srgbClr val="92D050"/>
          </a:solidFill>
          <a:ln w="6350">
            <a:solidFill>
              <a:srgbClr val="4D4D4D">
                <a:alpha val="49019"/>
              </a:srgbClr>
            </a:solidFill>
            <a:round/>
            <a:headEnd/>
            <a:tailEnd/>
          </a:ln>
        </p:spPr>
        <p:txBody>
          <a:bodyPr lIns="90000" tIns="48328" rIns="90000" bIns="48328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265" name="Freeform 69" descr="Dark vertical"/>
          <p:cNvSpPr>
            <a:spLocks/>
          </p:cNvSpPr>
          <p:nvPr/>
        </p:nvSpPr>
        <p:spPr bwMode="auto">
          <a:xfrm>
            <a:off x="4206875" y="3363912"/>
            <a:ext cx="192088" cy="122238"/>
          </a:xfrm>
          <a:custGeom>
            <a:avLst/>
            <a:gdLst>
              <a:gd name="T0" fmla="*/ 2147483647 w 141"/>
              <a:gd name="T1" fmla="*/ 2147483647 h 87"/>
              <a:gd name="T2" fmla="*/ 2147483647 w 141"/>
              <a:gd name="T3" fmla="*/ 2147483647 h 87"/>
              <a:gd name="T4" fmla="*/ 2147483647 w 141"/>
              <a:gd name="T5" fmla="*/ 2147483647 h 87"/>
              <a:gd name="T6" fmla="*/ 2147483647 w 141"/>
              <a:gd name="T7" fmla="*/ 2147483647 h 87"/>
              <a:gd name="T8" fmla="*/ 2147483647 w 141"/>
              <a:gd name="T9" fmla="*/ 2147483647 h 87"/>
              <a:gd name="T10" fmla="*/ 2147483647 w 141"/>
              <a:gd name="T11" fmla="*/ 2147483647 h 87"/>
              <a:gd name="T12" fmla="*/ 2147483647 w 141"/>
              <a:gd name="T13" fmla="*/ 2147483647 h 87"/>
              <a:gd name="T14" fmla="*/ 2147483647 w 141"/>
              <a:gd name="T15" fmla="*/ 2147483647 h 87"/>
              <a:gd name="T16" fmla="*/ 2147483647 w 141"/>
              <a:gd name="T17" fmla="*/ 2147483647 h 87"/>
              <a:gd name="T18" fmla="*/ 2147483647 w 141"/>
              <a:gd name="T19" fmla="*/ 0 h 87"/>
              <a:gd name="T20" fmla="*/ 2147483647 w 141"/>
              <a:gd name="T21" fmla="*/ 2147483647 h 87"/>
              <a:gd name="T22" fmla="*/ 2147483647 w 141"/>
              <a:gd name="T23" fmla="*/ 2147483647 h 87"/>
              <a:gd name="T24" fmla="*/ 2147483647 w 141"/>
              <a:gd name="T25" fmla="*/ 2147483647 h 87"/>
              <a:gd name="T26" fmla="*/ 2147483647 w 141"/>
              <a:gd name="T27" fmla="*/ 2147483647 h 87"/>
              <a:gd name="T28" fmla="*/ 2147483647 w 141"/>
              <a:gd name="T29" fmla="*/ 2147483647 h 87"/>
              <a:gd name="T30" fmla="*/ 2147483647 w 141"/>
              <a:gd name="T31" fmla="*/ 2147483647 h 87"/>
              <a:gd name="T32" fmla="*/ 0 w 141"/>
              <a:gd name="T33" fmla="*/ 2147483647 h 87"/>
              <a:gd name="T34" fmla="*/ 2147483647 w 141"/>
              <a:gd name="T35" fmla="*/ 2147483647 h 87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41"/>
              <a:gd name="T55" fmla="*/ 0 h 87"/>
              <a:gd name="T56" fmla="*/ 141 w 141"/>
              <a:gd name="T57" fmla="*/ 87 h 87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41" h="87">
                <a:moveTo>
                  <a:pt x="12" y="65"/>
                </a:moveTo>
                <a:lnTo>
                  <a:pt x="34" y="74"/>
                </a:lnTo>
                <a:lnTo>
                  <a:pt x="52" y="83"/>
                </a:lnTo>
                <a:lnTo>
                  <a:pt x="78" y="87"/>
                </a:lnTo>
                <a:lnTo>
                  <a:pt x="102" y="78"/>
                </a:lnTo>
                <a:lnTo>
                  <a:pt x="126" y="80"/>
                </a:lnTo>
                <a:lnTo>
                  <a:pt x="133" y="71"/>
                </a:lnTo>
                <a:lnTo>
                  <a:pt x="129" y="50"/>
                </a:lnTo>
                <a:lnTo>
                  <a:pt x="138" y="21"/>
                </a:lnTo>
                <a:lnTo>
                  <a:pt x="141" y="0"/>
                </a:lnTo>
                <a:lnTo>
                  <a:pt x="129" y="5"/>
                </a:lnTo>
                <a:lnTo>
                  <a:pt x="109" y="20"/>
                </a:lnTo>
                <a:lnTo>
                  <a:pt x="79" y="23"/>
                </a:lnTo>
                <a:lnTo>
                  <a:pt x="54" y="42"/>
                </a:lnTo>
                <a:lnTo>
                  <a:pt x="30" y="44"/>
                </a:lnTo>
                <a:lnTo>
                  <a:pt x="1" y="39"/>
                </a:lnTo>
                <a:lnTo>
                  <a:pt x="0" y="50"/>
                </a:lnTo>
                <a:lnTo>
                  <a:pt x="12" y="65"/>
                </a:lnTo>
                <a:close/>
              </a:path>
            </a:pathLst>
          </a:custGeom>
          <a:solidFill>
            <a:srgbClr val="92D050"/>
          </a:solidFill>
          <a:ln w="6350">
            <a:solidFill>
              <a:srgbClr val="006600">
                <a:alpha val="49019"/>
              </a:srgbClr>
            </a:solidFill>
            <a:round/>
            <a:headEnd/>
            <a:tailEnd/>
          </a:ln>
        </p:spPr>
        <p:txBody>
          <a:bodyPr lIns="90000" tIns="48328" rIns="90000" bIns="48328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h-TH">
              <a:solidFill>
                <a:prstClr val="black">
                  <a:lumMod val="85000"/>
                  <a:lumOff val="15000"/>
                </a:prstClr>
              </a:solidFill>
              <a:latin typeface="Arial" pitchFamily="34" charset="0"/>
            </a:endParaRPr>
          </a:p>
        </p:txBody>
      </p:sp>
      <p:sp>
        <p:nvSpPr>
          <p:cNvPr id="266" name="Freeform 70" descr="Dark vertical"/>
          <p:cNvSpPr>
            <a:spLocks/>
          </p:cNvSpPr>
          <p:nvPr/>
        </p:nvSpPr>
        <p:spPr bwMode="auto">
          <a:xfrm>
            <a:off x="4176713" y="3406775"/>
            <a:ext cx="98425" cy="117475"/>
          </a:xfrm>
          <a:custGeom>
            <a:avLst/>
            <a:gdLst>
              <a:gd name="T0" fmla="*/ 2147483647 w 72"/>
              <a:gd name="T1" fmla="*/ 0 h 84"/>
              <a:gd name="T2" fmla="*/ 2147483647 w 72"/>
              <a:gd name="T3" fmla="*/ 2147483647 h 84"/>
              <a:gd name="T4" fmla="*/ 2147483647 w 72"/>
              <a:gd name="T5" fmla="*/ 2147483647 h 84"/>
              <a:gd name="T6" fmla="*/ 2147483647 w 72"/>
              <a:gd name="T7" fmla="*/ 2147483647 h 84"/>
              <a:gd name="T8" fmla="*/ 2147483647 w 72"/>
              <a:gd name="T9" fmla="*/ 2147483647 h 84"/>
              <a:gd name="T10" fmla="*/ 2147483647 w 72"/>
              <a:gd name="T11" fmla="*/ 2147483647 h 84"/>
              <a:gd name="T12" fmla="*/ 2147483647 w 72"/>
              <a:gd name="T13" fmla="*/ 2147483647 h 84"/>
              <a:gd name="T14" fmla="*/ 2147483647 w 72"/>
              <a:gd name="T15" fmla="*/ 2147483647 h 84"/>
              <a:gd name="T16" fmla="*/ 2147483647 w 72"/>
              <a:gd name="T17" fmla="*/ 2147483647 h 84"/>
              <a:gd name="T18" fmla="*/ 2147483647 w 72"/>
              <a:gd name="T19" fmla="*/ 2147483647 h 84"/>
              <a:gd name="T20" fmla="*/ 2147483647 w 72"/>
              <a:gd name="T21" fmla="*/ 2147483647 h 84"/>
              <a:gd name="T22" fmla="*/ 2147483647 w 72"/>
              <a:gd name="T23" fmla="*/ 2147483647 h 84"/>
              <a:gd name="T24" fmla="*/ 2147483647 w 72"/>
              <a:gd name="T25" fmla="*/ 2147483647 h 84"/>
              <a:gd name="T26" fmla="*/ 0 w 72"/>
              <a:gd name="T27" fmla="*/ 2147483647 h 84"/>
              <a:gd name="T28" fmla="*/ 2147483647 w 72"/>
              <a:gd name="T29" fmla="*/ 0 h 8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72"/>
              <a:gd name="T46" fmla="*/ 0 h 84"/>
              <a:gd name="T47" fmla="*/ 72 w 72"/>
              <a:gd name="T48" fmla="*/ 84 h 84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72" h="84">
                <a:moveTo>
                  <a:pt x="1" y="0"/>
                </a:moveTo>
                <a:lnTo>
                  <a:pt x="22" y="6"/>
                </a:lnTo>
                <a:lnTo>
                  <a:pt x="30" y="27"/>
                </a:lnTo>
                <a:lnTo>
                  <a:pt x="42" y="41"/>
                </a:lnTo>
                <a:lnTo>
                  <a:pt x="57" y="45"/>
                </a:lnTo>
                <a:lnTo>
                  <a:pt x="69" y="53"/>
                </a:lnTo>
                <a:lnTo>
                  <a:pt x="72" y="74"/>
                </a:lnTo>
                <a:lnTo>
                  <a:pt x="51" y="81"/>
                </a:lnTo>
                <a:lnTo>
                  <a:pt x="31" y="84"/>
                </a:lnTo>
                <a:lnTo>
                  <a:pt x="16" y="80"/>
                </a:lnTo>
                <a:lnTo>
                  <a:pt x="10" y="59"/>
                </a:lnTo>
                <a:lnTo>
                  <a:pt x="3" y="50"/>
                </a:lnTo>
                <a:lnTo>
                  <a:pt x="4" y="32"/>
                </a:lnTo>
                <a:lnTo>
                  <a:pt x="0" y="15"/>
                </a:lnTo>
                <a:lnTo>
                  <a:pt x="1" y="0"/>
                </a:lnTo>
                <a:close/>
              </a:path>
            </a:pathLst>
          </a:custGeom>
          <a:solidFill>
            <a:srgbClr val="92D050"/>
          </a:solidFill>
          <a:ln w="6350">
            <a:solidFill>
              <a:srgbClr val="006600">
                <a:alpha val="49019"/>
              </a:srgbClr>
            </a:solidFill>
            <a:round/>
            <a:headEnd/>
            <a:tailEnd/>
          </a:ln>
        </p:spPr>
        <p:txBody>
          <a:bodyPr lIns="90000" tIns="48328" rIns="90000" bIns="48328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267" name="Freeform 71" descr="40%"/>
          <p:cNvSpPr>
            <a:spLocks/>
          </p:cNvSpPr>
          <p:nvPr/>
        </p:nvSpPr>
        <p:spPr bwMode="auto">
          <a:xfrm>
            <a:off x="5553075" y="2800350"/>
            <a:ext cx="436563" cy="563562"/>
          </a:xfrm>
          <a:custGeom>
            <a:avLst/>
            <a:gdLst>
              <a:gd name="T0" fmla="*/ 2147483647 w 320"/>
              <a:gd name="T1" fmla="*/ 2147483647 h 407"/>
              <a:gd name="T2" fmla="*/ 2147483647 w 320"/>
              <a:gd name="T3" fmla="*/ 2147483647 h 407"/>
              <a:gd name="T4" fmla="*/ 2147483647 w 320"/>
              <a:gd name="T5" fmla="*/ 2147483647 h 407"/>
              <a:gd name="T6" fmla="*/ 2147483647 w 320"/>
              <a:gd name="T7" fmla="*/ 2147483647 h 407"/>
              <a:gd name="T8" fmla="*/ 2147483647 w 320"/>
              <a:gd name="T9" fmla="*/ 2147483647 h 407"/>
              <a:gd name="T10" fmla="*/ 2147483647 w 320"/>
              <a:gd name="T11" fmla="*/ 2147483647 h 407"/>
              <a:gd name="T12" fmla="*/ 2147483647 w 320"/>
              <a:gd name="T13" fmla="*/ 2147483647 h 407"/>
              <a:gd name="T14" fmla="*/ 2147483647 w 320"/>
              <a:gd name="T15" fmla="*/ 2147483647 h 407"/>
              <a:gd name="T16" fmla="*/ 2147483647 w 320"/>
              <a:gd name="T17" fmla="*/ 2147483647 h 407"/>
              <a:gd name="T18" fmla="*/ 2147483647 w 320"/>
              <a:gd name="T19" fmla="*/ 2147483647 h 407"/>
              <a:gd name="T20" fmla="*/ 2147483647 w 320"/>
              <a:gd name="T21" fmla="*/ 2147483647 h 407"/>
              <a:gd name="T22" fmla="*/ 2147483647 w 320"/>
              <a:gd name="T23" fmla="*/ 2147483647 h 407"/>
              <a:gd name="T24" fmla="*/ 2147483647 w 320"/>
              <a:gd name="T25" fmla="*/ 2147483647 h 407"/>
              <a:gd name="T26" fmla="*/ 2147483647 w 320"/>
              <a:gd name="T27" fmla="*/ 2147483647 h 407"/>
              <a:gd name="T28" fmla="*/ 2147483647 w 320"/>
              <a:gd name="T29" fmla="*/ 2147483647 h 407"/>
              <a:gd name="T30" fmla="*/ 2147483647 w 320"/>
              <a:gd name="T31" fmla="*/ 2147483647 h 407"/>
              <a:gd name="T32" fmla="*/ 2147483647 w 320"/>
              <a:gd name="T33" fmla="*/ 2147483647 h 407"/>
              <a:gd name="T34" fmla="*/ 2147483647 w 320"/>
              <a:gd name="T35" fmla="*/ 2147483647 h 407"/>
              <a:gd name="T36" fmla="*/ 2147483647 w 320"/>
              <a:gd name="T37" fmla="*/ 2147483647 h 407"/>
              <a:gd name="T38" fmla="*/ 2147483647 w 320"/>
              <a:gd name="T39" fmla="*/ 2147483647 h 407"/>
              <a:gd name="T40" fmla="*/ 2147483647 w 320"/>
              <a:gd name="T41" fmla="*/ 2147483647 h 407"/>
              <a:gd name="T42" fmla="*/ 2147483647 w 320"/>
              <a:gd name="T43" fmla="*/ 2147483647 h 407"/>
              <a:gd name="T44" fmla="*/ 2147483647 w 320"/>
              <a:gd name="T45" fmla="*/ 2147483647 h 407"/>
              <a:gd name="T46" fmla="*/ 2147483647 w 320"/>
              <a:gd name="T47" fmla="*/ 2147483647 h 407"/>
              <a:gd name="T48" fmla="*/ 2147483647 w 320"/>
              <a:gd name="T49" fmla="*/ 2147483647 h 407"/>
              <a:gd name="T50" fmla="*/ 2147483647 w 320"/>
              <a:gd name="T51" fmla="*/ 2147483647 h 407"/>
              <a:gd name="T52" fmla="*/ 2147483647 w 320"/>
              <a:gd name="T53" fmla="*/ 2147483647 h 407"/>
              <a:gd name="T54" fmla="*/ 2147483647 w 320"/>
              <a:gd name="T55" fmla="*/ 2147483647 h 407"/>
              <a:gd name="T56" fmla="*/ 2147483647 w 320"/>
              <a:gd name="T57" fmla="*/ 2147483647 h 407"/>
              <a:gd name="T58" fmla="*/ 2147483647 w 320"/>
              <a:gd name="T59" fmla="*/ 2147483647 h 407"/>
              <a:gd name="T60" fmla="*/ 2147483647 w 320"/>
              <a:gd name="T61" fmla="*/ 2147483647 h 407"/>
              <a:gd name="T62" fmla="*/ 2147483647 w 320"/>
              <a:gd name="T63" fmla="*/ 2147483647 h 407"/>
              <a:gd name="T64" fmla="*/ 2147483647 w 320"/>
              <a:gd name="T65" fmla="*/ 2147483647 h 407"/>
              <a:gd name="T66" fmla="*/ 2147483647 w 320"/>
              <a:gd name="T67" fmla="*/ 2147483647 h 407"/>
              <a:gd name="T68" fmla="*/ 2147483647 w 320"/>
              <a:gd name="T69" fmla="*/ 2147483647 h 407"/>
              <a:gd name="T70" fmla="*/ 2147483647 w 320"/>
              <a:gd name="T71" fmla="*/ 2147483647 h 407"/>
              <a:gd name="T72" fmla="*/ 2147483647 w 320"/>
              <a:gd name="T73" fmla="*/ 2147483647 h 407"/>
              <a:gd name="T74" fmla="*/ 2147483647 w 320"/>
              <a:gd name="T75" fmla="*/ 2147483647 h 407"/>
              <a:gd name="T76" fmla="*/ 2147483647 w 320"/>
              <a:gd name="T77" fmla="*/ 2147483647 h 407"/>
              <a:gd name="T78" fmla="*/ 2147483647 w 320"/>
              <a:gd name="T79" fmla="*/ 2147483647 h 407"/>
              <a:gd name="T80" fmla="*/ 2147483647 w 320"/>
              <a:gd name="T81" fmla="*/ 2147483647 h 407"/>
              <a:gd name="T82" fmla="*/ 2147483647 w 320"/>
              <a:gd name="T83" fmla="*/ 2147483647 h 407"/>
              <a:gd name="T84" fmla="*/ 0 w 320"/>
              <a:gd name="T85" fmla="*/ 2147483647 h 407"/>
              <a:gd name="T86" fmla="*/ 2147483647 w 320"/>
              <a:gd name="T87" fmla="*/ 2147483647 h 407"/>
              <a:gd name="T88" fmla="*/ 2147483647 w 320"/>
              <a:gd name="T89" fmla="*/ 2147483647 h 407"/>
              <a:gd name="T90" fmla="*/ 2147483647 w 320"/>
              <a:gd name="T91" fmla="*/ 2147483647 h 407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320"/>
              <a:gd name="T139" fmla="*/ 0 h 407"/>
              <a:gd name="T140" fmla="*/ 320 w 320"/>
              <a:gd name="T141" fmla="*/ 407 h 407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320" h="407">
                <a:moveTo>
                  <a:pt x="33" y="70"/>
                </a:moveTo>
                <a:cubicBezTo>
                  <a:pt x="52" y="68"/>
                  <a:pt x="64" y="49"/>
                  <a:pt x="83" y="48"/>
                </a:cubicBezTo>
                <a:cubicBezTo>
                  <a:pt x="106" y="40"/>
                  <a:pt x="115" y="52"/>
                  <a:pt x="144" y="51"/>
                </a:cubicBezTo>
                <a:cubicBezTo>
                  <a:pt x="157" y="49"/>
                  <a:pt x="170" y="49"/>
                  <a:pt x="183" y="46"/>
                </a:cubicBezTo>
                <a:cubicBezTo>
                  <a:pt x="201" y="31"/>
                  <a:pt x="188" y="19"/>
                  <a:pt x="215" y="18"/>
                </a:cubicBezTo>
                <a:cubicBezTo>
                  <a:pt x="225" y="15"/>
                  <a:pt x="233" y="2"/>
                  <a:pt x="240" y="1"/>
                </a:cubicBezTo>
                <a:cubicBezTo>
                  <a:pt x="247" y="0"/>
                  <a:pt x="253" y="9"/>
                  <a:pt x="260" y="12"/>
                </a:cubicBezTo>
                <a:cubicBezTo>
                  <a:pt x="270" y="7"/>
                  <a:pt x="273" y="21"/>
                  <a:pt x="285" y="22"/>
                </a:cubicBezTo>
                <a:cubicBezTo>
                  <a:pt x="292" y="28"/>
                  <a:pt x="300" y="32"/>
                  <a:pt x="308" y="37"/>
                </a:cubicBezTo>
                <a:cubicBezTo>
                  <a:pt x="309" y="44"/>
                  <a:pt x="308" y="50"/>
                  <a:pt x="306" y="57"/>
                </a:cubicBezTo>
                <a:cubicBezTo>
                  <a:pt x="306" y="62"/>
                  <a:pt x="301" y="81"/>
                  <a:pt x="302" y="84"/>
                </a:cubicBezTo>
                <a:cubicBezTo>
                  <a:pt x="303" y="87"/>
                  <a:pt x="307" y="91"/>
                  <a:pt x="305" y="94"/>
                </a:cubicBezTo>
                <a:cubicBezTo>
                  <a:pt x="303" y="98"/>
                  <a:pt x="287" y="104"/>
                  <a:pt x="282" y="117"/>
                </a:cubicBezTo>
                <a:cubicBezTo>
                  <a:pt x="279" y="133"/>
                  <a:pt x="288" y="129"/>
                  <a:pt x="290" y="132"/>
                </a:cubicBezTo>
                <a:cubicBezTo>
                  <a:pt x="294" y="134"/>
                  <a:pt x="308" y="143"/>
                  <a:pt x="308" y="147"/>
                </a:cubicBezTo>
                <a:cubicBezTo>
                  <a:pt x="308" y="153"/>
                  <a:pt x="291" y="156"/>
                  <a:pt x="291" y="156"/>
                </a:cubicBezTo>
                <a:cubicBezTo>
                  <a:pt x="288" y="161"/>
                  <a:pt x="285" y="165"/>
                  <a:pt x="281" y="169"/>
                </a:cubicBezTo>
                <a:cubicBezTo>
                  <a:pt x="272" y="191"/>
                  <a:pt x="308" y="207"/>
                  <a:pt x="320" y="217"/>
                </a:cubicBezTo>
                <a:cubicBezTo>
                  <a:pt x="318" y="220"/>
                  <a:pt x="314" y="222"/>
                  <a:pt x="312" y="225"/>
                </a:cubicBezTo>
                <a:cubicBezTo>
                  <a:pt x="311" y="227"/>
                  <a:pt x="312" y="230"/>
                  <a:pt x="311" y="232"/>
                </a:cubicBezTo>
                <a:cubicBezTo>
                  <a:pt x="311" y="234"/>
                  <a:pt x="310" y="235"/>
                  <a:pt x="309" y="237"/>
                </a:cubicBezTo>
                <a:cubicBezTo>
                  <a:pt x="296" y="257"/>
                  <a:pt x="306" y="239"/>
                  <a:pt x="300" y="250"/>
                </a:cubicBezTo>
                <a:cubicBezTo>
                  <a:pt x="299" y="255"/>
                  <a:pt x="297" y="259"/>
                  <a:pt x="296" y="264"/>
                </a:cubicBezTo>
                <a:cubicBezTo>
                  <a:pt x="295" y="273"/>
                  <a:pt x="302" y="287"/>
                  <a:pt x="297" y="303"/>
                </a:cubicBezTo>
                <a:cubicBezTo>
                  <a:pt x="292" y="319"/>
                  <a:pt x="276" y="348"/>
                  <a:pt x="267" y="358"/>
                </a:cubicBezTo>
                <a:cubicBezTo>
                  <a:pt x="259" y="362"/>
                  <a:pt x="251" y="363"/>
                  <a:pt x="242" y="364"/>
                </a:cubicBezTo>
                <a:cubicBezTo>
                  <a:pt x="225" y="374"/>
                  <a:pt x="215" y="378"/>
                  <a:pt x="194" y="379"/>
                </a:cubicBezTo>
                <a:cubicBezTo>
                  <a:pt x="196" y="397"/>
                  <a:pt x="194" y="403"/>
                  <a:pt x="177" y="406"/>
                </a:cubicBezTo>
                <a:cubicBezTo>
                  <a:pt x="173" y="406"/>
                  <a:pt x="168" y="407"/>
                  <a:pt x="164" y="405"/>
                </a:cubicBezTo>
                <a:cubicBezTo>
                  <a:pt x="160" y="403"/>
                  <a:pt x="160" y="388"/>
                  <a:pt x="156" y="385"/>
                </a:cubicBezTo>
                <a:cubicBezTo>
                  <a:pt x="151" y="381"/>
                  <a:pt x="145" y="380"/>
                  <a:pt x="140" y="376"/>
                </a:cubicBezTo>
                <a:cubicBezTo>
                  <a:pt x="138" y="371"/>
                  <a:pt x="137" y="367"/>
                  <a:pt x="134" y="363"/>
                </a:cubicBezTo>
                <a:cubicBezTo>
                  <a:pt x="130" y="352"/>
                  <a:pt x="129" y="351"/>
                  <a:pt x="131" y="339"/>
                </a:cubicBezTo>
                <a:cubicBezTo>
                  <a:pt x="132" y="328"/>
                  <a:pt x="134" y="318"/>
                  <a:pt x="135" y="307"/>
                </a:cubicBezTo>
                <a:cubicBezTo>
                  <a:pt x="134" y="282"/>
                  <a:pt x="127" y="277"/>
                  <a:pt x="111" y="261"/>
                </a:cubicBezTo>
                <a:cubicBezTo>
                  <a:pt x="107" y="253"/>
                  <a:pt x="106" y="264"/>
                  <a:pt x="102" y="256"/>
                </a:cubicBezTo>
                <a:cubicBezTo>
                  <a:pt x="101" y="248"/>
                  <a:pt x="102" y="250"/>
                  <a:pt x="98" y="241"/>
                </a:cubicBezTo>
                <a:cubicBezTo>
                  <a:pt x="96" y="237"/>
                  <a:pt x="90" y="228"/>
                  <a:pt x="90" y="228"/>
                </a:cubicBezTo>
                <a:cubicBezTo>
                  <a:pt x="89" y="222"/>
                  <a:pt x="87" y="213"/>
                  <a:pt x="84" y="207"/>
                </a:cubicBezTo>
                <a:cubicBezTo>
                  <a:pt x="84" y="200"/>
                  <a:pt x="96" y="180"/>
                  <a:pt x="84" y="178"/>
                </a:cubicBezTo>
                <a:cubicBezTo>
                  <a:pt x="87" y="147"/>
                  <a:pt x="52" y="143"/>
                  <a:pt x="41" y="141"/>
                </a:cubicBezTo>
                <a:cubicBezTo>
                  <a:pt x="26" y="142"/>
                  <a:pt x="7" y="138"/>
                  <a:pt x="12" y="124"/>
                </a:cubicBezTo>
                <a:cubicBezTo>
                  <a:pt x="10" y="112"/>
                  <a:pt x="8" y="97"/>
                  <a:pt x="0" y="87"/>
                </a:cubicBezTo>
                <a:cubicBezTo>
                  <a:pt x="4" y="84"/>
                  <a:pt x="0" y="79"/>
                  <a:pt x="3" y="75"/>
                </a:cubicBezTo>
                <a:cubicBezTo>
                  <a:pt x="5" y="73"/>
                  <a:pt x="13" y="76"/>
                  <a:pt x="15" y="73"/>
                </a:cubicBezTo>
                <a:cubicBezTo>
                  <a:pt x="17" y="70"/>
                  <a:pt x="30" y="70"/>
                  <a:pt x="33" y="70"/>
                </a:cubicBezTo>
                <a:close/>
              </a:path>
            </a:pathLst>
          </a:custGeom>
          <a:solidFill>
            <a:srgbClr val="FFFF00"/>
          </a:solidFill>
          <a:ln w="6350">
            <a:solidFill>
              <a:srgbClr val="4D4D4D">
                <a:alpha val="49019"/>
              </a:srgbClr>
            </a:solidFill>
            <a:round/>
            <a:headEnd/>
            <a:tailEnd/>
          </a:ln>
        </p:spPr>
        <p:txBody>
          <a:bodyPr lIns="90000" tIns="48328" rIns="90000" bIns="48328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h-TH">
              <a:solidFill>
                <a:prstClr val="black">
                  <a:lumMod val="85000"/>
                  <a:lumOff val="15000"/>
                </a:prstClr>
              </a:solidFill>
              <a:latin typeface="Arial" pitchFamily="34" charset="0"/>
            </a:endParaRPr>
          </a:p>
        </p:txBody>
      </p:sp>
      <p:sp>
        <p:nvSpPr>
          <p:cNvPr id="268" name="Freeform 72" descr="Narrow vertical"/>
          <p:cNvSpPr>
            <a:spLocks/>
          </p:cNvSpPr>
          <p:nvPr/>
        </p:nvSpPr>
        <p:spPr bwMode="auto">
          <a:xfrm>
            <a:off x="4718050" y="2219325"/>
            <a:ext cx="247650" cy="260350"/>
          </a:xfrm>
          <a:custGeom>
            <a:avLst/>
            <a:gdLst>
              <a:gd name="T0" fmla="*/ 2147483647 w 181"/>
              <a:gd name="T1" fmla="*/ 2147483647 h 189"/>
              <a:gd name="T2" fmla="*/ 2147483647 w 181"/>
              <a:gd name="T3" fmla="*/ 2147483647 h 189"/>
              <a:gd name="T4" fmla="*/ 2147483647 w 181"/>
              <a:gd name="T5" fmla="*/ 2147483647 h 189"/>
              <a:gd name="T6" fmla="*/ 2147483647 w 181"/>
              <a:gd name="T7" fmla="*/ 2147483647 h 189"/>
              <a:gd name="T8" fmla="*/ 2147483647 w 181"/>
              <a:gd name="T9" fmla="*/ 2147483647 h 189"/>
              <a:gd name="T10" fmla="*/ 2147483647 w 181"/>
              <a:gd name="T11" fmla="*/ 2147483647 h 189"/>
              <a:gd name="T12" fmla="*/ 2147483647 w 181"/>
              <a:gd name="T13" fmla="*/ 2147483647 h 189"/>
              <a:gd name="T14" fmla="*/ 2147483647 w 181"/>
              <a:gd name="T15" fmla="*/ 2147483647 h 189"/>
              <a:gd name="T16" fmla="*/ 2147483647 w 181"/>
              <a:gd name="T17" fmla="*/ 2147483647 h 189"/>
              <a:gd name="T18" fmla="*/ 2147483647 w 181"/>
              <a:gd name="T19" fmla="*/ 2147483647 h 189"/>
              <a:gd name="T20" fmla="*/ 2147483647 w 181"/>
              <a:gd name="T21" fmla="*/ 2147483647 h 189"/>
              <a:gd name="T22" fmla="*/ 2147483647 w 181"/>
              <a:gd name="T23" fmla="*/ 2147483647 h 189"/>
              <a:gd name="T24" fmla="*/ 2147483647 w 181"/>
              <a:gd name="T25" fmla="*/ 2147483647 h 189"/>
              <a:gd name="T26" fmla="*/ 2147483647 w 181"/>
              <a:gd name="T27" fmla="*/ 2147483647 h 189"/>
              <a:gd name="T28" fmla="*/ 2147483647 w 181"/>
              <a:gd name="T29" fmla="*/ 2147483647 h 189"/>
              <a:gd name="T30" fmla="*/ 2147483647 w 181"/>
              <a:gd name="T31" fmla="*/ 2147483647 h 189"/>
              <a:gd name="T32" fmla="*/ 2147483647 w 181"/>
              <a:gd name="T33" fmla="*/ 2147483647 h 189"/>
              <a:gd name="T34" fmla="*/ 2147483647 w 181"/>
              <a:gd name="T35" fmla="*/ 2147483647 h 189"/>
              <a:gd name="T36" fmla="*/ 2147483647 w 181"/>
              <a:gd name="T37" fmla="*/ 2147483647 h 189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81"/>
              <a:gd name="T58" fmla="*/ 0 h 189"/>
              <a:gd name="T59" fmla="*/ 181 w 181"/>
              <a:gd name="T60" fmla="*/ 189 h 189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81" h="189">
                <a:moveTo>
                  <a:pt x="54" y="15"/>
                </a:moveTo>
                <a:cubicBezTo>
                  <a:pt x="57" y="0"/>
                  <a:pt x="72" y="7"/>
                  <a:pt x="84" y="9"/>
                </a:cubicBezTo>
                <a:cubicBezTo>
                  <a:pt x="90" y="13"/>
                  <a:pt x="94" y="15"/>
                  <a:pt x="99" y="21"/>
                </a:cubicBezTo>
                <a:cubicBezTo>
                  <a:pt x="101" y="32"/>
                  <a:pt x="104" y="24"/>
                  <a:pt x="112" y="27"/>
                </a:cubicBezTo>
                <a:cubicBezTo>
                  <a:pt x="119" y="29"/>
                  <a:pt x="129" y="42"/>
                  <a:pt x="129" y="42"/>
                </a:cubicBezTo>
                <a:cubicBezTo>
                  <a:pt x="144" y="49"/>
                  <a:pt x="135" y="37"/>
                  <a:pt x="139" y="66"/>
                </a:cubicBezTo>
                <a:cubicBezTo>
                  <a:pt x="140" y="74"/>
                  <a:pt x="156" y="81"/>
                  <a:pt x="160" y="87"/>
                </a:cubicBezTo>
                <a:cubicBezTo>
                  <a:pt x="162" y="96"/>
                  <a:pt x="175" y="102"/>
                  <a:pt x="181" y="110"/>
                </a:cubicBezTo>
                <a:cubicBezTo>
                  <a:pt x="181" y="124"/>
                  <a:pt x="173" y="139"/>
                  <a:pt x="166" y="153"/>
                </a:cubicBezTo>
                <a:cubicBezTo>
                  <a:pt x="165" y="169"/>
                  <a:pt x="166" y="179"/>
                  <a:pt x="153" y="189"/>
                </a:cubicBezTo>
                <a:cubicBezTo>
                  <a:pt x="140" y="188"/>
                  <a:pt x="130" y="184"/>
                  <a:pt x="117" y="182"/>
                </a:cubicBezTo>
                <a:cubicBezTo>
                  <a:pt x="109" y="179"/>
                  <a:pt x="101" y="177"/>
                  <a:pt x="93" y="176"/>
                </a:cubicBezTo>
                <a:cubicBezTo>
                  <a:pt x="89" y="170"/>
                  <a:pt x="84" y="164"/>
                  <a:pt x="79" y="158"/>
                </a:cubicBezTo>
                <a:cubicBezTo>
                  <a:pt x="56" y="159"/>
                  <a:pt x="38" y="161"/>
                  <a:pt x="15" y="162"/>
                </a:cubicBezTo>
                <a:cubicBezTo>
                  <a:pt x="0" y="168"/>
                  <a:pt x="8" y="132"/>
                  <a:pt x="16" y="122"/>
                </a:cubicBezTo>
                <a:cubicBezTo>
                  <a:pt x="20" y="109"/>
                  <a:pt x="18" y="97"/>
                  <a:pt x="10" y="86"/>
                </a:cubicBezTo>
                <a:cubicBezTo>
                  <a:pt x="11" y="72"/>
                  <a:pt x="7" y="54"/>
                  <a:pt x="13" y="42"/>
                </a:cubicBezTo>
                <a:cubicBezTo>
                  <a:pt x="16" y="23"/>
                  <a:pt x="34" y="25"/>
                  <a:pt x="51" y="23"/>
                </a:cubicBezTo>
                <a:cubicBezTo>
                  <a:pt x="52" y="17"/>
                  <a:pt x="51" y="19"/>
                  <a:pt x="54" y="15"/>
                </a:cubicBezTo>
                <a:close/>
              </a:path>
            </a:pathLst>
          </a:custGeom>
          <a:solidFill>
            <a:srgbClr val="0070C0"/>
          </a:solidFill>
          <a:ln w="6350">
            <a:solidFill>
              <a:srgbClr val="4D4D4D">
                <a:alpha val="49019"/>
              </a:srgbClr>
            </a:solidFill>
            <a:round/>
            <a:headEnd/>
            <a:tailEnd/>
          </a:ln>
        </p:spPr>
        <p:txBody>
          <a:bodyPr lIns="90000" tIns="48328" rIns="90000" bIns="48328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h-TH">
              <a:solidFill>
                <a:prstClr val="black">
                  <a:lumMod val="85000"/>
                  <a:lumOff val="15000"/>
                </a:prstClr>
              </a:solidFill>
              <a:latin typeface="Arial" pitchFamily="34" charset="0"/>
            </a:endParaRPr>
          </a:p>
        </p:txBody>
      </p:sp>
      <p:sp>
        <p:nvSpPr>
          <p:cNvPr id="269" name="Freeform 73" descr="90%"/>
          <p:cNvSpPr>
            <a:spLocks/>
          </p:cNvSpPr>
          <p:nvPr/>
        </p:nvSpPr>
        <p:spPr bwMode="auto">
          <a:xfrm>
            <a:off x="4703763" y="3390900"/>
            <a:ext cx="390525" cy="358775"/>
          </a:xfrm>
          <a:custGeom>
            <a:avLst/>
            <a:gdLst>
              <a:gd name="T0" fmla="*/ 2147483647 w 287"/>
              <a:gd name="T1" fmla="*/ 2147483647 h 258"/>
              <a:gd name="T2" fmla="*/ 2147483647 w 287"/>
              <a:gd name="T3" fmla="*/ 2147483647 h 258"/>
              <a:gd name="T4" fmla="*/ 2147483647 w 287"/>
              <a:gd name="T5" fmla="*/ 2147483647 h 258"/>
              <a:gd name="T6" fmla="*/ 2147483647 w 287"/>
              <a:gd name="T7" fmla="*/ 2147483647 h 258"/>
              <a:gd name="T8" fmla="*/ 2147483647 w 287"/>
              <a:gd name="T9" fmla="*/ 2147483647 h 258"/>
              <a:gd name="T10" fmla="*/ 2147483647 w 287"/>
              <a:gd name="T11" fmla="*/ 2147483647 h 258"/>
              <a:gd name="T12" fmla="*/ 2147483647 w 287"/>
              <a:gd name="T13" fmla="*/ 2147483647 h 258"/>
              <a:gd name="T14" fmla="*/ 2147483647 w 287"/>
              <a:gd name="T15" fmla="*/ 2147483647 h 258"/>
              <a:gd name="T16" fmla="*/ 2147483647 w 287"/>
              <a:gd name="T17" fmla="*/ 2147483647 h 258"/>
              <a:gd name="T18" fmla="*/ 2147483647 w 287"/>
              <a:gd name="T19" fmla="*/ 2147483647 h 258"/>
              <a:gd name="T20" fmla="*/ 2147483647 w 287"/>
              <a:gd name="T21" fmla="*/ 2147483647 h 258"/>
              <a:gd name="T22" fmla="*/ 2147483647 w 287"/>
              <a:gd name="T23" fmla="*/ 2147483647 h 258"/>
              <a:gd name="T24" fmla="*/ 2147483647 w 287"/>
              <a:gd name="T25" fmla="*/ 2147483647 h 258"/>
              <a:gd name="T26" fmla="*/ 2147483647 w 287"/>
              <a:gd name="T27" fmla="*/ 2147483647 h 258"/>
              <a:gd name="T28" fmla="*/ 2147483647 w 287"/>
              <a:gd name="T29" fmla="*/ 2147483647 h 258"/>
              <a:gd name="T30" fmla="*/ 2147483647 w 287"/>
              <a:gd name="T31" fmla="*/ 2147483647 h 258"/>
              <a:gd name="T32" fmla="*/ 2147483647 w 287"/>
              <a:gd name="T33" fmla="*/ 2147483647 h 258"/>
              <a:gd name="T34" fmla="*/ 2147483647 w 287"/>
              <a:gd name="T35" fmla="*/ 2147483647 h 258"/>
              <a:gd name="T36" fmla="*/ 2147483647 w 287"/>
              <a:gd name="T37" fmla="*/ 2147483647 h 258"/>
              <a:gd name="T38" fmla="*/ 2147483647 w 287"/>
              <a:gd name="T39" fmla="*/ 2147483647 h 258"/>
              <a:gd name="T40" fmla="*/ 2147483647 w 287"/>
              <a:gd name="T41" fmla="*/ 2147483647 h 258"/>
              <a:gd name="T42" fmla="*/ 2147483647 w 287"/>
              <a:gd name="T43" fmla="*/ 2147483647 h 258"/>
              <a:gd name="T44" fmla="*/ 2147483647 w 287"/>
              <a:gd name="T45" fmla="*/ 2147483647 h 258"/>
              <a:gd name="T46" fmla="*/ 2147483647 w 287"/>
              <a:gd name="T47" fmla="*/ 2147483647 h 258"/>
              <a:gd name="T48" fmla="*/ 2147483647 w 287"/>
              <a:gd name="T49" fmla="*/ 2147483647 h 258"/>
              <a:gd name="T50" fmla="*/ 2147483647 w 287"/>
              <a:gd name="T51" fmla="*/ 2147483647 h 258"/>
              <a:gd name="T52" fmla="*/ 2147483647 w 287"/>
              <a:gd name="T53" fmla="*/ 2147483647 h 258"/>
              <a:gd name="T54" fmla="*/ 2147483647 w 287"/>
              <a:gd name="T55" fmla="*/ 2147483647 h 258"/>
              <a:gd name="T56" fmla="*/ 2147483647 w 287"/>
              <a:gd name="T57" fmla="*/ 2147483647 h 258"/>
              <a:gd name="T58" fmla="*/ 2147483647 w 287"/>
              <a:gd name="T59" fmla="*/ 2147483647 h 258"/>
              <a:gd name="T60" fmla="*/ 2147483647 w 287"/>
              <a:gd name="T61" fmla="*/ 2147483647 h 258"/>
              <a:gd name="T62" fmla="*/ 2147483647 w 287"/>
              <a:gd name="T63" fmla="*/ 2147483647 h 258"/>
              <a:gd name="T64" fmla="*/ 2147483647 w 287"/>
              <a:gd name="T65" fmla="*/ 2147483647 h 258"/>
              <a:gd name="T66" fmla="*/ 2147483647 w 287"/>
              <a:gd name="T67" fmla="*/ 2147483647 h 258"/>
              <a:gd name="T68" fmla="*/ 0 w 287"/>
              <a:gd name="T69" fmla="*/ 2147483647 h 258"/>
              <a:gd name="T70" fmla="*/ 2147483647 w 287"/>
              <a:gd name="T71" fmla="*/ 2147483647 h 258"/>
              <a:gd name="T72" fmla="*/ 2147483647 w 287"/>
              <a:gd name="T73" fmla="*/ 2147483647 h 258"/>
              <a:gd name="T74" fmla="*/ 2147483647 w 287"/>
              <a:gd name="T75" fmla="*/ 2147483647 h 258"/>
              <a:gd name="T76" fmla="*/ 2147483647 w 287"/>
              <a:gd name="T77" fmla="*/ 2147483647 h 258"/>
              <a:gd name="T78" fmla="*/ 2147483647 w 287"/>
              <a:gd name="T79" fmla="*/ 2147483647 h 258"/>
              <a:gd name="T80" fmla="*/ 2147483647 w 287"/>
              <a:gd name="T81" fmla="*/ 2147483647 h 258"/>
              <a:gd name="T82" fmla="*/ 2147483647 w 287"/>
              <a:gd name="T83" fmla="*/ 2147483647 h 258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287"/>
              <a:gd name="T127" fmla="*/ 0 h 258"/>
              <a:gd name="T128" fmla="*/ 287 w 287"/>
              <a:gd name="T129" fmla="*/ 258 h 258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287" h="258">
                <a:moveTo>
                  <a:pt x="72" y="6"/>
                </a:moveTo>
                <a:cubicBezTo>
                  <a:pt x="84" y="7"/>
                  <a:pt x="97" y="6"/>
                  <a:pt x="109" y="8"/>
                </a:cubicBezTo>
                <a:cubicBezTo>
                  <a:pt x="112" y="8"/>
                  <a:pt x="113" y="17"/>
                  <a:pt x="114" y="18"/>
                </a:cubicBezTo>
                <a:cubicBezTo>
                  <a:pt x="117" y="22"/>
                  <a:pt x="124" y="19"/>
                  <a:pt x="129" y="20"/>
                </a:cubicBezTo>
                <a:cubicBezTo>
                  <a:pt x="137" y="26"/>
                  <a:pt x="127" y="22"/>
                  <a:pt x="136" y="20"/>
                </a:cubicBezTo>
                <a:cubicBezTo>
                  <a:pt x="128" y="17"/>
                  <a:pt x="150" y="19"/>
                  <a:pt x="147" y="12"/>
                </a:cubicBezTo>
                <a:cubicBezTo>
                  <a:pt x="157" y="11"/>
                  <a:pt x="166" y="15"/>
                  <a:pt x="175" y="14"/>
                </a:cubicBezTo>
                <a:cubicBezTo>
                  <a:pt x="186" y="10"/>
                  <a:pt x="197" y="7"/>
                  <a:pt x="208" y="5"/>
                </a:cubicBezTo>
                <a:cubicBezTo>
                  <a:pt x="230" y="5"/>
                  <a:pt x="252" y="0"/>
                  <a:pt x="273" y="6"/>
                </a:cubicBezTo>
                <a:cubicBezTo>
                  <a:pt x="287" y="10"/>
                  <a:pt x="261" y="38"/>
                  <a:pt x="258" y="41"/>
                </a:cubicBezTo>
                <a:cubicBezTo>
                  <a:pt x="251" y="55"/>
                  <a:pt x="249" y="57"/>
                  <a:pt x="235" y="62"/>
                </a:cubicBezTo>
                <a:cubicBezTo>
                  <a:pt x="234" y="68"/>
                  <a:pt x="233" y="86"/>
                  <a:pt x="231" y="89"/>
                </a:cubicBezTo>
                <a:cubicBezTo>
                  <a:pt x="229" y="93"/>
                  <a:pt x="217" y="99"/>
                  <a:pt x="213" y="102"/>
                </a:cubicBezTo>
                <a:cubicBezTo>
                  <a:pt x="208" y="110"/>
                  <a:pt x="202" y="114"/>
                  <a:pt x="195" y="119"/>
                </a:cubicBezTo>
                <a:cubicBezTo>
                  <a:pt x="193" y="123"/>
                  <a:pt x="192" y="128"/>
                  <a:pt x="190" y="132"/>
                </a:cubicBezTo>
                <a:cubicBezTo>
                  <a:pt x="186" y="137"/>
                  <a:pt x="192" y="144"/>
                  <a:pt x="187" y="147"/>
                </a:cubicBezTo>
                <a:cubicBezTo>
                  <a:pt x="182" y="150"/>
                  <a:pt x="170" y="151"/>
                  <a:pt x="160" y="152"/>
                </a:cubicBezTo>
                <a:cubicBezTo>
                  <a:pt x="150" y="153"/>
                  <a:pt x="131" y="151"/>
                  <a:pt x="126" y="156"/>
                </a:cubicBezTo>
                <a:cubicBezTo>
                  <a:pt x="135" y="161"/>
                  <a:pt x="127" y="175"/>
                  <a:pt x="127" y="185"/>
                </a:cubicBezTo>
                <a:cubicBezTo>
                  <a:pt x="127" y="195"/>
                  <a:pt x="128" y="209"/>
                  <a:pt x="127" y="216"/>
                </a:cubicBezTo>
                <a:cubicBezTo>
                  <a:pt x="125" y="223"/>
                  <a:pt x="129" y="224"/>
                  <a:pt x="123" y="228"/>
                </a:cubicBezTo>
                <a:cubicBezTo>
                  <a:pt x="116" y="232"/>
                  <a:pt x="113" y="240"/>
                  <a:pt x="105" y="240"/>
                </a:cubicBezTo>
                <a:cubicBezTo>
                  <a:pt x="100" y="249"/>
                  <a:pt x="104" y="252"/>
                  <a:pt x="94" y="258"/>
                </a:cubicBezTo>
                <a:cubicBezTo>
                  <a:pt x="76" y="255"/>
                  <a:pt x="91" y="247"/>
                  <a:pt x="69" y="245"/>
                </a:cubicBezTo>
                <a:cubicBezTo>
                  <a:pt x="67" y="245"/>
                  <a:pt x="65" y="242"/>
                  <a:pt x="64" y="243"/>
                </a:cubicBezTo>
                <a:cubicBezTo>
                  <a:pt x="65" y="240"/>
                  <a:pt x="67" y="240"/>
                  <a:pt x="67" y="240"/>
                </a:cubicBezTo>
                <a:cubicBezTo>
                  <a:pt x="67" y="240"/>
                  <a:pt x="61" y="242"/>
                  <a:pt x="61" y="242"/>
                </a:cubicBezTo>
                <a:cubicBezTo>
                  <a:pt x="61" y="239"/>
                  <a:pt x="64" y="243"/>
                  <a:pt x="64" y="243"/>
                </a:cubicBezTo>
                <a:cubicBezTo>
                  <a:pt x="64" y="243"/>
                  <a:pt x="66" y="241"/>
                  <a:pt x="63" y="239"/>
                </a:cubicBezTo>
                <a:cubicBezTo>
                  <a:pt x="60" y="234"/>
                  <a:pt x="52" y="237"/>
                  <a:pt x="49" y="231"/>
                </a:cubicBezTo>
                <a:cubicBezTo>
                  <a:pt x="49" y="229"/>
                  <a:pt x="48" y="227"/>
                  <a:pt x="48" y="225"/>
                </a:cubicBezTo>
                <a:cubicBezTo>
                  <a:pt x="47" y="203"/>
                  <a:pt x="48" y="180"/>
                  <a:pt x="45" y="158"/>
                </a:cubicBezTo>
                <a:cubicBezTo>
                  <a:pt x="45" y="156"/>
                  <a:pt x="30" y="151"/>
                  <a:pt x="27" y="149"/>
                </a:cubicBezTo>
                <a:cubicBezTo>
                  <a:pt x="29" y="135"/>
                  <a:pt x="20" y="124"/>
                  <a:pt x="7" y="122"/>
                </a:cubicBezTo>
                <a:cubicBezTo>
                  <a:pt x="3" y="115"/>
                  <a:pt x="1" y="105"/>
                  <a:pt x="0" y="96"/>
                </a:cubicBezTo>
                <a:cubicBezTo>
                  <a:pt x="1" y="87"/>
                  <a:pt x="8" y="84"/>
                  <a:pt x="16" y="83"/>
                </a:cubicBezTo>
                <a:cubicBezTo>
                  <a:pt x="26" y="79"/>
                  <a:pt x="26" y="81"/>
                  <a:pt x="34" y="71"/>
                </a:cubicBezTo>
                <a:cubicBezTo>
                  <a:pt x="36" y="69"/>
                  <a:pt x="39" y="65"/>
                  <a:pt x="39" y="65"/>
                </a:cubicBezTo>
                <a:cubicBezTo>
                  <a:pt x="41" y="47"/>
                  <a:pt x="53" y="51"/>
                  <a:pt x="69" y="50"/>
                </a:cubicBezTo>
                <a:cubicBezTo>
                  <a:pt x="70" y="43"/>
                  <a:pt x="72" y="35"/>
                  <a:pt x="75" y="29"/>
                </a:cubicBezTo>
                <a:cubicBezTo>
                  <a:pt x="76" y="24"/>
                  <a:pt x="78" y="20"/>
                  <a:pt x="79" y="15"/>
                </a:cubicBezTo>
                <a:cubicBezTo>
                  <a:pt x="75" y="12"/>
                  <a:pt x="74" y="10"/>
                  <a:pt x="72" y="6"/>
                </a:cubicBezTo>
                <a:close/>
              </a:path>
            </a:pathLst>
          </a:custGeom>
          <a:solidFill>
            <a:srgbClr val="92D050"/>
          </a:solidFill>
          <a:ln w="6350">
            <a:solidFill>
              <a:srgbClr val="CCFFCC">
                <a:alpha val="49019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h-TH">
              <a:solidFill>
                <a:prstClr val="black">
                  <a:lumMod val="85000"/>
                  <a:lumOff val="15000"/>
                </a:prstClr>
              </a:solidFill>
              <a:latin typeface="Arial" pitchFamily="34" charset="0"/>
            </a:endParaRPr>
          </a:p>
        </p:txBody>
      </p:sp>
      <p:sp>
        <p:nvSpPr>
          <p:cNvPr id="270" name="Freeform 74" descr="90%"/>
          <p:cNvSpPr>
            <a:spLocks/>
          </p:cNvSpPr>
          <p:nvPr/>
        </p:nvSpPr>
        <p:spPr bwMode="auto">
          <a:xfrm>
            <a:off x="4457700" y="3292475"/>
            <a:ext cx="339725" cy="246062"/>
          </a:xfrm>
          <a:custGeom>
            <a:avLst/>
            <a:gdLst>
              <a:gd name="T0" fmla="*/ 2147483647 w 248"/>
              <a:gd name="T1" fmla="*/ 2147483647 h 177"/>
              <a:gd name="T2" fmla="*/ 2147483647 w 248"/>
              <a:gd name="T3" fmla="*/ 0 h 177"/>
              <a:gd name="T4" fmla="*/ 2147483647 w 248"/>
              <a:gd name="T5" fmla="*/ 2147483647 h 177"/>
              <a:gd name="T6" fmla="*/ 2147483647 w 248"/>
              <a:gd name="T7" fmla="*/ 2147483647 h 177"/>
              <a:gd name="T8" fmla="*/ 2147483647 w 248"/>
              <a:gd name="T9" fmla="*/ 2147483647 h 177"/>
              <a:gd name="T10" fmla="*/ 2147483647 w 248"/>
              <a:gd name="T11" fmla="*/ 2147483647 h 177"/>
              <a:gd name="T12" fmla="*/ 2147483647 w 248"/>
              <a:gd name="T13" fmla="*/ 2147483647 h 177"/>
              <a:gd name="T14" fmla="*/ 2147483647 w 248"/>
              <a:gd name="T15" fmla="*/ 2147483647 h 177"/>
              <a:gd name="T16" fmla="*/ 2147483647 w 248"/>
              <a:gd name="T17" fmla="*/ 2147483647 h 177"/>
              <a:gd name="T18" fmla="*/ 2147483647 w 248"/>
              <a:gd name="T19" fmla="*/ 2147483647 h 177"/>
              <a:gd name="T20" fmla="*/ 2147483647 w 248"/>
              <a:gd name="T21" fmla="*/ 2147483647 h 177"/>
              <a:gd name="T22" fmla="*/ 2147483647 w 248"/>
              <a:gd name="T23" fmla="*/ 2147483647 h 177"/>
              <a:gd name="T24" fmla="*/ 2147483647 w 248"/>
              <a:gd name="T25" fmla="*/ 2147483647 h 177"/>
              <a:gd name="T26" fmla="*/ 2147483647 w 248"/>
              <a:gd name="T27" fmla="*/ 2147483647 h 177"/>
              <a:gd name="T28" fmla="*/ 2147483647 w 248"/>
              <a:gd name="T29" fmla="*/ 2147483647 h 177"/>
              <a:gd name="T30" fmla="*/ 2147483647 w 248"/>
              <a:gd name="T31" fmla="*/ 2147483647 h 177"/>
              <a:gd name="T32" fmla="*/ 2147483647 w 248"/>
              <a:gd name="T33" fmla="*/ 2147483647 h 177"/>
              <a:gd name="T34" fmla="*/ 2147483647 w 248"/>
              <a:gd name="T35" fmla="*/ 2147483647 h 177"/>
              <a:gd name="T36" fmla="*/ 2147483647 w 248"/>
              <a:gd name="T37" fmla="*/ 2147483647 h 177"/>
              <a:gd name="T38" fmla="*/ 2147483647 w 248"/>
              <a:gd name="T39" fmla="*/ 2147483647 h 177"/>
              <a:gd name="T40" fmla="*/ 2147483647 w 248"/>
              <a:gd name="T41" fmla="*/ 2147483647 h 177"/>
              <a:gd name="T42" fmla="*/ 2147483647 w 248"/>
              <a:gd name="T43" fmla="*/ 2147483647 h 177"/>
              <a:gd name="T44" fmla="*/ 2147483647 w 248"/>
              <a:gd name="T45" fmla="*/ 2147483647 h 177"/>
              <a:gd name="T46" fmla="*/ 2147483647 w 248"/>
              <a:gd name="T47" fmla="*/ 2147483647 h 177"/>
              <a:gd name="T48" fmla="*/ 2147483647 w 248"/>
              <a:gd name="T49" fmla="*/ 2147483647 h 177"/>
              <a:gd name="T50" fmla="*/ 2147483647 w 248"/>
              <a:gd name="T51" fmla="*/ 2147483647 h 177"/>
              <a:gd name="T52" fmla="*/ 2147483647 w 248"/>
              <a:gd name="T53" fmla="*/ 2147483647 h 177"/>
              <a:gd name="T54" fmla="*/ 2147483647 w 248"/>
              <a:gd name="T55" fmla="*/ 2147483647 h 177"/>
              <a:gd name="T56" fmla="*/ 2147483647 w 248"/>
              <a:gd name="T57" fmla="*/ 2147483647 h 177"/>
              <a:gd name="T58" fmla="*/ 2147483647 w 248"/>
              <a:gd name="T59" fmla="*/ 2147483647 h 177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248"/>
              <a:gd name="T91" fmla="*/ 0 h 177"/>
              <a:gd name="T92" fmla="*/ 248 w 248"/>
              <a:gd name="T93" fmla="*/ 177 h 177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248" h="177">
                <a:moveTo>
                  <a:pt x="51" y="5"/>
                </a:moveTo>
                <a:cubicBezTo>
                  <a:pt x="69" y="2"/>
                  <a:pt x="63" y="5"/>
                  <a:pt x="72" y="0"/>
                </a:cubicBezTo>
                <a:cubicBezTo>
                  <a:pt x="83" y="2"/>
                  <a:pt x="84" y="3"/>
                  <a:pt x="92" y="8"/>
                </a:cubicBezTo>
                <a:cubicBezTo>
                  <a:pt x="97" y="19"/>
                  <a:pt x="109" y="13"/>
                  <a:pt x="120" y="14"/>
                </a:cubicBezTo>
                <a:cubicBezTo>
                  <a:pt x="131" y="18"/>
                  <a:pt x="132" y="32"/>
                  <a:pt x="141" y="39"/>
                </a:cubicBezTo>
                <a:cubicBezTo>
                  <a:pt x="179" y="37"/>
                  <a:pt x="149" y="36"/>
                  <a:pt x="170" y="32"/>
                </a:cubicBezTo>
                <a:cubicBezTo>
                  <a:pt x="176" y="29"/>
                  <a:pt x="183" y="30"/>
                  <a:pt x="189" y="27"/>
                </a:cubicBezTo>
                <a:cubicBezTo>
                  <a:pt x="199" y="31"/>
                  <a:pt x="196" y="37"/>
                  <a:pt x="200" y="45"/>
                </a:cubicBezTo>
                <a:cubicBezTo>
                  <a:pt x="202" y="65"/>
                  <a:pt x="200" y="71"/>
                  <a:pt x="221" y="74"/>
                </a:cubicBezTo>
                <a:cubicBezTo>
                  <a:pt x="227" y="79"/>
                  <a:pt x="232" y="75"/>
                  <a:pt x="239" y="74"/>
                </a:cubicBezTo>
                <a:cubicBezTo>
                  <a:pt x="246" y="79"/>
                  <a:pt x="246" y="81"/>
                  <a:pt x="248" y="90"/>
                </a:cubicBezTo>
                <a:cubicBezTo>
                  <a:pt x="246" y="96"/>
                  <a:pt x="246" y="102"/>
                  <a:pt x="243" y="108"/>
                </a:cubicBezTo>
                <a:cubicBezTo>
                  <a:pt x="242" y="115"/>
                  <a:pt x="238" y="122"/>
                  <a:pt x="231" y="123"/>
                </a:cubicBezTo>
                <a:cubicBezTo>
                  <a:pt x="220" y="121"/>
                  <a:pt x="212" y="122"/>
                  <a:pt x="203" y="129"/>
                </a:cubicBezTo>
                <a:cubicBezTo>
                  <a:pt x="197" y="144"/>
                  <a:pt x="197" y="140"/>
                  <a:pt x="185" y="149"/>
                </a:cubicBezTo>
                <a:cubicBezTo>
                  <a:pt x="180" y="159"/>
                  <a:pt x="173" y="160"/>
                  <a:pt x="162" y="162"/>
                </a:cubicBezTo>
                <a:cubicBezTo>
                  <a:pt x="153" y="167"/>
                  <a:pt x="145" y="167"/>
                  <a:pt x="134" y="168"/>
                </a:cubicBezTo>
                <a:cubicBezTo>
                  <a:pt x="129" y="177"/>
                  <a:pt x="127" y="176"/>
                  <a:pt x="117" y="174"/>
                </a:cubicBezTo>
                <a:cubicBezTo>
                  <a:pt x="109" y="168"/>
                  <a:pt x="105" y="165"/>
                  <a:pt x="95" y="164"/>
                </a:cubicBezTo>
                <a:cubicBezTo>
                  <a:pt x="87" y="161"/>
                  <a:pt x="80" y="160"/>
                  <a:pt x="72" y="156"/>
                </a:cubicBezTo>
                <a:cubicBezTo>
                  <a:pt x="66" y="148"/>
                  <a:pt x="60" y="144"/>
                  <a:pt x="50" y="143"/>
                </a:cubicBezTo>
                <a:cubicBezTo>
                  <a:pt x="10" y="144"/>
                  <a:pt x="27" y="137"/>
                  <a:pt x="15" y="153"/>
                </a:cubicBezTo>
                <a:cubicBezTo>
                  <a:pt x="3" y="152"/>
                  <a:pt x="6" y="151"/>
                  <a:pt x="3" y="141"/>
                </a:cubicBezTo>
                <a:cubicBezTo>
                  <a:pt x="1" y="124"/>
                  <a:pt x="0" y="118"/>
                  <a:pt x="18" y="116"/>
                </a:cubicBezTo>
                <a:cubicBezTo>
                  <a:pt x="26" y="113"/>
                  <a:pt x="34" y="111"/>
                  <a:pt x="42" y="110"/>
                </a:cubicBezTo>
                <a:cubicBezTo>
                  <a:pt x="50" y="91"/>
                  <a:pt x="39" y="69"/>
                  <a:pt x="65" y="65"/>
                </a:cubicBezTo>
                <a:cubicBezTo>
                  <a:pt x="72" y="62"/>
                  <a:pt x="80" y="60"/>
                  <a:pt x="87" y="59"/>
                </a:cubicBezTo>
                <a:cubicBezTo>
                  <a:pt x="92" y="51"/>
                  <a:pt x="94" y="20"/>
                  <a:pt x="81" y="17"/>
                </a:cubicBezTo>
                <a:cubicBezTo>
                  <a:pt x="76" y="13"/>
                  <a:pt x="72" y="12"/>
                  <a:pt x="66" y="11"/>
                </a:cubicBezTo>
                <a:cubicBezTo>
                  <a:pt x="57" y="7"/>
                  <a:pt x="64" y="5"/>
                  <a:pt x="51" y="5"/>
                </a:cubicBezTo>
                <a:close/>
              </a:path>
            </a:pathLst>
          </a:custGeom>
          <a:solidFill>
            <a:srgbClr val="92D050"/>
          </a:solidFill>
          <a:ln w="6350">
            <a:solidFill>
              <a:srgbClr val="CCFFCC">
                <a:alpha val="49019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h-TH">
              <a:solidFill>
                <a:prstClr val="black">
                  <a:lumMod val="85000"/>
                  <a:lumOff val="15000"/>
                </a:prstClr>
              </a:solidFill>
              <a:latin typeface="Arial" pitchFamily="34" charset="0"/>
            </a:endParaRPr>
          </a:p>
        </p:txBody>
      </p:sp>
      <p:sp>
        <p:nvSpPr>
          <p:cNvPr id="271" name="Freeform 75" descr="40%"/>
          <p:cNvSpPr>
            <a:spLocks/>
          </p:cNvSpPr>
          <p:nvPr/>
        </p:nvSpPr>
        <p:spPr bwMode="auto">
          <a:xfrm>
            <a:off x="5561013" y="2647950"/>
            <a:ext cx="319087" cy="250825"/>
          </a:xfrm>
          <a:custGeom>
            <a:avLst/>
            <a:gdLst>
              <a:gd name="T0" fmla="*/ 2147483647 w 233"/>
              <a:gd name="T1" fmla="*/ 2147483647 h 180"/>
              <a:gd name="T2" fmla="*/ 2147483647 w 233"/>
              <a:gd name="T3" fmla="*/ 2147483647 h 180"/>
              <a:gd name="T4" fmla="*/ 2147483647 w 233"/>
              <a:gd name="T5" fmla="*/ 2147483647 h 180"/>
              <a:gd name="T6" fmla="*/ 2147483647 w 233"/>
              <a:gd name="T7" fmla="*/ 2147483647 h 180"/>
              <a:gd name="T8" fmla="*/ 2147483647 w 233"/>
              <a:gd name="T9" fmla="*/ 2147483647 h 180"/>
              <a:gd name="T10" fmla="*/ 2147483647 w 233"/>
              <a:gd name="T11" fmla="*/ 2147483647 h 180"/>
              <a:gd name="T12" fmla="*/ 2147483647 w 233"/>
              <a:gd name="T13" fmla="*/ 2147483647 h 180"/>
              <a:gd name="T14" fmla="*/ 2147483647 w 233"/>
              <a:gd name="T15" fmla="*/ 2147483647 h 180"/>
              <a:gd name="T16" fmla="*/ 2147483647 w 233"/>
              <a:gd name="T17" fmla="*/ 2147483647 h 180"/>
              <a:gd name="T18" fmla="*/ 2147483647 w 233"/>
              <a:gd name="T19" fmla="*/ 2147483647 h 180"/>
              <a:gd name="T20" fmla="*/ 2147483647 w 233"/>
              <a:gd name="T21" fmla="*/ 2147483647 h 180"/>
              <a:gd name="T22" fmla="*/ 2147483647 w 233"/>
              <a:gd name="T23" fmla="*/ 2147483647 h 180"/>
              <a:gd name="T24" fmla="*/ 2147483647 w 233"/>
              <a:gd name="T25" fmla="*/ 2147483647 h 180"/>
              <a:gd name="T26" fmla="*/ 2147483647 w 233"/>
              <a:gd name="T27" fmla="*/ 2147483647 h 180"/>
              <a:gd name="T28" fmla="*/ 2147483647 w 233"/>
              <a:gd name="T29" fmla="*/ 2147483647 h 180"/>
              <a:gd name="T30" fmla="*/ 2147483647 w 233"/>
              <a:gd name="T31" fmla="*/ 2147483647 h 180"/>
              <a:gd name="T32" fmla="*/ 2147483647 w 233"/>
              <a:gd name="T33" fmla="*/ 2147483647 h 180"/>
              <a:gd name="T34" fmla="*/ 2147483647 w 233"/>
              <a:gd name="T35" fmla="*/ 2147483647 h 180"/>
              <a:gd name="T36" fmla="*/ 2147483647 w 233"/>
              <a:gd name="T37" fmla="*/ 2147483647 h 180"/>
              <a:gd name="T38" fmla="*/ 2147483647 w 233"/>
              <a:gd name="T39" fmla="*/ 2147483647 h 180"/>
              <a:gd name="T40" fmla="*/ 2147483647 w 233"/>
              <a:gd name="T41" fmla="*/ 2147483647 h 180"/>
              <a:gd name="T42" fmla="*/ 2147483647 w 233"/>
              <a:gd name="T43" fmla="*/ 2147483647 h 180"/>
              <a:gd name="T44" fmla="*/ 2147483647 w 233"/>
              <a:gd name="T45" fmla="*/ 2147483647 h 180"/>
              <a:gd name="T46" fmla="*/ 2147483647 w 233"/>
              <a:gd name="T47" fmla="*/ 2147483647 h 18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233"/>
              <a:gd name="T73" fmla="*/ 0 h 180"/>
              <a:gd name="T74" fmla="*/ 233 w 233"/>
              <a:gd name="T75" fmla="*/ 180 h 180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233" h="180">
                <a:moveTo>
                  <a:pt x="22" y="178"/>
                </a:moveTo>
                <a:cubicBezTo>
                  <a:pt x="29" y="176"/>
                  <a:pt x="37" y="173"/>
                  <a:pt x="44" y="172"/>
                </a:cubicBezTo>
                <a:cubicBezTo>
                  <a:pt x="53" y="169"/>
                  <a:pt x="62" y="166"/>
                  <a:pt x="71" y="164"/>
                </a:cubicBezTo>
                <a:cubicBezTo>
                  <a:pt x="83" y="157"/>
                  <a:pt x="98" y="156"/>
                  <a:pt x="113" y="157"/>
                </a:cubicBezTo>
                <a:cubicBezTo>
                  <a:pt x="135" y="164"/>
                  <a:pt x="159" y="177"/>
                  <a:pt x="170" y="155"/>
                </a:cubicBezTo>
                <a:cubicBezTo>
                  <a:pt x="171" y="149"/>
                  <a:pt x="177" y="149"/>
                  <a:pt x="182" y="145"/>
                </a:cubicBezTo>
                <a:cubicBezTo>
                  <a:pt x="187" y="136"/>
                  <a:pt x="190" y="134"/>
                  <a:pt x="200" y="133"/>
                </a:cubicBezTo>
                <a:cubicBezTo>
                  <a:pt x="209" y="130"/>
                  <a:pt x="233" y="115"/>
                  <a:pt x="229" y="103"/>
                </a:cubicBezTo>
                <a:cubicBezTo>
                  <a:pt x="232" y="93"/>
                  <a:pt x="231" y="80"/>
                  <a:pt x="227" y="73"/>
                </a:cubicBezTo>
                <a:cubicBezTo>
                  <a:pt x="223" y="66"/>
                  <a:pt x="216" y="64"/>
                  <a:pt x="206" y="61"/>
                </a:cubicBezTo>
                <a:cubicBezTo>
                  <a:pt x="198" y="51"/>
                  <a:pt x="179" y="54"/>
                  <a:pt x="167" y="53"/>
                </a:cubicBezTo>
                <a:cubicBezTo>
                  <a:pt x="164" y="45"/>
                  <a:pt x="165" y="45"/>
                  <a:pt x="157" y="41"/>
                </a:cubicBezTo>
                <a:cubicBezTo>
                  <a:pt x="144" y="34"/>
                  <a:pt x="147" y="27"/>
                  <a:pt x="145" y="23"/>
                </a:cubicBezTo>
                <a:lnTo>
                  <a:pt x="139" y="11"/>
                </a:lnTo>
                <a:cubicBezTo>
                  <a:pt x="130" y="0"/>
                  <a:pt x="118" y="11"/>
                  <a:pt x="107" y="16"/>
                </a:cubicBezTo>
                <a:cubicBezTo>
                  <a:pt x="103" y="22"/>
                  <a:pt x="103" y="25"/>
                  <a:pt x="95" y="26"/>
                </a:cubicBezTo>
                <a:cubicBezTo>
                  <a:pt x="89" y="36"/>
                  <a:pt x="82" y="47"/>
                  <a:pt x="71" y="49"/>
                </a:cubicBezTo>
                <a:cubicBezTo>
                  <a:pt x="64" y="54"/>
                  <a:pt x="54" y="48"/>
                  <a:pt x="49" y="50"/>
                </a:cubicBezTo>
                <a:cubicBezTo>
                  <a:pt x="44" y="52"/>
                  <a:pt x="43" y="54"/>
                  <a:pt x="38" y="59"/>
                </a:cubicBezTo>
                <a:cubicBezTo>
                  <a:pt x="28" y="64"/>
                  <a:pt x="33" y="77"/>
                  <a:pt x="20" y="80"/>
                </a:cubicBezTo>
                <a:cubicBezTo>
                  <a:pt x="17" y="86"/>
                  <a:pt x="14" y="89"/>
                  <a:pt x="8" y="92"/>
                </a:cubicBezTo>
                <a:cubicBezTo>
                  <a:pt x="0" y="102"/>
                  <a:pt x="8" y="100"/>
                  <a:pt x="5" y="109"/>
                </a:cubicBezTo>
                <a:cubicBezTo>
                  <a:pt x="3" y="123"/>
                  <a:pt x="5" y="144"/>
                  <a:pt x="14" y="157"/>
                </a:cubicBezTo>
                <a:cubicBezTo>
                  <a:pt x="17" y="162"/>
                  <a:pt x="27" y="180"/>
                  <a:pt x="22" y="178"/>
                </a:cubicBezTo>
                <a:close/>
              </a:path>
            </a:pathLst>
          </a:custGeom>
          <a:solidFill>
            <a:srgbClr val="FFFF00"/>
          </a:solidFill>
          <a:ln w="6350">
            <a:solidFill>
              <a:srgbClr val="4D4D4D">
                <a:alpha val="49019"/>
              </a:srgbClr>
            </a:solidFill>
            <a:round/>
            <a:headEnd/>
            <a:tailEnd/>
          </a:ln>
        </p:spPr>
        <p:txBody>
          <a:bodyPr lIns="90000" tIns="48328" rIns="90000" bIns="48328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h-TH">
              <a:solidFill>
                <a:prstClr val="black">
                  <a:lumMod val="85000"/>
                  <a:lumOff val="15000"/>
                </a:prstClr>
              </a:solidFill>
              <a:latin typeface="Arial" pitchFamily="34" charset="0"/>
            </a:endParaRPr>
          </a:p>
        </p:txBody>
      </p:sp>
      <p:sp>
        <p:nvSpPr>
          <p:cNvPr id="272" name="Freeform 76"/>
          <p:cNvSpPr>
            <a:spLocks/>
          </p:cNvSpPr>
          <p:nvPr/>
        </p:nvSpPr>
        <p:spPr bwMode="auto">
          <a:xfrm>
            <a:off x="3509963" y="5457825"/>
            <a:ext cx="63500" cy="138112"/>
          </a:xfrm>
          <a:custGeom>
            <a:avLst/>
            <a:gdLst>
              <a:gd name="T0" fmla="*/ 2147483647 w 48"/>
              <a:gd name="T1" fmla="*/ 2147483647 h 99"/>
              <a:gd name="T2" fmla="*/ 2147483647 w 48"/>
              <a:gd name="T3" fmla="*/ 2147483647 h 99"/>
              <a:gd name="T4" fmla="*/ 2147483647 w 48"/>
              <a:gd name="T5" fmla="*/ 2147483647 h 99"/>
              <a:gd name="T6" fmla="*/ 2147483647 w 48"/>
              <a:gd name="T7" fmla="*/ 2147483647 h 99"/>
              <a:gd name="T8" fmla="*/ 0 w 48"/>
              <a:gd name="T9" fmla="*/ 2147483647 h 99"/>
              <a:gd name="T10" fmla="*/ 2147483647 w 48"/>
              <a:gd name="T11" fmla="*/ 2147483647 h 99"/>
              <a:gd name="T12" fmla="*/ 2147483647 w 48"/>
              <a:gd name="T13" fmla="*/ 0 h 99"/>
              <a:gd name="T14" fmla="*/ 2147483647 w 48"/>
              <a:gd name="T15" fmla="*/ 2147483647 h 99"/>
              <a:gd name="T16" fmla="*/ 2147483647 w 48"/>
              <a:gd name="T17" fmla="*/ 2147483647 h 99"/>
              <a:gd name="T18" fmla="*/ 2147483647 w 48"/>
              <a:gd name="T19" fmla="*/ 2147483647 h 99"/>
              <a:gd name="T20" fmla="*/ 2147483647 w 48"/>
              <a:gd name="T21" fmla="*/ 2147483647 h 99"/>
              <a:gd name="T22" fmla="*/ 2147483647 w 48"/>
              <a:gd name="T23" fmla="*/ 2147483647 h 99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48"/>
              <a:gd name="T37" fmla="*/ 0 h 99"/>
              <a:gd name="T38" fmla="*/ 48 w 48"/>
              <a:gd name="T39" fmla="*/ 99 h 99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48" h="99">
                <a:moveTo>
                  <a:pt x="29" y="99"/>
                </a:moveTo>
                <a:cubicBezTo>
                  <a:pt x="26" y="98"/>
                  <a:pt x="23" y="99"/>
                  <a:pt x="21" y="97"/>
                </a:cubicBezTo>
                <a:cubicBezTo>
                  <a:pt x="18" y="95"/>
                  <a:pt x="20" y="90"/>
                  <a:pt x="18" y="87"/>
                </a:cubicBezTo>
                <a:cubicBezTo>
                  <a:pt x="14" y="81"/>
                  <a:pt x="9" y="76"/>
                  <a:pt x="5" y="70"/>
                </a:cubicBezTo>
                <a:cubicBezTo>
                  <a:pt x="3" y="62"/>
                  <a:pt x="0" y="46"/>
                  <a:pt x="0" y="46"/>
                </a:cubicBezTo>
                <a:cubicBezTo>
                  <a:pt x="2" y="37"/>
                  <a:pt x="7" y="35"/>
                  <a:pt x="3" y="30"/>
                </a:cubicBezTo>
                <a:cubicBezTo>
                  <a:pt x="5" y="14"/>
                  <a:pt x="1" y="3"/>
                  <a:pt x="17" y="0"/>
                </a:cubicBezTo>
                <a:cubicBezTo>
                  <a:pt x="26" y="7"/>
                  <a:pt x="30" y="15"/>
                  <a:pt x="42" y="16"/>
                </a:cubicBezTo>
                <a:cubicBezTo>
                  <a:pt x="47" y="24"/>
                  <a:pt x="44" y="31"/>
                  <a:pt x="42" y="40"/>
                </a:cubicBezTo>
                <a:cubicBezTo>
                  <a:pt x="48" y="49"/>
                  <a:pt x="47" y="74"/>
                  <a:pt x="36" y="78"/>
                </a:cubicBezTo>
                <a:cubicBezTo>
                  <a:pt x="32" y="83"/>
                  <a:pt x="29" y="84"/>
                  <a:pt x="27" y="90"/>
                </a:cubicBezTo>
                <a:cubicBezTo>
                  <a:pt x="29" y="94"/>
                  <a:pt x="26" y="99"/>
                  <a:pt x="29" y="99"/>
                </a:cubicBezTo>
                <a:close/>
              </a:path>
            </a:pathLst>
          </a:custGeom>
          <a:solidFill>
            <a:srgbClr val="CC0099"/>
          </a:solidFill>
          <a:ln w="6350">
            <a:solidFill>
              <a:schemeClr val="accent2">
                <a:alpha val="49019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>
              <a:latin typeface="Arial" pitchFamily="34" charset="0"/>
            </a:endParaRPr>
          </a:p>
        </p:txBody>
      </p:sp>
      <p:sp>
        <p:nvSpPr>
          <p:cNvPr id="290" name="Freeform 138"/>
          <p:cNvSpPr>
            <a:spLocks/>
          </p:cNvSpPr>
          <p:nvPr/>
        </p:nvSpPr>
        <p:spPr bwMode="auto">
          <a:xfrm>
            <a:off x="3746500" y="1560512"/>
            <a:ext cx="381000" cy="781050"/>
          </a:xfrm>
          <a:custGeom>
            <a:avLst/>
            <a:gdLst>
              <a:gd name="T0" fmla="*/ 2147483647 w 278"/>
              <a:gd name="T1" fmla="*/ 2147483647 h 563"/>
              <a:gd name="T2" fmla="*/ 2147483647 w 278"/>
              <a:gd name="T3" fmla="*/ 2147483647 h 563"/>
              <a:gd name="T4" fmla="*/ 2147483647 w 278"/>
              <a:gd name="T5" fmla="*/ 2147483647 h 563"/>
              <a:gd name="T6" fmla="*/ 2147483647 w 278"/>
              <a:gd name="T7" fmla="*/ 2147483647 h 563"/>
              <a:gd name="T8" fmla="*/ 2147483647 w 278"/>
              <a:gd name="T9" fmla="*/ 2147483647 h 563"/>
              <a:gd name="T10" fmla="*/ 2147483647 w 278"/>
              <a:gd name="T11" fmla="*/ 2147483647 h 563"/>
              <a:gd name="T12" fmla="*/ 2147483647 w 278"/>
              <a:gd name="T13" fmla="*/ 2147483647 h 563"/>
              <a:gd name="T14" fmla="*/ 2147483647 w 278"/>
              <a:gd name="T15" fmla="*/ 2147483647 h 563"/>
              <a:gd name="T16" fmla="*/ 2147483647 w 278"/>
              <a:gd name="T17" fmla="*/ 2147483647 h 563"/>
              <a:gd name="T18" fmla="*/ 2147483647 w 278"/>
              <a:gd name="T19" fmla="*/ 2147483647 h 563"/>
              <a:gd name="T20" fmla="*/ 2147483647 w 278"/>
              <a:gd name="T21" fmla="*/ 2147483647 h 563"/>
              <a:gd name="T22" fmla="*/ 2147483647 w 278"/>
              <a:gd name="T23" fmla="*/ 2147483647 h 563"/>
              <a:gd name="T24" fmla="*/ 2147483647 w 278"/>
              <a:gd name="T25" fmla="*/ 2147483647 h 563"/>
              <a:gd name="T26" fmla="*/ 2147483647 w 278"/>
              <a:gd name="T27" fmla="*/ 2147483647 h 563"/>
              <a:gd name="T28" fmla="*/ 2147483647 w 278"/>
              <a:gd name="T29" fmla="*/ 2147483647 h 563"/>
              <a:gd name="T30" fmla="*/ 2147483647 w 278"/>
              <a:gd name="T31" fmla="*/ 2147483647 h 563"/>
              <a:gd name="T32" fmla="*/ 2147483647 w 278"/>
              <a:gd name="T33" fmla="*/ 2147483647 h 563"/>
              <a:gd name="T34" fmla="*/ 2147483647 w 278"/>
              <a:gd name="T35" fmla="*/ 2147483647 h 563"/>
              <a:gd name="T36" fmla="*/ 2147483647 w 278"/>
              <a:gd name="T37" fmla="*/ 2147483647 h 563"/>
              <a:gd name="T38" fmla="*/ 2147483647 w 278"/>
              <a:gd name="T39" fmla="*/ 2147483647 h 563"/>
              <a:gd name="T40" fmla="*/ 2147483647 w 278"/>
              <a:gd name="T41" fmla="*/ 2147483647 h 563"/>
              <a:gd name="T42" fmla="*/ 2147483647 w 278"/>
              <a:gd name="T43" fmla="*/ 2147483647 h 563"/>
              <a:gd name="T44" fmla="*/ 2147483647 w 278"/>
              <a:gd name="T45" fmla="*/ 2147483647 h 563"/>
              <a:gd name="T46" fmla="*/ 2147483647 w 278"/>
              <a:gd name="T47" fmla="*/ 2147483647 h 563"/>
              <a:gd name="T48" fmla="*/ 2147483647 w 278"/>
              <a:gd name="T49" fmla="*/ 2147483647 h 563"/>
              <a:gd name="T50" fmla="*/ 2147483647 w 278"/>
              <a:gd name="T51" fmla="*/ 2147483647 h 563"/>
              <a:gd name="T52" fmla="*/ 2147483647 w 278"/>
              <a:gd name="T53" fmla="*/ 2147483647 h 563"/>
              <a:gd name="T54" fmla="*/ 2147483647 w 278"/>
              <a:gd name="T55" fmla="*/ 2147483647 h 563"/>
              <a:gd name="T56" fmla="*/ 2147483647 w 278"/>
              <a:gd name="T57" fmla="*/ 2147483647 h 563"/>
              <a:gd name="T58" fmla="*/ 2147483647 w 278"/>
              <a:gd name="T59" fmla="*/ 2147483647 h 563"/>
              <a:gd name="T60" fmla="*/ 2147483647 w 278"/>
              <a:gd name="T61" fmla="*/ 2147483647 h 563"/>
              <a:gd name="T62" fmla="*/ 2147483647 w 278"/>
              <a:gd name="T63" fmla="*/ 2147483647 h 563"/>
              <a:gd name="T64" fmla="*/ 2147483647 w 278"/>
              <a:gd name="T65" fmla="*/ 2147483647 h 563"/>
              <a:gd name="T66" fmla="*/ 2147483647 w 278"/>
              <a:gd name="T67" fmla="*/ 2147483647 h 563"/>
              <a:gd name="T68" fmla="*/ 2147483647 w 278"/>
              <a:gd name="T69" fmla="*/ 2147483647 h 563"/>
              <a:gd name="T70" fmla="*/ 2147483647 w 278"/>
              <a:gd name="T71" fmla="*/ 2147483647 h 563"/>
              <a:gd name="T72" fmla="*/ 2147483647 w 278"/>
              <a:gd name="T73" fmla="*/ 2147483647 h 563"/>
              <a:gd name="T74" fmla="*/ 2147483647 w 278"/>
              <a:gd name="T75" fmla="*/ 2147483647 h 563"/>
              <a:gd name="T76" fmla="*/ 2147483647 w 278"/>
              <a:gd name="T77" fmla="*/ 2147483647 h 563"/>
              <a:gd name="T78" fmla="*/ 2147483647 w 278"/>
              <a:gd name="T79" fmla="*/ 2147483647 h 563"/>
              <a:gd name="T80" fmla="*/ 2147483647 w 278"/>
              <a:gd name="T81" fmla="*/ 2147483647 h 563"/>
              <a:gd name="T82" fmla="*/ 2147483647 w 278"/>
              <a:gd name="T83" fmla="*/ 2147483647 h 563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278"/>
              <a:gd name="T127" fmla="*/ 0 h 563"/>
              <a:gd name="T128" fmla="*/ 278 w 278"/>
              <a:gd name="T129" fmla="*/ 563 h 563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278" h="563">
                <a:moveTo>
                  <a:pt x="156" y="1"/>
                </a:moveTo>
                <a:cubicBezTo>
                  <a:pt x="135" y="3"/>
                  <a:pt x="125" y="10"/>
                  <a:pt x="118" y="31"/>
                </a:cubicBezTo>
                <a:cubicBezTo>
                  <a:pt x="124" y="60"/>
                  <a:pt x="117" y="89"/>
                  <a:pt x="104" y="115"/>
                </a:cubicBezTo>
                <a:cubicBezTo>
                  <a:pt x="100" y="123"/>
                  <a:pt x="97" y="130"/>
                  <a:pt x="94" y="139"/>
                </a:cubicBezTo>
                <a:cubicBezTo>
                  <a:pt x="93" y="143"/>
                  <a:pt x="90" y="151"/>
                  <a:pt x="90" y="151"/>
                </a:cubicBezTo>
                <a:cubicBezTo>
                  <a:pt x="92" y="163"/>
                  <a:pt x="94" y="165"/>
                  <a:pt x="98" y="175"/>
                </a:cubicBezTo>
                <a:cubicBezTo>
                  <a:pt x="100" y="179"/>
                  <a:pt x="102" y="187"/>
                  <a:pt x="102" y="187"/>
                </a:cubicBezTo>
                <a:cubicBezTo>
                  <a:pt x="100" y="206"/>
                  <a:pt x="105" y="213"/>
                  <a:pt x="88" y="219"/>
                </a:cubicBezTo>
                <a:cubicBezTo>
                  <a:pt x="84" y="226"/>
                  <a:pt x="78" y="228"/>
                  <a:pt x="74" y="235"/>
                </a:cubicBezTo>
                <a:cubicBezTo>
                  <a:pt x="71" y="252"/>
                  <a:pt x="66" y="263"/>
                  <a:pt x="52" y="273"/>
                </a:cubicBezTo>
                <a:cubicBezTo>
                  <a:pt x="45" y="294"/>
                  <a:pt x="34" y="301"/>
                  <a:pt x="16" y="313"/>
                </a:cubicBezTo>
                <a:cubicBezTo>
                  <a:pt x="9" y="323"/>
                  <a:pt x="16" y="337"/>
                  <a:pt x="24" y="345"/>
                </a:cubicBezTo>
                <a:cubicBezTo>
                  <a:pt x="26" y="352"/>
                  <a:pt x="30" y="356"/>
                  <a:pt x="32" y="363"/>
                </a:cubicBezTo>
                <a:cubicBezTo>
                  <a:pt x="35" y="391"/>
                  <a:pt x="36" y="393"/>
                  <a:pt x="32" y="427"/>
                </a:cubicBezTo>
                <a:cubicBezTo>
                  <a:pt x="31" y="438"/>
                  <a:pt x="16" y="457"/>
                  <a:pt x="16" y="457"/>
                </a:cubicBezTo>
                <a:cubicBezTo>
                  <a:pt x="11" y="477"/>
                  <a:pt x="14" y="468"/>
                  <a:pt x="8" y="485"/>
                </a:cubicBezTo>
                <a:cubicBezTo>
                  <a:pt x="7" y="487"/>
                  <a:pt x="6" y="491"/>
                  <a:pt x="6" y="491"/>
                </a:cubicBezTo>
                <a:cubicBezTo>
                  <a:pt x="1" y="523"/>
                  <a:pt x="0" y="526"/>
                  <a:pt x="32" y="529"/>
                </a:cubicBezTo>
                <a:cubicBezTo>
                  <a:pt x="47" y="539"/>
                  <a:pt x="59" y="553"/>
                  <a:pt x="74" y="563"/>
                </a:cubicBezTo>
                <a:cubicBezTo>
                  <a:pt x="83" y="560"/>
                  <a:pt x="88" y="551"/>
                  <a:pt x="96" y="545"/>
                </a:cubicBezTo>
                <a:cubicBezTo>
                  <a:pt x="101" y="538"/>
                  <a:pt x="105" y="538"/>
                  <a:pt x="112" y="533"/>
                </a:cubicBezTo>
                <a:cubicBezTo>
                  <a:pt x="120" y="509"/>
                  <a:pt x="114" y="485"/>
                  <a:pt x="110" y="459"/>
                </a:cubicBezTo>
                <a:cubicBezTo>
                  <a:pt x="108" y="449"/>
                  <a:pt x="110" y="438"/>
                  <a:pt x="100" y="435"/>
                </a:cubicBezTo>
                <a:cubicBezTo>
                  <a:pt x="94" y="418"/>
                  <a:pt x="95" y="403"/>
                  <a:pt x="114" y="397"/>
                </a:cubicBezTo>
                <a:cubicBezTo>
                  <a:pt x="123" y="388"/>
                  <a:pt x="130" y="389"/>
                  <a:pt x="138" y="377"/>
                </a:cubicBezTo>
                <a:cubicBezTo>
                  <a:pt x="140" y="373"/>
                  <a:pt x="141" y="368"/>
                  <a:pt x="144" y="365"/>
                </a:cubicBezTo>
                <a:cubicBezTo>
                  <a:pt x="146" y="363"/>
                  <a:pt x="150" y="363"/>
                  <a:pt x="152" y="361"/>
                </a:cubicBezTo>
                <a:cubicBezTo>
                  <a:pt x="154" y="359"/>
                  <a:pt x="156" y="357"/>
                  <a:pt x="158" y="355"/>
                </a:cubicBezTo>
                <a:cubicBezTo>
                  <a:pt x="163" y="349"/>
                  <a:pt x="163" y="343"/>
                  <a:pt x="168" y="337"/>
                </a:cubicBezTo>
                <a:cubicBezTo>
                  <a:pt x="177" y="327"/>
                  <a:pt x="191" y="319"/>
                  <a:pt x="204" y="315"/>
                </a:cubicBezTo>
                <a:cubicBezTo>
                  <a:pt x="220" y="293"/>
                  <a:pt x="238" y="254"/>
                  <a:pt x="260" y="239"/>
                </a:cubicBezTo>
                <a:cubicBezTo>
                  <a:pt x="269" y="225"/>
                  <a:pt x="270" y="232"/>
                  <a:pt x="266" y="221"/>
                </a:cubicBezTo>
                <a:cubicBezTo>
                  <a:pt x="269" y="211"/>
                  <a:pt x="272" y="198"/>
                  <a:pt x="278" y="189"/>
                </a:cubicBezTo>
                <a:cubicBezTo>
                  <a:pt x="277" y="186"/>
                  <a:pt x="268" y="155"/>
                  <a:pt x="268" y="155"/>
                </a:cubicBezTo>
                <a:cubicBezTo>
                  <a:pt x="256" y="138"/>
                  <a:pt x="215" y="132"/>
                  <a:pt x="196" y="119"/>
                </a:cubicBezTo>
                <a:cubicBezTo>
                  <a:pt x="190" y="110"/>
                  <a:pt x="183" y="107"/>
                  <a:pt x="180" y="97"/>
                </a:cubicBezTo>
                <a:cubicBezTo>
                  <a:pt x="182" y="91"/>
                  <a:pt x="184" y="85"/>
                  <a:pt x="180" y="79"/>
                </a:cubicBezTo>
                <a:cubicBezTo>
                  <a:pt x="177" y="74"/>
                  <a:pt x="168" y="67"/>
                  <a:pt x="168" y="67"/>
                </a:cubicBezTo>
                <a:cubicBezTo>
                  <a:pt x="165" y="53"/>
                  <a:pt x="163" y="39"/>
                  <a:pt x="160" y="25"/>
                </a:cubicBezTo>
                <a:cubicBezTo>
                  <a:pt x="159" y="18"/>
                  <a:pt x="160" y="10"/>
                  <a:pt x="158" y="3"/>
                </a:cubicBezTo>
                <a:cubicBezTo>
                  <a:pt x="157" y="1"/>
                  <a:pt x="153" y="2"/>
                  <a:pt x="152" y="1"/>
                </a:cubicBezTo>
                <a:cubicBezTo>
                  <a:pt x="151" y="0"/>
                  <a:pt x="155" y="1"/>
                  <a:pt x="156" y="1"/>
                </a:cubicBezTo>
                <a:close/>
              </a:path>
            </a:pathLst>
          </a:custGeom>
          <a:solidFill>
            <a:srgbClr val="0070C0"/>
          </a:solidFill>
          <a:ln w="6350">
            <a:solidFill>
              <a:srgbClr val="663300">
                <a:alpha val="49019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291" name="Freeform 139"/>
          <p:cNvSpPr>
            <a:spLocks/>
          </p:cNvSpPr>
          <p:nvPr/>
        </p:nvSpPr>
        <p:spPr bwMode="auto">
          <a:xfrm>
            <a:off x="3449638" y="1336675"/>
            <a:ext cx="463550" cy="971550"/>
          </a:xfrm>
          <a:custGeom>
            <a:avLst/>
            <a:gdLst>
              <a:gd name="T0" fmla="*/ 2147483647 w 341"/>
              <a:gd name="T1" fmla="*/ 2147483647 h 701"/>
              <a:gd name="T2" fmla="*/ 2147483647 w 341"/>
              <a:gd name="T3" fmla="*/ 2147483647 h 701"/>
              <a:gd name="T4" fmla="*/ 2147483647 w 341"/>
              <a:gd name="T5" fmla="*/ 2147483647 h 701"/>
              <a:gd name="T6" fmla="*/ 2147483647 w 341"/>
              <a:gd name="T7" fmla="*/ 2147483647 h 701"/>
              <a:gd name="T8" fmla="*/ 2147483647 w 341"/>
              <a:gd name="T9" fmla="*/ 2147483647 h 701"/>
              <a:gd name="T10" fmla="*/ 2147483647 w 341"/>
              <a:gd name="T11" fmla="*/ 2147483647 h 701"/>
              <a:gd name="T12" fmla="*/ 2147483647 w 341"/>
              <a:gd name="T13" fmla="*/ 2147483647 h 701"/>
              <a:gd name="T14" fmla="*/ 2147483647 w 341"/>
              <a:gd name="T15" fmla="*/ 2147483647 h 701"/>
              <a:gd name="T16" fmla="*/ 2147483647 w 341"/>
              <a:gd name="T17" fmla="*/ 2147483647 h 701"/>
              <a:gd name="T18" fmla="*/ 2147483647 w 341"/>
              <a:gd name="T19" fmla="*/ 2147483647 h 701"/>
              <a:gd name="T20" fmla="*/ 2147483647 w 341"/>
              <a:gd name="T21" fmla="*/ 2147483647 h 701"/>
              <a:gd name="T22" fmla="*/ 2147483647 w 341"/>
              <a:gd name="T23" fmla="*/ 2147483647 h 701"/>
              <a:gd name="T24" fmla="*/ 2147483647 w 341"/>
              <a:gd name="T25" fmla="*/ 2147483647 h 701"/>
              <a:gd name="T26" fmla="*/ 2147483647 w 341"/>
              <a:gd name="T27" fmla="*/ 2147483647 h 701"/>
              <a:gd name="T28" fmla="*/ 2147483647 w 341"/>
              <a:gd name="T29" fmla="*/ 2147483647 h 701"/>
              <a:gd name="T30" fmla="*/ 2147483647 w 341"/>
              <a:gd name="T31" fmla="*/ 2147483647 h 701"/>
              <a:gd name="T32" fmla="*/ 2147483647 w 341"/>
              <a:gd name="T33" fmla="*/ 2147483647 h 701"/>
              <a:gd name="T34" fmla="*/ 2147483647 w 341"/>
              <a:gd name="T35" fmla="*/ 2147483647 h 701"/>
              <a:gd name="T36" fmla="*/ 2147483647 w 341"/>
              <a:gd name="T37" fmla="*/ 2147483647 h 701"/>
              <a:gd name="T38" fmla="*/ 2147483647 w 341"/>
              <a:gd name="T39" fmla="*/ 2147483647 h 701"/>
              <a:gd name="T40" fmla="*/ 2147483647 w 341"/>
              <a:gd name="T41" fmla="*/ 2147483647 h 701"/>
              <a:gd name="T42" fmla="*/ 2147483647 w 341"/>
              <a:gd name="T43" fmla="*/ 2147483647 h 701"/>
              <a:gd name="T44" fmla="*/ 2147483647 w 341"/>
              <a:gd name="T45" fmla="*/ 2147483647 h 701"/>
              <a:gd name="T46" fmla="*/ 2147483647 w 341"/>
              <a:gd name="T47" fmla="*/ 2147483647 h 701"/>
              <a:gd name="T48" fmla="*/ 2147483647 w 341"/>
              <a:gd name="T49" fmla="*/ 2147483647 h 701"/>
              <a:gd name="T50" fmla="*/ 2147483647 w 341"/>
              <a:gd name="T51" fmla="*/ 2147483647 h 701"/>
              <a:gd name="T52" fmla="*/ 2147483647 w 341"/>
              <a:gd name="T53" fmla="*/ 2147483647 h 701"/>
              <a:gd name="T54" fmla="*/ 2147483647 w 341"/>
              <a:gd name="T55" fmla="*/ 2147483647 h 701"/>
              <a:gd name="T56" fmla="*/ 2147483647 w 341"/>
              <a:gd name="T57" fmla="*/ 2147483647 h 701"/>
              <a:gd name="T58" fmla="*/ 2147483647 w 341"/>
              <a:gd name="T59" fmla="*/ 2147483647 h 701"/>
              <a:gd name="T60" fmla="*/ 2147483647 w 341"/>
              <a:gd name="T61" fmla="*/ 2147483647 h 701"/>
              <a:gd name="T62" fmla="*/ 2147483647 w 341"/>
              <a:gd name="T63" fmla="*/ 2147483647 h 701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341"/>
              <a:gd name="T97" fmla="*/ 0 h 701"/>
              <a:gd name="T98" fmla="*/ 341 w 341"/>
              <a:gd name="T99" fmla="*/ 701 h 701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341" h="701">
                <a:moveTo>
                  <a:pt x="339" y="5"/>
                </a:moveTo>
                <a:cubicBezTo>
                  <a:pt x="327" y="6"/>
                  <a:pt x="312" y="0"/>
                  <a:pt x="303" y="9"/>
                </a:cubicBezTo>
                <a:cubicBezTo>
                  <a:pt x="292" y="20"/>
                  <a:pt x="311" y="12"/>
                  <a:pt x="295" y="17"/>
                </a:cubicBezTo>
                <a:cubicBezTo>
                  <a:pt x="283" y="15"/>
                  <a:pt x="281" y="7"/>
                  <a:pt x="269" y="3"/>
                </a:cubicBezTo>
                <a:cubicBezTo>
                  <a:pt x="237" y="6"/>
                  <a:pt x="251" y="10"/>
                  <a:pt x="229" y="17"/>
                </a:cubicBezTo>
                <a:cubicBezTo>
                  <a:pt x="220" y="31"/>
                  <a:pt x="223" y="24"/>
                  <a:pt x="219" y="35"/>
                </a:cubicBezTo>
                <a:cubicBezTo>
                  <a:pt x="218" y="55"/>
                  <a:pt x="223" y="87"/>
                  <a:pt x="199" y="95"/>
                </a:cubicBezTo>
                <a:cubicBezTo>
                  <a:pt x="192" y="91"/>
                  <a:pt x="191" y="86"/>
                  <a:pt x="183" y="83"/>
                </a:cubicBezTo>
                <a:cubicBezTo>
                  <a:pt x="175" y="86"/>
                  <a:pt x="172" y="92"/>
                  <a:pt x="165" y="95"/>
                </a:cubicBezTo>
                <a:cubicBezTo>
                  <a:pt x="151" y="101"/>
                  <a:pt x="146" y="100"/>
                  <a:pt x="129" y="101"/>
                </a:cubicBezTo>
                <a:cubicBezTo>
                  <a:pt x="118" y="108"/>
                  <a:pt x="109" y="114"/>
                  <a:pt x="105" y="127"/>
                </a:cubicBezTo>
                <a:cubicBezTo>
                  <a:pt x="109" y="173"/>
                  <a:pt x="117" y="216"/>
                  <a:pt x="131" y="259"/>
                </a:cubicBezTo>
                <a:cubicBezTo>
                  <a:pt x="128" y="272"/>
                  <a:pt x="127" y="270"/>
                  <a:pt x="115" y="273"/>
                </a:cubicBezTo>
                <a:cubicBezTo>
                  <a:pt x="106" y="272"/>
                  <a:pt x="96" y="274"/>
                  <a:pt x="87" y="271"/>
                </a:cubicBezTo>
                <a:cubicBezTo>
                  <a:pt x="77" y="268"/>
                  <a:pt x="65" y="250"/>
                  <a:pt x="51" y="245"/>
                </a:cubicBezTo>
                <a:cubicBezTo>
                  <a:pt x="23" y="249"/>
                  <a:pt x="37" y="253"/>
                  <a:pt x="19" y="265"/>
                </a:cubicBezTo>
                <a:cubicBezTo>
                  <a:pt x="13" y="283"/>
                  <a:pt x="7" y="301"/>
                  <a:pt x="1" y="319"/>
                </a:cubicBezTo>
                <a:cubicBezTo>
                  <a:pt x="3" y="355"/>
                  <a:pt x="0" y="341"/>
                  <a:pt x="7" y="363"/>
                </a:cubicBezTo>
                <a:cubicBezTo>
                  <a:pt x="9" y="369"/>
                  <a:pt x="21" y="377"/>
                  <a:pt x="21" y="377"/>
                </a:cubicBezTo>
                <a:cubicBezTo>
                  <a:pt x="32" y="393"/>
                  <a:pt x="25" y="410"/>
                  <a:pt x="21" y="427"/>
                </a:cubicBezTo>
                <a:cubicBezTo>
                  <a:pt x="15" y="450"/>
                  <a:pt x="24" y="423"/>
                  <a:pt x="15" y="449"/>
                </a:cubicBezTo>
                <a:cubicBezTo>
                  <a:pt x="14" y="451"/>
                  <a:pt x="13" y="455"/>
                  <a:pt x="13" y="455"/>
                </a:cubicBezTo>
                <a:cubicBezTo>
                  <a:pt x="14" y="465"/>
                  <a:pt x="14" y="475"/>
                  <a:pt x="17" y="485"/>
                </a:cubicBezTo>
                <a:cubicBezTo>
                  <a:pt x="18" y="489"/>
                  <a:pt x="21" y="497"/>
                  <a:pt x="21" y="497"/>
                </a:cubicBezTo>
                <a:cubicBezTo>
                  <a:pt x="22" y="511"/>
                  <a:pt x="21" y="525"/>
                  <a:pt x="23" y="539"/>
                </a:cubicBezTo>
                <a:cubicBezTo>
                  <a:pt x="24" y="547"/>
                  <a:pt x="31" y="563"/>
                  <a:pt x="31" y="563"/>
                </a:cubicBezTo>
                <a:cubicBezTo>
                  <a:pt x="33" y="584"/>
                  <a:pt x="38" y="602"/>
                  <a:pt x="19" y="615"/>
                </a:cubicBezTo>
                <a:cubicBezTo>
                  <a:pt x="28" y="618"/>
                  <a:pt x="35" y="620"/>
                  <a:pt x="43" y="625"/>
                </a:cubicBezTo>
                <a:cubicBezTo>
                  <a:pt x="53" y="654"/>
                  <a:pt x="39" y="619"/>
                  <a:pt x="59" y="649"/>
                </a:cubicBezTo>
                <a:cubicBezTo>
                  <a:pt x="63" y="654"/>
                  <a:pt x="67" y="667"/>
                  <a:pt x="67" y="667"/>
                </a:cubicBezTo>
                <a:cubicBezTo>
                  <a:pt x="68" y="677"/>
                  <a:pt x="67" y="688"/>
                  <a:pt x="77" y="693"/>
                </a:cubicBezTo>
                <a:cubicBezTo>
                  <a:pt x="77" y="693"/>
                  <a:pt x="92" y="698"/>
                  <a:pt x="95" y="699"/>
                </a:cubicBezTo>
                <a:cubicBezTo>
                  <a:pt x="97" y="700"/>
                  <a:pt x="101" y="701"/>
                  <a:pt x="101" y="701"/>
                </a:cubicBezTo>
                <a:cubicBezTo>
                  <a:pt x="114" y="699"/>
                  <a:pt x="120" y="701"/>
                  <a:pt x="127" y="691"/>
                </a:cubicBezTo>
                <a:cubicBezTo>
                  <a:pt x="133" y="666"/>
                  <a:pt x="135" y="640"/>
                  <a:pt x="129" y="615"/>
                </a:cubicBezTo>
                <a:cubicBezTo>
                  <a:pt x="133" y="582"/>
                  <a:pt x="141" y="589"/>
                  <a:pt x="173" y="587"/>
                </a:cubicBezTo>
                <a:cubicBezTo>
                  <a:pt x="186" y="584"/>
                  <a:pt x="188" y="584"/>
                  <a:pt x="191" y="571"/>
                </a:cubicBezTo>
                <a:cubicBezTo>
                  <a:pt x="190" y="563"/>
                  <a:pt x="190" y="555"/>
                  <a:pt x="189" y="547"/>
                </a:cubicBezTo>
                <a:cubicBezTo>
                  <a:pt x="188" y="543"/>
                  <a:pt x="185" y="535"/>
                  <a:pt x="185" y="535"/>
                </a:cubicBezTo>
                <a:cubicBezTo>
                  <a:pt x="182" y="504"/>
                  <a:pt x="159" y="480"/>
                  <a:pt x="149" y="451"/>
                </a:cubicBezTo>
                <a:cubicBezTo>
                  <a:pt x="150" y="446"/>
                  <a:pt x="150" y="427"/>
                  <a:pt x="157" y="423"/>
                </a:cubicBezTo>
                <a:cubicBezTo>
                  <a:pt x="162" y="420"/>
                  <a:pt x="170" y="421"/>
                  <a:pt x="175" y="417"/>
                </a:cubicBezTo>
                <a:cubicBezTo>
                  <a:pt x="181" y="413"/>
                  <a:pt x="187" y="407"/>
                  <a:pt x="193" y="403"/>
                </a:cubicBezTo>
                <a:cubicBezTo>
                  <a:pt x="198" y="396"/>
                  <a:pt x="206" y="388"/>
                  <a:pt x="213" y="383"/>
                </a:cubicBezTo>
                <a:cubicBezTo>
                  <a:pt x="219" y="374"/>
                  <a:pt x="220" y="369"/>
                  <a:pt x="231" y="365"/>
                </a:cubicBezTo>
                <a:cubicBezTo>
                  <a:pt x="237" y="365"/>
                  <a:pt x="259" y="362"/>
                  <a:pt x="267" y="371"/>
                </a:cubicBezTo>
                <a:cubicBezTo>
                  <a:pt x="270" y="375"/>
                  <a:pt x="271" y="380"/>
                  <a:pt x="275" y="383"/>
                </a:cubicBezTo>
                <a:cubicBezTo>
                  <a:pt x="281" y="387"/>
                  <a:pt x="293" y="395"/>
                  <a:pt x="293" y="395"/>
                </a:cubicBezTo>
                <a:cubicBezTo>
                  <a:pt x="299" y="393"/>
                  <a:pt x="311" y="389"/>
                  <a:pt x="311" y="389"/>
                </a:cubicBezTo>
                <a:cubicBezTo>
                  <a:pt x="319" y="377"/>
                  <a:pt x="323" y="364"/>
                  <a:pt x="329" y="351"/>
                </a:cubicBezTo>
                <a:cubicBezTo>
                  <a:pt x="322" y="331"/>
                  <a:pt x="333" y="361"/>
                  <a:pt x="321" y="339"/>
                </a:cubicBezTo>
                <a:cubicBezTo>
                  <a:pt x="318" y="333"/>
                  <a:pt x="315" y="321"/>
                  <a:pt x="315" y="321"/>
                </a:cubicBezTo>
                <a:cubicBezTo>
                  <a:pt x="317" y="290"/>
                  <a:pt x="312" y="302"/>
                  <a:pt x="325" y="283"/>
                </a:cubicBezTo>
                <a:cubicBezTo>
                  <a:pt x="328" y="278"/>
                  <a:pt x="333" y="267"/>
                  <a:pt x="333" y="267"/>
                </a:cubicBezTo>
                <a:cubicBezTo>
                  <a:pt x="324" y="261"/>
                  <a:pt x="314" y="260"/>
                  <a:pt x="303" y="257"/>
                </a:cubicBezTo>
                <a:cubicBezTo>
                  <a:pt x="296" y="246"/>
                  <a:pt x="297" y="237"/>
                  <a:pt x="301" y="225"/>
                </a:cubicBezTo>
                <a:cubicBezTo>
                  <a:pt x="302" y="220"/>
                  <a:pt x="302" y="214"/>
                  <a:pt x="303" y="209"/>
                </a:cubicBezTo>
                <a:cubicBezTo>
                  <a:pt x="304" y="205"/>
                  <a:pt x="307" y="197"/>
                  <a:pt x="307" y="197"/>
                </a:cubicBezTo>
                <a:cubicBezTo>
                  <a:pt x="303" y="179"/>
                  <a:pt x="305" y="158"/>
                  <a:pt x="289" y="147"/>
                </a:cubicBezTo>
                <a:cubicBezTo>
                  <a:pt x="285" y="136"/>
                  <a:pt x="289" y="131"/>
                  <a:pt x="297" y="125"/>
                </a:cubicBezTo>
                <a:cubicBezTo>
                  <a:pt x="304" y="114"/>
                  <a:pt x="310" y="104"/>
                  <a:pt x="317" y="93"/>
                </a:cubicBezTo>
                <a:cubicBezTo>
                  <a:pt x="316" y="76"/>
                  <a:pt x="307" y="48"/>
                  <a:pt x="329" y="41"/>
                </a:cubicBezTo>
                <a:cubicBezTo>
                  <a:pt x="332" y="32"/>
                  <a:pt x="338" y="24"/>
                  <a:pt x="341" y="15"/>
                </a:cubicBezTo>
                <a:cubicBezTo>
                  <a:pt x="339" y="6"/>
                  <a:pt x="339" y="10"/>
                  <a:pt x="339" y="5"/>
                </a:cubicBezTo>
                <a:close/>
              </a:path>
            </a:pathLst>
          </a:custGeom>
          <a:solidFill>
            <a:srgbClr val="0070C0"/>
          </a:solidFill>
          <a:ln w="6350">
            <a:solidFill>
              <a:srgbClr val="663300">
                <a:alpha val="49019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292" name="Freeform 140"/>
          <p:cNvSpPr>
            <a:spLocks/>
          </p:cNvSpPr>
          <p:nvPr/>
        </p:nvSpPr>
        <p:spPr bwMode="auto">
          <a:xfrm>
            <a:off x="3200400" y="1465262"/>
            <a:ext cx="430213" cy="744538"/>
          </a:xfrm>
          <a:custGeom>
            <a:avLst/>
            <a:gdLst>
              <a:gd name="T0" fmla="*/ 2147483647 w 316"/>
              <a:gd name="T1" fmla="*/ 2147483647 h 537"/>
              <a:gd name="T2" fmla="*/ 2147483647 w 316"/>
              <a:gd name="T3" fmla="*/ 2147483647 h 537"/>
              <a:gd name="T4" fmla="*/ 2147483647 w 316"/>
              <a:gd name="T5" fmla="*/ 2147483647 h 537"/>
              <a:gd name="T6" fmla="*/ 2147483647 w 316"/>
              <a:gd name="T7" fmla="*/ 2147483647 h 537"/>
              <a:gd name="T8" fmla="*/ 2147483647 w 316"/>
              <a:gd name="T9" fmla="*/ 2147483647 h 537"/>
              <a:gd name="T10" fmla="*/ 2147483647 w 316"/>
              <a:gd name="T11" fmla="*/ 2147483647 h 537"/>
              <a:gd name="T12" fmla="*/ 2147483647 w 316"/>
              <a:gd name="T13" fmla="*/ 2147483647 h 537"/>
              <a:gd name="T14" fmla="*/ 2147483647 w 316"/>
              <a:gd name="T15" fmla="*/ 2147483647 h 537"/>
              <a:gd name="T16" fmla="*/ 2147483647 w 316"/>
              <a:gd name="T17" fmla="*/ 2147483647 h 537"/>
              <a:gd name="T18" fmla="*/ 2147483647 w 316"/>
              <a:gd name="T19" fmla="*/ 2147483647 h 537"/>
              <a:gd name="T20" fmla="*/ 2147483647 w 316"/>
              <a:gd name="T21" fmla="*/ 2147483647 h 537"/>
              <a:gd name="T22" fmla="*/ 2147483647 w 316"/>
              <a:gd name="T23" fmla="*/ 2147483647 h 537"/>
              <a:gd name="T24" fmla="*/ 2147483647 w 316"/>
              <a:gd name="T25" fmla="*/ 2147483647 h 537"/>
              <a:gd name="T26" fmla="*/ 2147483647 w 316"/>
              <a:gd name="T27" fmla="*/ 2147483647 h 537"/>
              <a:gd name="T28" fmla="*/ 2147483647 w 316"/>
              <a:gd name="T29" fmla="*/ 2147483647 h 537"/>
              <a:gd name="T30" fmla="*/ 2147483647 w 316"/>
              <a:gd name="T31" fmla="*/ 2147483647 h 537"/>
              <a:gd name="T32" fmla="*/ 2147483647 w 316"/>
              <a:gd name="T33" fmla="*/ 2147483647 h 537"/>
              <a:gd name="T34" fmla="*/ 2147483647 w 316"/>
              <a:gd name="T35" fmla="*/ 2147483647 h 537"/>
              <a:gd name="T36" fmla="*/ 2147483647 w 316"/>
              <a:gd name="T37" fmla="*/ 2147483647 h 537"/>
              <a:gd name="T38" fmla="*/ 2147483647 w 316"/>
              <a:gd name="T39" fmla="*/ 2147483647 h 537"/>
              <a:gd name="T40" fmla="*/ 2147483647 w 316"/>
              <a:gd name="T41" fmla="*/ 2147483647 h 537"/>
              <a:gd name="T42" fmla="*/ 2147483647 w 316"/>
              <a:gd name="T43" fmla="*/ 2147483647 h 537"/>
              <a:gd name="T44" fmla="*/ 0 w 316"/>
              <a:gd name="T45" fmla="*/ 2147483647 h 537"/>
              <a:gd name="T46" fmla="*/ 2147483647 w 316"/>
              <a:gd name="T47" fmla="*/ 2147483647 h 537"/>
              <a:gd name="T48" fmla="*/ 2147483647 w 316"/>
              <a:gd name="T49" fmla="*/ 2147483647 h 537"/>
              <a:gd name="T50" fmla="*/ 2147483647 w 316"/>
              <a:gd name="T51" fmla="*/ 2147483647 h 537"/>
              <a:gd name="T52" fmla="*/ 2147483647 w 316"/>
              <a:gd name="T53" fmla="*/ 2147483647 h 537"/>
              <a:gd name="T54" fmla="*/ 2147483647 w 316"/>
              <a:gd name="T55" fmla="*/ 2147483647 h 537"/>
              <a:gd name="T56" fmla="*/ 2147483647 w 316"/>
              <a:gd name="T57" fmla="*/ 2147483647 h 537"/>
              <a:gd name="T58" fmla="*/ 2147483647 w 316"/>
              <a:gd name="T59" fmla="*/ 2147483647 h 537"/>
              <a:gd name="T60" fmla="*/ 2147483647 w 316"/>
              <a:gd name="T61" fmla="*/ 2147483647 h 537"/>
              <a:gd name="T62" fmla="*/ 2147483647 w 316"/>
              <a:gd name="T63" fmla="*/ 2147483647 h 537"/>
              <a:gd name="T64" fmla="*/ 2147483647 w 316"/>
              <a:gd name="T65" fmla="*/ 2147483647 h 537"/>
              <a:gd name="T66" fmla="*/ 2147483647 w 316"/>
              <a:gd name="T67" fmla="*/ 2147483647 h 537"/>
              <a:gd name="T68" fmla="*/ 2147483647 w 316"/>
              <a:gd name="T69" fmla="*/ 2147483647 h 537"/>
              <a:gd name="T70" fmla="*/ 2147483647 w 316"/>
              <a:gd name="T71" fmla="*/ 2147483647 h 537"/>
              <a:gd name="T72" fmla="*/ 2147483647 w 316"/>
              <a:gd name="T73" fmla="*/ 2147483647 h 537"/>
              <a:gd name="T74" fmla="*/ 2147483647 w 316"/>
              <a:gd name="T75" fmla="*/ 2147483647 h 537"/>
              <a:gd name="T76" fmla="*/ 2147483647 w 316"/>
              <a:gd name="T77" fmla="*/ 2147483647 h 537"/>
              <a:gd name="T78" fmla="*/ 2147483647 w 316"/>
              <a:gd name="T79" fmla="*/ 2147483647 h 537"/>
              <a:gd name="T80" fmla="*/ 2147483647 w 316"/>
              <a:gd name="T81" fmla="*/ 2147483647 h 537"/>
              <a:gd name="T82" fmla="*/ 2147483647 w 316"/>
              <a:gd name="T83" fmla="*/ 2147483647 h 537"/>
              <a:gd name="T84" fmla="*/ 2147483647 w 316"/>
              <a:gd name="T85" fmla="*/ 2147483647 h 537"/>
              <a:gd name="T86" fmla="*/ 2147483647 w 316"/>
              <a:gd name="T87" fmla="*/ 2147483647 h 537"/>
              <a:gd name="T88" fmla="*/ 2147483647 w 316"/>
              <a:gd name="T89" fmla="*/ 2147483647 h 537"/>
              <a:gd name="T90" fmla="*/ 2147483647 w 316"/>
              <a:gd name="T91" fmla="*/ 2147483647 h 537"/>
              <a:gd name="T92" fmla="*/ 2147483647 w 316"/>
              <a:gd name="T93" fmla="*/ 2147483647 h 537"/>
              <a:gd name="T94" fmla="*/ 2147483647 w 316"/>
              <a:gd name="T95" fmla="*/ 2147483647 h 537"/>
              <a:gd name="T96" fmla="*/ 2147483647 w 316"/>
              <a:gd name="T97" fmla="*/ 2147483647 h 537"/>
              <a:gd name="T98" fmla="*/ 2147483647 w 316"/>
              <a:gd name="T99" fmla="*/ 2147483647 h 537"/>
              <a:gd name="T100" fmla="*/ 2147483647 w 316"/>
              <a:gd name="T101" fmla="*/ 2147483647 h 537"/>
              <a:gd name="T102" fmla="*/ 2147483647 w 316"/>
              <a:gd name="T103" fmla="*/ 2147483647 h 537"/>
              <a:gd name="T104" fmla="*/ 2147483647 w 316"/>
              <a:gd name="T105" fmla="*/ 2147483647 h 537"/>
              <a:gd name="T106" fmla="*/ 2147483647 w 316"/>
              <a:gd name="T107" fmla="*/ 2147483647 h 537"/>
              <a:gd name="T108" fmla="*/ 2147483647 w 316"/>
              <a:gd name="T109" fmla="*/ 2147483647 h 537"/>
              <a:gd name="T110" fmla="*/ 2147483647 w 316"/>
              <a:gd name="T111" fmla="*/ 2147483647 h 537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316"/>
              <a:gd name="T169" fmla="*/ 0 h 537"/>
              <a:gd name="T170" fmla="*/ 316 w 316"/>
              <a:gd name="T171" fmla="*/ 537 h 537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316" h="537">
                <a:moveTo>
                  <a:pt x="286" y="29"/>
                </a:moveTo>
                <a:cubicBezTo>
                  <a:pt x="270" y="26"/>
                  <a:pt x="271" y="16"/>
                  <a:pt x="256" y="13"/>
                </a:cubicBezTo>
                <a:cubicBezTo>
                  <a:pt x="247" y="14"/>
                  <a:pt x="239" y="14"/>
                  <a:pt x="230" y="15"/>
                </a:cubicBezTo>
                <a:cubicBezTo>
                  <a:pt x="226" y="16"/>
                  <a:pt x="218" y="19"/>
                  <a:pt x="218" y="19"/>
                </a:cubicBezTo>
                <a:cubicBezTo>
                  <a:pt x="210" y="16"/>
                  <a:pt x="207" y="11"/>
                  <a:pt x="200" y="7"/>
                </a:cubicBezTo>
                <a:cubicBezTo>
                  <a:pt x="188" y="8"/>
                  <a:pt x="158" y="0"/>
                  <a:pt x="152" y="17"/>
                </a:cubicBezTo>
                <a:cubicBezTo>
                  <a:pt x="156" y="23"/>
                  <a:pt x="164" y="28"/>
                  <a:pt x="158" y="35"/>
                </a:cubicBezTo>
                <a:cubicBezTo>
                  <a:pt x="155" y="39"/>
                  <a:pt x="144" y="42"/>
                  <a:pt x="140" y="43"/>
                </a:cubicBezTo>
                <a:cubicBezTo>
                  <a:pt x="138" y="44"/>
                  <a:pt x="134" y="45"/>
                  <a:pt x="134" y="45"/>
                </a:cubicBezTo>
                <a:cubicBezTo>
                  <a:pt x="122" y="57"/>
                  <a:pt x="125" y="75"/>
                  <a:pt x="110" y="85"/>
                </a:cubicBezTo>
                <a:cubicBezTo>
                  <a:pt x="106" y="90"/>
                  <a:pt x="102" y="103"/>
                  <a:pt x="102" y="103"/>
                </a:cubicBezTo>
                <a:cubicBezTo>
                  <a:pt x="106" y="118"/>
                  <a:pt x="110" y="138"/>
                  <a:pt x="118" y="151"/>
                </a:cubicBezTo>
                <a:cubicBezTo>
                  <a:pt x="115" y="163"/>
                  <a:pt x="108" y="163"/>
                  <a:pt x="98" y="169"/>
                </a:cubicBezTo>
                <a:cubicBezTo>
                  <a:pt x="90" y="181"/>
                  <a:pt x="90" y="195"/>
                  <a:pt x="80" y="205"/>
                </a:cubicBezTo>
                <a:cubicBezTo>
                  <a:pt x="77" y="213"/>
                  <a:pt x="79" y="216"/>
                  <a:pt x="84" y="223"/>
                </a:cubicBezTo>
                <a:cubicBezTo>
                  <a:pt x="86" y="230"/>
                  <a:pt x="86" y="236"/>
                  <a:pt x="88" y="243"/>
                </a:cubicBezTo>
                <a:cubicBezTo>
                  <a:pt x="90" y="249"/>
                  <a:pt x="94" y="261"/>
                  <a:pt x="94" y="261"/>
                </a:cubicBezTo>
                <a:cubicBezTo>
                  <a:pt x="91" y="288"/>
                  <a:pt x="92" y="286"/>
                  <a:pt x="64" y="289"/>
                </a:cubicBezTo>
                <a:cubicBezTo>
                  <a:pt x="57" y="291"/>
                  <a:pt x="53" y="295"/>
                  <a:pt x="46" y="297"/>
                </a:cubicBezTo>
                <a:cubicBezTo>
                  <a:pt x="38" y="309"/>
                  <a:pt x="40" y="307"/>
                  <a:pt x="28" y="315"/>
                </a:cubicBezTo>
                <a:cubicBezTo>
                  <a:pt x="24" y="304"/>
                  <a:pt x="26" y="298"/>
                  <a:pt x="16" y="295"/>
                </a:cubicBezTo>
                <a:cubicBezTo>
                  <a:pt x="12" y="296"/>
                  <a:pt x="8" y="298"/>
                  <a:pt x="4" y="299"/>
                </a:cubicBezTo>
                <a:cubicBezTo>
                  <a:pt x="0" y="300"/>
                  <a:pt x="0" y="311"/>
                  <a:pt x="0" y="311"/>
                </a:cubicBezTo>
                <a:cubicBezTo>
                  <a:pt x="5" y="326"/>
                  <a:pt x="17" y="366"/>
                  <a:pt x="30" y="375"/>
                </a:cubicBezTo>
                <a:cubicBezTo>
                  <a:pt x="54" y="372"/>
                  <a:pt x="40" y="373"/>
                  <a:pt x="54" y="363"/>
                </a:cubicBezTo>
                <a:cubicBezTo>
                  <a:pt x="70" y="368"/>
                  <a:pt x="59" y="384"/>
                  <a:pt x="72" y="393"/>
                </a:cubicBezTo>
                <a:cubicBezTo>
                  <a:pt x="76" y="400"/>
                  <a:pt x="78" y="406"/>
                  <a:pt x="80" y="413"/>
                </a:cubicBezTo>
                <a:cubicBezTo>
                  <a:pt x="82" y="429"/>
                  <a:pt x="86" y="426"/>
                  <a:pt x="90" y="439"/>
                </a:cubicBezTo>
                <a:cubicBezTo>
                  <a:pt x="91" y="443"/>
                  <a:pt x="94" y="451"/>
                  <a:pt x="94" y="451"/>
                </a:cubicBezTo>
                <a:cubicBezTo>
                  <a:pt x="91" y="459"/>
                  <a:pt x="86" y="460"/>
                  <a:pt x="82" y="467"/>
                </a:cubicBezTo>
                <a:cubicBezTo>
                  <a:pt x="90" y="480"/>
                  <a:pt x="96" y="499"/>
                  <a:pt x="108" y="507"/>
                </a:cubicBezTo>
                <a:cubicBezTo>
                  <a:pt x="117" y="521"/>
                  <a:pt x="128" y="532"/>
                  <a:pt x="144" y="537"/>
                </a:cubicBezTo>
                <a:cubicBezTo>
                  <a:pt x="148" y="536"/>
                  <a:pt x="153" y="537"/>
                  <a:pt x="156" y="535"/>
                </a:cubicBezTo>
                <a:cubicBezTo>
                  <a:pt x="164" y="529"/>
                  <a:pt x="154" y="523"/>
                  <a:pt x="166" y="519"/>
                </a:cubicBezTo>
                <a:cubicBezTo>
                  <a:pt x="176" y="520"/>
                  <a:pt x="186" y="520"/>
                  <a:pt x="196" y="521"/>
                </a:cubicBezTo>
                <a:cubicBezTo>
                  <a:pt x="198" y="521"/>
                  <a:pt x="200" y="524"/>
                  <a:pt x="202" y="523"/>
                </a:cubicBezTo>
                <a:cubicBezTo>
                  <a:pt x="206" y="520"/>
                  <a:pt x="210" y="511"/>
                  <a:pt x="210" y="511"/>
                </a:cubicBezTo>
                <a:cubicBezTo>
                  <a:pt x="213" y="489"/>
                  <a:pt x="214" y="475"/>
                  <a:pt x="212" y="451"/>
                </a:cubicBezTo>
                <a:cubicBezTo>
                  <a:pt x="212" y="447"/>
                  <a:pt x="207" y="434"/>
                  <a:pt x="206" y="431"/>
                </a:cubicBezTo>
                <a:cubicBezTo>
                  <a:pt x="205" y="427"/>
                  <a:pt x="202" y="419"/>
                  <a:pt x="202" y="419"/>
                </a:cubicBezTo>
                <a:cubicBezTo>
                  <a:pt x="201" y="406"/>
                  <a:pt x="202" y="392"/>
                  <a:pt x="200" y="379"/>
                </a:cubicBezTo>
                <a:cubicBezTo>
                  <a:pt x="200" y="375"/>
                  <a:pt x="196" y="367"/>
                  <a:pt x="196" y="367"/>
                </a:cubicBezTo>
                <a:cubicBezTo>
                  <a:pt x="198" y="345"/>
                  <a:pt x="205" y="331"/>
                  <a:pt x="210" y="311"/>
                </a:cubicBezTo>
                <a:cubicBezTo>
                  <a:pt x="209" y="296"/>
                  <a:pt x="211" y="289"/>
                  <a:pt x="200" y="281"/>
                </a:cubicBezTo>
                <a:cubicBezTo>
                  <a:pt x="197" y="277"/>
                  <a:pt x="195" y="273"/>
                  <a:pt x="192" y="269"/>
                </a:cubicBezTo>
                <a:cubicBezTo>
                  <a:pt x="190" y="265"/>
                  <a:pt x="188" y="257"/>
                  <a:pt x="188" y="257"/>
                </a:cubicBezTo>
                <a:cubicBezTo>
                  <a:pt x="186" y="243"/>
                  <a:pt x="182" y="229"/>
                  <a:pt x="186" y="215"/>
                </a:cubicBezTo>
                <a:cubicBezTo>
                  <a:pt x="188" y="208"/>
                  <a:pt x="196" y="197"/>
                  <a:pt x="196" y="197"/>
                </a:cubicBezTo>
                <a:cubicBezTo>
                  <a:pt x="197" y="190"/>
                  <a:pt x="195" y="181"/>
                  <a:pt x="200" y="175"/>
                </a:cubicBezTo>
                <a:cubicBezTo>
                  <a:pt x="204" y="170"/>
                  <a:pt x="218" y="167"/>
                  <a:pt x="218" y="167"/>
                </a:cubicBezTo>
                <a:cubicBezTo>
                  <a:pt x="228" y="157"/>
                  <a:pt x="228" y="157"/>
                  <a:pt x="242" y="159"/>
                </a:cubicBezTo>
                <a:cubicBezTo>
                  <a:pt x="254" y="171"/>
                  <a:pt x="264" y="178"/>
                  <a:pt x="280" y="181"/>
                </a:cubicBezTo>
                <a:cubicBezTo>
                  <a:pt x="289" y="179"/>
                  <a:pt x="297" y="178"/>
                  <a:pt x="306" y="175"/>
                </a:cubicBezTo>
                <a:cubicBezTo>
                  <a:pt x="316" y="160"/>
                  <a:pt x="303" y="133"/>
                  <a:pt x="298" y="117"/>
                </a:cubicBezTo>
                <a:cubicBezTo>
                  <a:pt x="297" y="96"/>
                  <a:pt x="301" y="75"/>
                  <a:pt x="294" y="55"/>
                </a:cubicBezTo>
                <a:cubicBezTo>
                  <a:pt x="283" y="25"/>
                  <a:pt x="286" y="61"/>
                  <a:pt x="286" y="29"/>
                </a:cubicBezTo>
                <a:close/>
              </a:path>
            </a:pathLst>
          </a:custGeom>
          <a:solidFill>
            <a:srgbClr val="0070C0"/>
          </a:solidFill>
          <a:ln w="6350">
            <a:solidFill>
              <a:srgbClr val="663300">
                <a:alpha val="49019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293" name="Freeform 141"/>
          <p:cNvSpPr>
            <a:spLocks/>
          </p:cNvSpPr>
          <p:nvPr/>
        </p:nvSpPr>
        <p:spPr bwMode="auto">
          <a:xfrm>
            <a:off x="3652838" y="1833562"/>
            <a:ext cx="201612" cy="412750"/>
          </a:xfrm>
          <a:custGeom>
            <a:avLst/>
            <a:gdLst>
              <a:gd name="T0" fmla="*/ 0 w 147"/>
              <a:gd name="T1" fmla="*/ 2147483647 h 297"/>
              <a:gd name="T2" fmla="*/ 2147483647 w 147"/>
              <a:gd name="T3" fmla="*/ 2147483647 h 297"/>
              <a:gd name="T4" fmla="*/ 2147483647 w 147"/>
              <a:gd name="T5" fmla="*/ 2147483647 h 297"/>
              <a:gd name="T6" fmla="*/ 2147483647 w 147"/>
              <a:gd name="T7" fmla="*/ 2147483647 h 297"/>
              <a:gd name="T8" fmla="*/ 2147483647 w 147"/>
              <a:gd name="T9" fmla="*/ 0 h 297"/>
              <a:gd name="T10" fmla="*/ 2147483647 w 147"/>
              <a:gd name="T11" fmla="*/ 2147483647 h 297"/>
              <a:gd name="T12" fmla="*/ 2147483647 w 147"/>
              <a:gd name="T13" fmla="*/ 2147483647 h 297"/>
              <a:gd name="T14" fmla="*/ 2147483647 w 147"/>
              <a:gd name="T15" fmla="*/ 2147483647 h 297"/>
              <a:gd name="T16" fmla="*/ 2147483647 w 147"/>
              <a:gd name="T17" fmla="*/ 2147483647 h 297"/>
              <a:gd name="T18" fmla="*/ 2147483647 w 147"/>
              <a:gd name="T19" fmla="*/ 2147483647 h 297"/>
              <a:gd name="T20" fmla="*/ 2147483647 w 147"/>
              <a:gd name="T21" fmla="*/ 2147483647 h 297"/>
              <a:gd name="T22" fmla="*/ 2147483647 w 147"/>
              <a:gd name="T23" fmla="*/ 2147483647 h 297"/>
              <a:gd name="T24" fmla="*/ 2147483647 w 147"/>
              <a:gd name="T25" fmla="*/ 2147483647 h 297"/>
              <a:gd name="T26" fmla="*/ 2147483647 w 147"/>
              <a:gd name="T27" fmla="*/ 2147483647 h 297"/>
              <a:gd name="T28" fmla="*/ 2147483647 w 147"/>
              <a:gd name="T29" fmla="*/ 2147483647 h 297"/>
              <a:gd name="T30" fmla="*/ 2147483647 w 147"/>
              <a:gd name="T31" fmla="*/ 2147483647 h 297"/>
              <a:gd name="T32" fmla="*/ 2147483647 w 147"/>
              <a:gd name="T33" fmla="*/ 2147483647 h 297"/>
              <a:gd name="T34" fmla="*/ 2147483647 w 147"/>
              <a:gd name="T35" fmla="*/ 2147483647 h 297"/>
              <a:gd name="T36" fmla="*/ 2147483647 w 147"/>
              <a:gd name="T37" fmla="*/ 2147483647 h 297"/>
              <a:gd name="T38" fmla="*/ 0 w 147"/>
              <a:gd name="T39" fmla="*/ 2147483647 h 297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147"/>
              <a:gd name="T61" fmla="*/ 0 h 297"/>
              <a:gd name="T62" fmla="*/ 147 w 147"/>
              <a:gd name="T63" fmla="*/ 297 h 297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147" h="297">
                <a:moveTo>
                  <a:pt x="0" y="78"/>
                </a:moveTo>
                <a:cubicBezTo>
                  <a:pt x="9" y="69"/>
                  <a:pt x="14" y="61"/>
                  <a:pt x="24" y="54"/>
                </a:cubicBezTo>
                <a:cubicBezTo>
                  <a:pt x="33" y="40"/>
                  <a:pt x="44" y="39"/>
                  <a:pt x="57" y="30"/>
                </a:cubicBezTo>
                <a:cubicBezTo>
                  <a:pt x="65" y="18"/>
                  <a:pt x="66" y="11"/>
                  <a:pt x="78" y="6"/>
                </a:cubicBezTo>
                <a:cubicBezTo>
                  <a:pt x="84" y="3"/>
                  <a:pt x="96" y="0"/>
                  <a:pt x="96" y="0"/>
                </a:cubicBezTo>
                <a:cubicBezTo>
                  <a:pt x="108" y="2"/>
                  <a:pt x="129" y="15"/>
                  <a:pt x="129" y="15"/>
                </a:cubicBezTo>
                <a:cubicBezTo>
                  <a:pt x="136" y="26"/>
                  <a:pt x="143" y="24"/>
                  <a:pt x="147" y="36"/>
                </a:cubicBezTo>
                <a:cubicBezTo>
                  <a:pt x="141" y="53"/>
                  <a:pt x="130" y="76"/>
                  <a:pt x="117" y="87"/>
                </a:cubicBezTo>
                <a:cubicBezTo>
                  <a:pt x="111" y="93"/>
                  <a:pt x="104" y="98"/>
                  <a:pt x="99" y="105"/>
                </a:cubicBezTo>
                <a:cubicBezTo>
                  <a:pt x="95" y="111"/>
                  <a:pt x="87" y="123"/>
                  <a:pt x="87" y="123"/>
                </a:cubicBezTo>
                <a:cubicBezTo>
                  <a:pt x="90" y="141"/>
                  <a:pt x="95" y="153"/>
                  <a:pt x="102" y="168"/>
                </a:cubicBezTo>
                <a:cubicBezTo>
                  <a:pt x="105" y="174"/>
                  <a:pt x="108" y="186"/>
                  <a:pt x="108" y="186"/>
                </a:cubicBezTo>
                <a:cubicBezTo>
                  <a:pt x="101" y="207"/>
                  <a:pt x="108" y="184"/>
                  <a:pt x="102" y="225"/>
                </a:cubicBezTo>
                <a:cubicBezTo>
                  <a:pt x="95" y="276"/>
                  <a:pt x="59" y="286"/>
                  <a:pt x="15" y="297"/>
                </a:cubicBezTo>
                <a:cubicBezTo>
                  <a:pt x="12" y="295"/>
                  <a:pt x="7" y="295"/>
                  <a:pt x="6" y="291"/>
                </a:cubicBezTo>
                <a:cubicBezTo>
                  <a:pt x="2" y="273"/>
                  <a:pt x="12" y="265"/>
                  <a:pt x="15" y="249"/>
                </a:cubicBezTo>
                <a:cubicBezTo>
                  <a:pt x="16" y="243"/>
                  <a:pt x="15" y="236"/>
                  <a:pt x="18" y="231"/>
                </a:cubicBezTo>
                <a:cubicBezTo>
                  <a:pt x="22" y="225"/>
                  <a:pt x="36" y="219"/>
                  <a:pt x="36" y="219"/>
                </a:cubicBezTo>
                <a:cubicBezTo>
                  <a:pt x="46" y="189"/>
                  <a:pt x="33" y="147"/>
                  <a:pt x="18" y="120"/>
                </a:cubicBezTo>
                <a:cubicBezTo>
                  <a:pt x="10" y="105"/>
                  <a:pt x="0" y="96"/>
                  <a:pt x="0" y="78"/>
                </a:cubicBezTo>
                <a:close/>
              </a:path>
            </a:pathLst>
          </a:custGeom>
          <a:solidFill>
            <a:srgbClr val="0070C0"/>
          </a:solidFill>
          <a:ln w="6350">
            <a:solidFill>
              <a:srgbClr val="663300">
                <a:alpha val="49019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15" name="Title 1"/>
          <p:cNvSpPr txBox="1">
            <a:spLocks/>
          </p:cNvSpPr>
          <p:nvPr/>
        </p:nvSpPr>
        <p:spPr>
          <a:xfrm>
            <a:off x="0" y="285728"/>
            <a:ext cx="8929718" cy="478976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2200" b="1" kern="0" spc="-4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พื้นที่รับผิดชอบของ อ.</a:t>
            </a:r>
            <a:r>
              <a:rPr lang="th-TH" sz="2200" b="1" kern="0" spc="-40" dirty="0" err="1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ค.ต.ป.</a:t>
            </a:r>
            <a:r>
              <a:rPr lang="th-TH" sz="2200" b="1" kern="0" spc="-4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กลุ่มจังหวัด ตามคำสั่ง ค.ต.ป. ที่ ๒</a:t>
            </a:r>
            <a:r>
              <a:rPr lang="en-US" sz="2200" b="1" kern="0" spc="-4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th-TH" sz="2200" b="1" kern="0" spc="-4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๒๕๕๖</a:t>
            </a:r>
            <a:r>
              <a:rPr kumimoji="0" lang="en-US" sz="2200" b="1" i="0" u="none" strike="noStrike" kern="0" cap="none" spc="-4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kumimoji="0" lang="en-US" sz="2200" b="1" i="0" u="none" strike="noStrike" kern="0" cap="none" spc="-4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kumimoji="0" lang="en-US" sz="2200" b="1" i="0" u="none" strike="noStrike" kern="0" cap="none" spc="-4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6438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6" name="AutoShape 4"/>
          <p:cNvSpPr>
            <a:spLocks noChangeArrowheads="1"/>
          </p:cNvSpPr>
          <p:nvPr/>
        </p:nvSpPr>
        <p:spPr bwMode="gray">
          <a:xfrm>
            <a:off x="5715008" y="3762372"/>
            <a:ext cx="2643206" cy="1381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EF2CC">
                  <a:gamma/>
                  <a:tint val="0"/>
                  <a:invGamma/>
                </a:srgbClr>
              </a:gs>
              <a:gs pos="100000">
                <a:srgbClr val="9EF2CC"/>
              </a:gs>
            </a:gsLst>
            <a:lin ang="2700000" scaled="1"/>
          </a:gradFill>
          <a:ln w="38100">
            <a:solidFill>
              <a:srgbClr val="969696"/>
            </a:solidFill>
            <a:round/>
            <a:headEnd/>
            <a:tailEnd/>
          </a:ln>
          <a:effectLst>
            <a:outerShdw dist="91581" dir="3378596" algn="ctr" rotWithShape="0">
              <a:srgbClr val="B2B2B2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th-TH" sz="16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รายงานผลการตรวจสอบ</a:t>
            </a:r>
          </a:p>
          <a:p>
            <a:pPr algn="ctr"/>
            <a:r>
              <a:rPr lang="th-TH" sz="16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และประเมินผลภาคราชการ</a:t>
            </a:r>
          </a:p>
          <a:p>
            <a:pPr algn="ctr"/>
            <a:r>
              <a:rPr lang="th-TH" sz="16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รอบประจำปี</a:t>
            </a:r>
          </a:p>
          <a:p>
            <a:pPr algn="ctr"/>
            <a:r>
              <a:rPr lang="th-TH" sz="16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(๑๒ เดือน)</a:t>
            </a:r>
            <a:endParaRPr lang="th-TH" sz="1600" b="1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20198" name="AutoShape 6"/>
          <p:cNvSpPr>
            <a:spLocks noChangeArrowheads="1"/>
          </p:cNvSpPr>
          <p:nvPr/>
        </p:nvSpPr>
        <p:spPr bwMode="gray">
          <a:xfrm>
            <a:off x="1000100" y="3752853"/>
            <a:ext cx="2657500" cy="1390659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9E4FF">
                  <a:gamma/>
                  <a:tint val="0"/>
                  <a:invGamma/>
                </a:srgbClr>
              </a:gs>
              <a:gs pos="100000">
                <a:srgbClr val="C9E4FF"/>
              </a:gs>
            </a:gsLst>
            <a:lin ang="2700000" scaled="1"/>
          </a:gradFill>
          <a:ln w="38100">
            <a:solidFill>
              <a:srgbClr val="969696"/>
            </a:solidFill>
            <a:round/>
            <a:headEnd/>
            <a:tailEnd/>
          </a:ln>
          <a:effectLst>
            <a:outerShdw dist="91581" dir="3378596" algn="ctr" rotWithShape="0">
              <a:srgbClr val="B2B2B2">
                <a:alpha val="50000"/>
              </a:srgbClr>
            </a:outerShdw>
          </a:effectLst>
        </p:spPr>
        <p:txBody>
          <a:bodyPr wrap="none" anchor="ctr"/>
          <a:lstStyle/>
          <a:p>
            <a:endParaRPr lang="th-TH">
              <a:latin typeface="Verdana" pitchFamily="34" charset="0"/>
            </a:endParaRPr>
          </a:p>
        </p:txBody>
      </p:sp>
      <p:sp>
        <p:nvSpPr>
          <p:cNvPr id="520199" name="Text Box 7"/>
          <p:cNvSpPr txBox="1">
            <a:spLocks noChangeArrowheads="1"/>
          </p:cNvSpPr>
          <p:nvPr/>
        </p:nvSpPr>
        <p:spPr bwMode="gray">
          <a:xfrm>
            <a:off x="1000100" y="3857628"/>
            <a:ext cx="264320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th-TH" sz="16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รายงานผลการตรวจสอบและประเมินผลภาคราชการ</a:t>
            </a:r>
          </a:p>
          <a:p>
            <a:pPr algn="ctr"/>
            <a:r>
              <a:rPr lang="th-TH" sz="16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รอบระหว่างปี </a:t>
            </a:r>
          </a:p>
          <a:p>
            <a:pPr algn="ctr"/>
            <a:r>
              <a:rPr lang="th-TH" sz="16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(๖ เดือน)</a:t>
            </a:r>
            <a:endParaRPr lang="th-TH" sz="1600" b="1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20200" name="AutoShape 8"/>
          <p:cNvSpPr>
            <a:spLocks noChangeAspect="1" noChangeArrowheads="1" noTextEdit="1"/>
          </p:cNvSpPr>
          <p:nvPr/>
        </p:nvSpPr>
        <p:spPr bwMode="gray">
          <a:xfrm>
            <a:off x="3451225" y="3652841"/>
            <a:ext cx="909638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520201" name="Freeform 9"/>
          <p:cNvSpPr>
            <a:spLocks/>
          </p:cNvSpPr>
          <p:nvPr/>
        </p:nvSpPr>
        <p:spPr bwMode="gray">
          <a:xfrm>
            <a:off x="3643306" y="3357562"/>
            <a:ext cx="903288" cy="1241425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rgbClr val="0099CC"/>
              </a:gs>
              <a:gs pos="100000">
                <a:srgbClr val="0099CC">
                  <a:gamma/>
                  <a:tint val="31765"/>
                  <a:invGamma/>
                </a:srgb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520202" name="AutoShape 10"/>
          <p:cNvSpPr>
            <a:spLocks noChangeAspect="1" noChangeArrowheads="1" noTextEdit="1"/>
          </p:cNvSpPr>
          <p:nvPr/>
        </p:nvSpPr>
        <p:spPr bwMode="gray">
          <a:xfrm flipH="1">
            <a:off x="4945063" y="3652841"/>
            <a:ext cx="909637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520203" name="Freeform 11"/>
          <p:cNvSpPr>
            <a:spLocks/>
          </p:cNvSpPr>
          <p:nvPr/>
        </p:nvSpPr>
        <p:spPr bwMode="gray">
          <a:xfrm flipH="1">
            <a:off x="4668845" y="3357562"/>
            <a:ext cx="903287" cy="1241425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rgbClr val="FF9966"/>
              </a:gs>
              <a:gs pos="100000">
                <a:srgbClr val="FF9966">
                  <a:gamma/>
                  <a:tint val="31765"/>
                  <a:invGamma/>
                </a:srgb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2713779" y="714356"/>
            <a:ext cx="3604045" cy="1214446"/>
            <a:chOff x="1942" y="1314"/>
            <a:chExt cx="1906" cy="908"/>
          </a:xfrm>
        </p:grpSpPr>
        <p:grpSp>
          <p:nvGrpSpPr>
            <p:cNvPr id="3" name="Group 13"/>
            <p:cNvGrpSpPr>
              <a:grpSpLocks/>
            </p:cNvGrpSpPr>
            <p:nvPr/>
          </p:nvGrpSpPr>
          <p:grpSpPr bwMode="auto">
            <a:xfrm>
              <a:off x="1942" y="1314"/>
              <a:ext cx="1906" cy="908"/>
              <a:chOff x="1917" y="935"/>
              <a:chExt cx="1944" cy="926"/>
            </a:xfrm>
          </p:grpSpPr>
          <p:sp>
            <p:nvSpPr>
              <p:cNvPr id="520206" name="Oval 14"/>
              <p:cNvSpPr>
                <a:spLocks noChangeArrowheads="1"/>
              </p:cNvSpPr>
              <p:nvPr/>
            </p:nvSpPr>
            <p:spPr bwMode="gray">
              <a:xfrm>
                <a:off x="1917" y="954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rgbClr val="3371CD">
                      <a:gamma/>
                      <a:shade val="63529"/>
                      <a:invGamma/>
                    </a:srgbClr>
                  </a:gs>
                  <a:gs pos="100000">
                    <a:srgbClr val="3371CD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520207" name="Oval 15"/>
              <p:cNvSpPr>
                <a:spLocks noChangeArrowheads="1"/>
              </p:cNvSpPr>
              <p:nvPr/>
            </p:nvSpPr>
            <p:spPr bwMode="gray">
              <a:xfrm>
                <a:off x="1994" y="935"/>
                <a:ext cx="1867" cy="907"/>
              </a:xfrm>
              <a:prstGeom prst="ellipse">
                <a:avLst/>
              </a:prstGeom>
              <a:gradFill rotWithShape="1">
                <a:gsLst>
                  <a:gs pos="0">
                    <a:srgbClr val="3371CD">
                      <a:gamma/>
                      <a:tint val="44314"/>
                      <a:invGamma/>
                    </a:srgbClr>
                  </a:gs>
                  <a:gs pos="100000">
                    <a:srgbClr val="3371CD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sp>
          <p:nvSpPr>
            <p:cNvPr id="520208" name="Oval 16"/>
            <p:cNvSpPr>
              <a:spLocks noChangeArrowheads="1"/>
            </p:cNvSpPr>
            <p:nvPr/>
          </p:nvSpPr>
          <p:spPr bwMode="gray">
            <a:xfrm>
              <a:off x="2086" y="1314"/>
              <a:ext cx="1691" cy="845"/>
            </a:xfrm>
            <a:prstGeom prst="ellipse">
              <a:avLst/>
            </a:prstGeom>
            <a:gradFill rotWithShape="1">
              <a:gsLst>
                <a:gs pos="0">
                  <a:srgbClr val="E6BF80">
                    <a:gamma/>
                    <a:shade val="46275"/>
                    <a:invGamma/>
                  </a:srgbClr>
                </a:gs>
                <a:gs pos="100000">
                  <a:srgbClr val="E6BF80"/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th-TH"/>
            </a:p>
          </p:txBody>
        </p:sp>
        <p:sp>
          <p:nvSpPr>
            <p:cNvPr id="520209" name="Oval 17"/>
            <p:cNvSpPr>
              <a:spLocks noChangeArrowheads="1"/>
            </p:cNvSpPr>
            <p:nvPr/>
          </p:nvSpPr>
          <p:spPr bwMode="gray">
            <a:xfrm>
              <a:off x="2108" y="1319"/>
              <a:ext cx="1650" cy="824"/>
            </a:xfrm>
            <a:prstGeom prst="ellipse">
              <a:avLst/>
            </a:prstGeom>
            <a:gradFill rotWithShape="1">
              <a:gsLst>
                <a:gs pos="0">
                  <a:srgbClr val="E6BF80">
                    <a:alpha val="0"/>
                  </a:srgbClr>
                </a:gs>
                <a:gs pos="100000">
                  <a:srgbClr val="E6BF80">
                    <a:gamma/>
                    <a:tint val="34902"/>
                    <a:invGamma/>
                  </a:srgb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th-TH"/>
            </a:p>
          </p:txBody>
        </p:sp>
        <p:sp>
          <p:nvSpPr>
            <p:cNvPr id="520210" name="Oval 18"/>
            <p:cNvSpPr>
              <a:spLocks noChangeArrowheads="1"/>
            </p:cNvSpPr>
            <p:nvPr/>
          </p:nvSpPr>
          <p:spPr bwMode="gray">
            <a:xfrm>
              <a:off x="2125" y="1327"/>
              <a:ext cx="1570" cy="770"/>
            </a:xfrm>
            <a:prstGeom prst="ellipse">
              <a:avLst/>
            </a:prstGeom>
            <a:gradFill rotWithShape="1">
              <a:gsLst>
                <a:gs pos="0">
                  <a:srgbClr val="E6BF80">
                    <a:gamma/>
                    <a:shade val="79216"/>
                    <a:invGamma/>
                  </a:srgbClr>
                </a:gs>
                <a:gs pos="100000">
                  <a:srgbClr val="E6BF80">
                    <a:alpha val="48000"/>
                  </a:srgb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th-TH"/>
            </a:p>
          </p:txBody>
        </p:sp>
        <p:sp>
          <p:nvSpPr>
            <p:cNvPr id="520211" name="Oval 19"/>
            <p:cNvSpPr>
              <a:spLocks noChangeArrowheads="1"/>
            </p:cNvSpPr>
            <p:nvPr/>
          </p:nvSpPr>
          <p:spPr bwMode="gray">
            <a:xfrm>
              <a:off x="2208" y="1344"/>
              <a:ext cx="1382" cy="624"/>
            </a:xfrm>
            <a:prstGeom prst="ellipse">
              <a:avLst/>
            </a:prstGeom>
            <a:gradFill rotWithShape="1">
              <a:gsLst>
                <a:gs pos="0">
                  <a:srgbClr val="E6BF80">
                    <a:gamma/>
                    <a:tint val="0"/>
                    <a:invGamma/>
                  </a:srgbClr>
                </a:gs>
                <a:gs pos="100000">
                  <a:srgbClr val="E6BF80">
                    <a:alpha val="38000"/>
                  </a:srgb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th-TH"/>
            </a:p>
          </p:txBody>
        </p:sp>
      </p:grpSp>
      <p:sp>
        <p:nvSpPr>
          <p:cNvPr id="520212" name="Text Box 20"/>
          <p:cNvSpPr txBox="1">
            <a:spLocks noChangeArrowheads="1"/>
          </p:cNvSpPr>
          <p:nvPr/>
        </p:nvSpPr>
        <p:spPr bwMode="gray">
          <a:xfrm>
            <a:off x="3143240" y="857232"/>
            <a:ext cx="3000396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th-TH" sz="16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ระเบียบสำนักนายกรัฐมนตรี</a:t>
            </a:r>
          </a:p>
          <a:p>
            <a:pPr algn="ctr"/>
            <a:r>
              <a:rPr lang="th-TH" sz="16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ว่าด้วยการตรวจสอบฯ</a:t>
            </a:r>
          </a:p>
          <a:p>
            <a:pPr algn="ctr"/>
            <a:r>
              <a:rPr lang="th-TH" sz="16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พ.ศ. ๒๕๔๘ ข้อ ๑๓ (๔)</a:t>
            </a:r>
            <a:endParaRPr lang="th-TH" sz="1600" b="1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0" name="Rectangle 53"/>
          <p:cNvSpPr txBox="1">
            <a:spLocks noChangeArrowheads="1"/>
          </p:cNvSpPr>
          <p:nvPr/>
        </p:nvSpPr>
        <p:spPr bwMode="gray">
          <a:xfrm>
            <a:off x="0" y="-158768"/>
            <a:ext cx="957266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 การรายงานผลการตรวจสอบและประเมินผลภาคราชการ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22" name="AutoShape 6"/>
          <p:cNvSpPr>
            <a:spLocks noChangeArrowheads="1"/>
          </p:cNvSpPr>
          <p:nvPr/>
        </p:nvSpPr>
        <p:spPr bwMode="gray">
          <a:xfrm rot="10800000">
            <a:off x="3857620" y="2071676"/>
            <a:ext cx="1285884" cy="428630"/>
          </a:xfrm>
          <a:prstGeom prst="upArrow">
            <a:avLst>
              <a:gd name="adj1" fmla="val 78306"/>
              <a:gd name="adj2" fmla="val 48213"/>
            </a:avLst>
          </a:prstGeom>
          <a:gradFill rotWithShape="1">
            <a:gsLst>
              <a:gs pos="0">
                <a:srgbClr val="88CE58"/>
              </a:gs>
              <a:gs pos="100000">
                <a:srgbClr val="88CE58">
                  <a:gamma/>
                  <a:tint val="0"/>
                  <a:invGamma/>
                  <a:alpha val="0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3" name="AutoShape 3"/>
          <p:cNvSpPr>
            <a:spLocks noChangeArrowheads="1"/>
          </p:cNvSpPr>
          <p:nvPr/>
        </p:nvSpPr>
        <p:spPr bwMode="auto">
          <a:xfrm>
            <a:off x="3071802" y="2500306"/>
            <a:ext cx="3071834" cy="962031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>
                  <a:gamma/>
                  <a:tint val="0"/>
                  <a:invGamma/>
                </a:srgbClr>
              </a:gs>
              <a:gs pos="100000">
                <a:srgbClr val="99CCFF"/>
              </a:gs>
            </a:gsLst>
            <a:lin ang="2700000" scaled="1"/>
          </a:gradFill>
          <a:ln w="38100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th-TH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ค.ต.ป. </a:t>
            </a:r>
          </a:p>
          <a:p>
            <a:pPr algn="ctr"/>
            <a:r>
              <a:rPr lang="th-TH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จัดทำรายงานผลการตรวจสอบ</a:t>
            </a:r>
          </a:p>
          <a:p>
            <a:pPr algn="ctr"/>
            <a:r>
              <a:rPr lang="th-TH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และประเมินผลภาคราชการ </a:t>
            </a:r>
            <a:r>
              <a:rPr lang="th-TH" sz="1400" b="1" u="sng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ปีละ ๒ ครั้ง</a:t>
            </a:r>
            <a:endParaRPr lang="th-TH" sz="1400" b="1" u="sng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AutoShape 3"/>
          <p:cNvSpPr>
            <a:spLocks noChangeArrowheads="1"/>
          </p:cNvSpPr>
          <p:nvPr/>
        </p:nvSpPr>
        <p:spPr bwMode="auto">
          <a:xfrm>
            <a:off x="3357554" y="5572141"/>
            <a:ext cx="2428892" cy="857256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>
                  <a:gamma/>
                  <a:tint val="0"/>
                  <a:invGamma/>
                </a:srgbClr>
              </a:gs>
              <a:gs pos="100000">
                <a:srgbClr val="99CCFF"/>
              </a:gs>
            </a:gsLst>
            <a:lin ang="2700000" scaled="1"/>
          </a:gradFill>
          <a:ln w="38100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th-TH" sz="2400" b="1" u="sng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คณะรัฐมนตรี</a:t>
            </a:r>
            <a:endParaRPr lang="th-TH" sz="1400" b="1" u="sng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 rot="5400000">
            <a:off x="6751653" y="5607859"/>
            <a:ext cx="785024" cy="794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10800000">
            <a:off x="5929322" y="6000768"/>
            <a:ext cx="1204922" cy="1588"/>
          </a:xfrm>
          <a:prstGeom prst="line">
            <a:avLst/>
          </a:prstGeom>
          <a:ln w="38100"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5400000">
            <a:off x="1750993" y="5607065"/>
            <a:ext cx="785024" cy="794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0800000">
            <a:off x="2152632" y="5999974"/>
            <a:ext cx="1204922" cy="1588"/>
          </a:xfrm>
          <a:prstGeom prst="line">
            <a:avLst/>
          </a:prstGeom>
          <a:ln w="38100">
            <a:prstDash val="sys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28384" y="6596236"/>
            <a:ext cx="1115616" cy="404664"/>
          </a:xfrm>
        </p:spPr>
        <p:txBody>
          <a:bodyPr/>
          <a:lstStyle/>
          <a:p>
            <a:fld id="{0C0CEEA5-F9B0-4D86-990B-7320765CB13D}" type="slidenum">
              <a:rPr lang="en-US"/>
              <a:pPr/>
              <a:t>14</a:t>
            </a:fld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6215059"/>
            <a:ext cx="768260" cy="642941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01090" y="6612979"/>
            <a:ext cx="685800" cy="316483"/>
          </a:xfrm>
        </p:spPr>
        <p:txBody>
          <a:bodyPr/>
          <a:lstStyle/>
          <a:p>
            <a:fld id="{761B4706-3CB6-4EB6-97ED-8820D37AA198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gray">
          <a:xfrm>
            <a:off x="-285752" y="2714620"/>
            <a:ext cx="9501222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531813" indent="-531813" algn="ctr">
              <a:lnSpc>
                <a:spcPct val="130000"/>
              </a:lnSpc>
              <a:spcBef>
                <a:spcPts val="1200"/>
              </a:spcBef>
              <a:tabLst>
                <a:tab pos="531813" algn="l"/>
              </a:tabLst>
            </a:pPr>
            <a:r>
              <a:rPr lang="th-TH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เนื้อหาการ</a:t>
            </a:r>
            <a:r>
              <a:rPr lang="th-TH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สอบทานที่ผ่านมา</a:t>
            </a:r>
          </a:p>
          <a:p>
            <a:pPr marL="531813" indent="-531813" algn="ctr">
              <a:lnSpc>
                <a:spcPct val="130000"/>
              </a:lnSpc>
              <a:spcBef>
                <a:spcPts val="1200"/>
              </a:spcBef>
              <a:tabLst>
                <a:tab pos="531813" algn="l"/>
              </a:tabLst>
            </a:pPr>
            <a:r>
              <a:rPr lang="th-TH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และมติคณะรัฐมนตรีเมื่อ ๑ ตุลาคม ๒๕๕๖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FBEF-2696-48F7-8091-FE022529EDF3}" type="slidenum">
              <a:rPr lang="en-US"/>
              <a:pPr/>
              <a:t>16</a:t>
            </a:fld>
            <a:endParaRPr lang="th-TH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8072462" cy="1139825"/>
          </a:xfrm>
        </p:spPr>
        <p:txBody>
          <a:bodyPr/>
          <a:lstStyle/>
          <a:p>
            <a:pPr marL="406400" indent="-406400" algn="l"/>
            <a:r>
              <a:rPr lang="th-TH" sz="3200" b="1" dirty="0" smtClean="0"/>
              <a:t>เนื้อหาการ</a:t>
            </a:r>
            <a:r>
              <a:rPr lang="th-TH" sz="3200" b="1" dirty="0"/>
              <a:t>สอบทานที่ผ่านมา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53000"/>
          </a:xfrm>
        </p:spPr>
        <p:txBody>
          <a:bodyPr/>
          <a:lstStyle/>
          <a:p>
            <a:pPr marL="990600" indent="-482600">
              <a:lnSpc>
                <a:spcPct val="150000"/>
              </a:lnSpc>
              <a:buFont typeface="Wingdings" pitchFamily="2" charset="2"/>
              <a:buChar char="Ø"/>
            </a:pPr>
            <a:r>
              <a:rPr lang="th-TH" sz="2800" dirty="0" smtClean="0">
                <a:latin typeface="Angsana New" pitchFamily="18" charset="-34"/>
              </a:rPr>
              <a:t>การ</a:t>
            </a:r>
            <a:r>
              <a:rPr lang="th-TH" sz="2800" dirty="0">
                <a:latin typeface="Angsana New" pitchFamily="18" charset="-34"/>
              </a:rPr>
              <a:t>สอบทานกรณีปกติ</a:t>
            </a:r>
          </a:p>
          <a:p>
            <a:pPr marL="1827213" lvl="1" indent="-742950">
              <a:lnSpc>
                <a:spcPct val="150000"/>
              </a:lnSpc>
              <a:buFont typeface="+mj-cs"/>
              <a:buAutoNum type="thaiNumPeriod"/>
            </a:pPr>
            <a:r>
              <a:rPr lang="th-TH" dirty="0">
                <a:latin typeface="Angsana New" pitchFamily="18" charset="-34"/>
              </a:rPr>
              <a:t>การตรวจราชการ</a:t>
            </a:r>
          </a:p>
          <a:p>
            <a:pPr marL="1827213" lvl="1" indent="-742950">
              <a:lnSpc>
                <a:spcPct val="150000"/>
              </a:lnSpc>
              <a:buFont typeface="+mj-cs"/>
              <a:buAutoNum type="thaiNumPeriod"/>
            </a:pPr>
            <a:r>
              <a:rPr lang="th-TH" dirty="0">
                <a:latin typeface="Angsana New" pitchFamily="18" charset="-34"/>
              </a:rPr>
              <a:t>การควบคุมภายในและการบริหารความเสี่ยง</a:t>
            </a:r>
          </a:p>
          <a:p>
            <a:pPr marL="1827213" lvl="1" indent="-742950">
              <a:lnSpc>
                <a:spcPct val="150000"/>
              </a:lnSpc>
              <a:buFont typeface="+mj-cs"/>
              <a:buAutoNum type="thaiNumPeriod"/>
            </a:pPr>
            <a:r>
              <a:rPr lang="th-TH" dirty="0">
                <a:latin typeface="Angsana New" pitchFamily="18" charset="-34"/>
              </a:rPr>
              <a:t>การตรวจสอบภายใน</a:t>
            </a:r>
          </a:p>
          <a:p>
            <a:pPr marL="1827213" lvl="1" indent="-742950">
              <a:lnSpc>
                <a:spcPct val="150000"/>
              </a:lnSpc>
              <a:buFont typeface="+mj-cs"/>
              <a:buAutoNum type="thaiNumPeriod"/>
            </a:pPr>
            <a:r>
              <a:rPr lang="th-TH" dirty="0">
                <a:latin typeface="Angsana New" pitchFamily="18" charset="-34"/>
              </a:rPr>
              <a:t>การปฏิบัติตามคำรับรองการปฏิบัติราชการ</a:t>
            </a:r>
          </a:p>
          <a:p>
            <a:pPr marL="1827213" lvl="1" indent="-742950">
              <a:lnSpc>
                <a:spcPct val="150000"/>
              </a:lnSpc>
              <a:buFont typeface="+mj-cs"/>
              <a:buAutoNum type="thaiNumPeriod"/>
            </a:pPr>
            <a:r>
              <a:rPr lang="th-TH" dirty="0">
                <a:latin typeface="Angsana New" pitchFamily="18" charset="-34"/>
              </a:rPr>
              <a:t>รายงานการเงิน</a:t>
            </a:r>
          </a:p>
          <a:p>
            <a:pPr marL="990600" indent="-482600">
              <a:lnSpc>
                <a:spcPct val="150000"/>
              </a:lnSpc>
              <a:buSzPct val="80000"/>
              <a:buFont typeface="Wingdings" pitchFamily="2" charset="2"/>
              <a:buChar char="Ø"/>
            </a:pPr>
            <a:r>
              <a:rPr lang="th-TH" sz="2800" dirty="0" smtClean="0">
                <a:latin typeface="Angsana New" pitchFamily="18" charset="-34"/>
              </a:rPr>
              <a:t>การ</a:t>
            </a:r>
            <a:r>
              <a:rPr lang="th-TH" sz="2800" dirty="0">
                <a:latin typeface="Angsana New" pitchFamily="18" charset="-34"/>
              </a:rPr>
              <a:t>สอบทานกรณีพิเศษ</a:t>
            </a:r>
          </a:p>
          <a:p>
            <a:pPr marL="1617663" lvl="1" indent="-533400">
              <a:lnSpc>
                <a:spcPct val="150000"/>
              </a:lnSpc>
              <a:buSzPct val="80000"/>
              <a:buFont typeface="Wingdings" pitchFamily="2" charset="2"/>
              <a:buNone/>
            </a:pPr>
            <a:endParaRPr lang="th-TH" dirty="0">
              <a:latin typeface="Angsana New" pitchFamily="18" charset="-34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5852" y="1496643"/>
            <a:ext cx="7572428" cy="1646605"/>
          </a:xfrm>
          <a:prstGeom prst="rect">
            <a:avLst/>
          </a:prstGeom>
          <a:solidFill>
            <a:srgbClr val="CCFF99"/>
          </a:solidFill>
          <a:ln w="28575">
            <a:solidFill>
              <a:srgbClr val="92D050"/>
            </a:solidFill>
            <a:prstDash val="sysDot"/>
          </a:ln>
        </p:spPr>
        <p:txBody>
          <a:bodyPr wrap="square">
            <a:spAutoFit/>
          </a:bodyPr>
          <a:lstStyle/>
          <a:p>
            <a:pPr marL="174625" indent="-174625" algn="thaiDist">
              <a:buClr>
                <a:srgbClr val="92D050"/>
              </a:buClr>
              <a:buFont typeface="Wingdings" pitchFamily="2" charset="2"/>
              <a:buChar char="Ø"/>
            </a:pPr>
            <a:r>
              <a:rPr lang="th-TH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รับทราบ</a:t>
            </a:r>
          </a:p>
          <a:p>
            <a:pPr marL="534988" indent="-174625" algn="thaiDist">
              <a:buFont typeface="Arial" pitchFamily="34" charset="0"/>
              <a:buChar char="•"/>
              <a:tabLst>
                <a:tab pos="534988" algn="l"/>
              </a:tabLst>
            </a:pP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รายงานผลการตรวจสอบและประเมินผลภาคราชการ ประจำปีงบประมาณ            พ.ศ. ๒๕๕๕ </a:t>
            </a:r>
          </a:p>
          <a:p>
            <a:pPr marL="534988" indent="-174625" algn="thaiDist">
              <a:buFont typeface="Arial" pitchFamily="34" charset="0"/>
              <a:buChar char="•"/>
              <a:tabLst>
                <a:tab pos="534988" algn="l"/>
              </a:tabLst>
            </a:pP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รายงานประเมินตนเองของคณะกรรมการตรวจสอบและประเมินผลภาคราชการ     คณะต่าง ๆ ประจำปีงบประมาณ พ.ศ. ๒๕๕๕ </a:t>
            </a:r>
          </a:p>
          <a:p>
            <a:pPr marL="174625" indent="-174625" algn="thaiDist">
              <a:spcBef>
                <a:spcPts val="600"/>
              </a:spcBef>
              <a:buClr>
                <a:srgbClr val="92D050"/>
              </a:buClr>
              <a:buFont typeface="Wingdings" pitchFamily="2" charset="2"/>
              <a:buChar char="Ø"/>
            </a:pP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เห็นชอบตามที่คณะกรรมการตรวจสอบและประเมินผลภาคราชการเสนอ</a:t>
            </a:r>
            <a:endParaRPr lang="th-TH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gray">
          <a:xfrm rot="12834534" flipV="1">
            <a:off x="405580" y="1226309"/>
            <a:ext cx="903288" cy="1143007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31765"/>
                  <a:invGamma/>
                </a:scheme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th-TH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3" name="Group 18"/>
          <p:cNvGrpSpPr/>
          <p:nvPr/>
        </p:nvGrpSpPr>
        <p:grpSpPr>
          <a:xfrm>
            <a:off x="285721" y="87298"/>
            <a:ext cx="4857783" cy="1269997"/>
            <a:chOff x="2714612" y="3730636"/>
            <a:chExt cx="4143403" cy="1269997"/>
          </a:xfrm>
        </p:grpSpPr>
        <p:grpSp>
          <p:nvGrpSpPr>
            <p:cNvPr id="4" name="Group 10"/>
            <p:cNvGrpSpPr>
              <a:grpSpLocks/>
            </p:cNvGrpSpPr>
            <p:nvPr/>
          </p:nvGrpSpPr>
          <p:grpSpPr bwMode="auto">
            <a:xfrm>
              <a:off x="2714612" y="3730636"/>
              <a:ext cx="4143403" cy="1269997"/>
              <a:chOff x="1997" y="1314"/>
              <a:chExt cx="1889" cy="1009"/>
            </a:xfrm>
          </p:grpSpPr>
          <p:grpSp>
            <p:nvGrpSpPr>
              <p:cNvPr id="9" name="Group 11"/>
              <p:cNvGrpSpPr>
                <a:grpSpLocks/>
              </p:cNvGrpSpPr>
              <p:nvPr/>
            </p:nvGrpSpPr>
            <p:grpSpPr bwMode="auto">
              <a:xfrm>
                <a:off x="1997" y="1404"/>
                <a:ext cx="1889" cy="919"/>
                <a:chOff x="1973" y="1027"/>
                <a:chExt cx="1926" cy="937"/>
              </a:xfrm>
            </p:grpSpPr>
            <p:sp>
              <p:nvSpPr>
                <p:cNvPr id="17" name="Oval 12"/>
                <p:cNvSpPr>
                  <a:spLocks noChangeArrowheads="1"/>
                </p:cNvSpPr>
                <p:nvPr/>
              </p:nvSpPr>
              <p:spPr bwMode="gray">
                <a:xfrm>
                  <a:off x="1994" y="1057"/>
                  <a:ext cx="1905" cy="90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48627"/>
                        <a:invGamma/>
                      </a:schemeClr>
                    </a:gs>
                  </a:gsLst>
                  <a:lin ang="27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8" name="Oval 13"/>
                <p:cNvSpPr>
                  <a:spLocks noChangeArrowheads="1"/>
                </p:cNvSpPr>
                <p:nvPr/>
              </p:nvSpPr>
              <p:spPr bwMode="gray">
                <a:xfrm>
                  <a:off x="1973" y="1027"/>
                  <a:ext cx="1905" cy="90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tint val="44314"/>
                        <a:invGamma/>
                      </a:schemeClr>
                    </a:gs>
                    <a:gs pos="100000">
                      <a:schemeClr val="hlink"/>
                    </a:gs>
                  </a:gsLst>
                  <a:lin ang="27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  <p:sp>
            <p:nvSpPr>
              <p:cNvPr id="13" name="Oval 14"/>
              <p:cNvSpPr>
                <a:spLocks noChangeArrowheads="1"/>
              </p:cNvSpPr>
              <p:nvPr/>
            </p:nvSpPr>
            <p:spPr bwMode="gray">
              <a:xfrm>
                <a:off x="2086" y="1314"/>
                <a:ext cx="1691" cy="845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shade val="46275"/>
                      <a:invGamma/>
                    </a:schemeClr>
                  </a:gs>
                  <a:gs pos="100000">
                    <a:schemeClr val="accent1"/>
                  </a:gs>
                </a:gsLst>
                <a:lin ang="27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th-TH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4" name="Oval 15"/>
              <p:cNvSpPr>
                <a:spLocks noChangeArrowheads="1"/>
              </p:cNvSpPr>
              <p:nvPr/>
            </p:nvSpPr>
            <p:spPr bwMode="gray">
              <a:xfrm>
                <a:off x="2108" y="1319"/>
                <a:ext cx="1650" cy="824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0"/>
                    </a:schemeClr>
                  </a:gs>
                  <a:gs pos="100000">
                    <a:schemeClr val="accent1">
                      <a:gamma/>
                      <a:tint val="34902"/>
                      <a:invGamma/>
                    </a:schemeClr>
                  </a:gs>
                </a:gsLst>
                <a:lin ang="27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th-TH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6" name="Oval 17"/>
              <p:cNvSpPr>
                <a:spLocks noChangeArrowheads="1"/>
              </p:cNvSpPr>
              <p:nvPr/>
            </p:nvSpPr>
            <p:spPr bwMode="gray">
              <a:xfrm>
                <a:off x="2208" y="1344"/>
                <a:ext cx="1382" cy="752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tint val="0"/>
                      <a:invGamma/>
                    </a:schemeClr>
                  </a:gs>
                  <a:gs pos="100000">
                    <a:schemeClr val="accent1">
                      <a:alpha val="38000"/>
                    </a:schemeClr>
                  </a:gs>
                </a:gsLst>
                <a:lin ang="27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th-TH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6" name="Rectangle 5"/>
            <p:cNvSpPr/>
            <p:nvPr/>
          </p:nvSpPr>
          <p:spPr>
            <a:xfrm>
              <a:off x="2948043" y="3857628"/>
              <a:ext cx="3719805" cy="7232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spcBef>
                  <a:spcPts val="600"/>
                </a:spcBef>
              </a:pPr>
              <a:r>
                <a:rPr lang="th-TH" b="1" dirty="0" smtClean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คณะรัฐมนตรีในการประชุม</a:t>
              </a:r>
            </a:p>
            <a:p>
              <a:pPr lvl="0" algn="ctr">
                <a:spcBef>
                  <a:spcPts val="600"/>
                </a:spcBef>
              </a:pPr>
              <a:r>
                <a:rPr lang="th-TH" b="1" dirty="0" smtClean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เมื่อวันที่ ๑ ตุลาคม ๒๕๕๖ </a:t>
              </a:r>
            </a:p>
          </p:txBody>
        </p:sp>
      </p:grpSp>
      <p:sp>
        <p:nvSpPr>
          <p:cNvPr id="7" name="Rectangle 6"/>
          <p:cNvSpPr/>
          <p:nvPr/>
        </p:nvSpPr>
        <p:spPr>
          <a:xfrm>
            <a:off x="714348" y="1857364"/>
            <a:ext cx="4988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มติ</a:t>
            </a:r>
            <a:endParaRPr lang="th-TH" sz="20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357158" y="3643314"/>
          <a:ext cx="8501122" cy="30538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01122"/>
              </a:tblGrid>
              <a:tr h="1712588">
                <a:tc>
                  <a:txBody>
                    <a:bodyPr/>
                    <a:lstStyle/>
                    <a:p>
                      <a:pPr marL="268288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ณะกรรมการตรวจสอบและประเมินผลภาคราชการควรมีการปรับวิธีการตรวจสอบและประเมินผลภาคราชการเพิ่มขึ้นใน ๒ มิติ คือ มิติด้านการเงิน โดยมุ่งเน้นการตรวจสอบและประเมินผลด้านประสิทธิภาพในการใช้จ่ายงบประมาณ ความสามารถในการลดต้นทุนและลดความซ้ำซ้อนในการดำเนินการ และความสามารถในการกระตุ้นเศรษฐกิจ และมิติด้านการบริหารจัดการ โดยคำนึงถึงความโปร่งใส ประสิทธิภาพและประสิทธิผลของการบริหารจัดการ ซึ่งควรกำหนดตัวชี้วัดให้ชัดเจน และใช้เป็นกลไกในการบริหารจัดการ</a:t>
                      </a:r>
                    </a:p>
                  </a:txBody>
                  <a:tcPr>
                    <a:lnL w="28575" cap="flat" cmpd="sng" algn="ctr">
                      <a:solidFill>
                        <a:srgbClr val="FF99C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C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99C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70620">
                <a:tc>
                  <a:txBody>
                    <a:bodyPr/>
                    <a:lstStyle/>
                    <a:p>
                      <a:pPr marL="268288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ตรวจสอบและประเมินผลควรพิจารณาขยายไปถึงราชการส่วนท้องถิ่นและควรมีการวางมาตรการในการตรวจสอบที่กระชับมากขึ้น</a:t>
                      </a:r>
                    </a:p>
                  </a:txBody>
                  <a:tcPr>
                    <a:lnL w="28575" cap="flat" cmpd="sng" algn="ctr">
                      <a:solidFill>
                        <a:srgbClr val="FF99C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C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70620">
                <a:tc>
                  <a:txBody>
                    <a:bodyPr/>
                    <a:lstStyle/>
                    <a:p>
                      <a:pPr marL="268288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ฝ่ายเลขานุการของคณะกรรมการตรวจสอบและประเมินผลภาคราชการ ควรมีพื้นฐานความรู้ที่หลากหลายและสามารถตรวจสอบในเชิงลึกได้</a:t>
                      </a:r>
                      <a:endParaRPr lang="en-US" sz="1600" b="0" kern="120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99C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C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99C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0" name="Down Arrow Callout 19"/>
          <p:cNvSpPr/>
          <p:nvPr/>
        </p:nvSpPr>
        <p:spPr>
          <a:xfrm>
            <a:off x="214282" y="3214686"/>
            <a:ext cx="2000264" cy="518636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64977"/>
            </a:avLst>
          </a:prstGeom>
          <a:solidFill>
            <a:srgbClr val="DEAEE8"/>
          </a:solidFill>
        </p:spPr>
        <p:txBody>
          <a:bodyPr wrap="square">
            <a:spAutoFit/>
          </a:bodyPr>
          <a:lstStyle/>
          <a:p>
            <a:pPr algn="ctr"/>
            <a:r>
              <a:rPr lang="th-TH" sz="16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ความเห็นเพิ่มเติม</a:t>
            </a:r>
            <a:r>
              <a:rPr lang="th-TH" sz="11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0"/>
          </p:nvPr>
        </p:nvSpPr>
        <p:spPr>
          <a:xfrm>
            <a:off x="7081870" y="6572272"/>
            <a:ext cx="2133600" cy="476250"/>
          </a:xfrm>
        </p:spPr>
        <p:txBody>
          <a:bodyPr/>
          <a:lstStyle/>
          <a:p>
            <a:pPr algn="r"/>
            <a:fld id="{2855D050-2B16-4A77-BD87-B146D1BBC628}" type="slidenum">
              <a:rPr lang="ko-KR" altLang="en-US" sz="1400" smtClean="0"/>
              <a:pPr algn="r"/>
              <a:t>17</a:t>
            </a:fld>
            <a:endParaRPr lang="en-US" altLang="ko-KR" sz="1400" dirty="0"/>
          </a:p>
        </p:txBody>
      </p:sp>
      <p:sp>
        <p:nvSpPr>
          <p:cNvPr id="27" name="Text Box 29"/>
          <p:cNvSpPr txBox="1">
            <a:spLocks noChangeArrowheads="1"/>
          </p:cNvSpPr>
          <p:nvPr/>
        </p:nvSpPr>
        <p:spPr bwMode="gray">
          <a:xfrm>
            <a:off x="357158" y="3571876"/>
            <a:ext cx="404327" cy="461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๑</a:t>
            </a:r>
            <a:endParaRPr lang="en-US" sz="2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8" name="Text Box 29"/>
          <p:cNvSpPr txBox="1">
            <a:spLocks noChangeArrowheads="1"/>
          </p:cNvSpPr>
          <p:nvPr/>
        </p:nvSpPr>
        <p:spPr bwMode="gray">
          <a:xfrm>
            <a:off x="357158" y="5286388"/>
            <a:ext cx="423514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๒</a:t>
            </a:r>
            <a:endParaRPr lang="en-US" sz="2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9" name="Text Box 29"/>
          <p:cNvSpPr txBox="1">
            <a:spLocks noChangeArrowheads="1"/>
          </p:cNvSpPr>
          <p:nvPr/>
        </p:nvSpPr>
        <p:spPr bwMode="gray">
          <a:xfrm>
            <a:off x="357158" y="5929330"/>
            <a:ext cx="402674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๓</a:t>
            </a:r>
            <a:endParaRPr lang="en-US" sz="2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83568" y="142852"/>
            <a:ext cx="8136904" cy="619954"/>
          </a:xfrm>
        </p:spPr>
        <p:txBody>
          <a:bodyPr/>
          <a:lstStyle/>
          <a:p>
            <a:pPr algn="ctr"/>
            <a:r>
              <a:rPr lang="th-TH" sz="2000" dirty="0" smtClean="0">
                <a:ea typeface="Tahoma" pitchFamily="34" charset="0"/>
              </a:rPr>
              <a:t>แผนการดำเนินงาน</a:t>
            </a:r>
            <a:br>
              <a:rPr lang="th-TH" sz="2000" dirty="0" smtClean="0">
                <a:ea typeface="Tahoma" pitchFamily="34" charset="0"/>
              </a:rPr>
            </a:br>
            <a:r>
              <a:rPr lang="th-TH" sz="2000" dirty="0" smtClean="0">
                <a:ea typeface="Tahoma" pitchFamily="34" charset="0"/>
              </a:rPr>
              <a:t>ตามมติคณะรัฐมนตรีเมื่อวันที่ ๑ ตุลาคม ๒๕๕๖</a:t>
            </a:r>
            <a:endParaRPr lang="th-TH" sz="2000" dirty="0">
              <a:ea typeface="Tahoma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57158" y="928670"/>
          <a:ext cx="8501121" cy="5286412"/>
        </p:xfrm>
        <a:graphic>
          <a:graphicData uri="http://schemas.openxmlformats.org/drawingml/2006/table">
            <a:tbl>
              <a:tblPr/>
              <a:tblGrid>
                <a:gridCol w="5088641"/>
                <a:gridCol w="682496"/>
                <a:gridCol w="682496"/>
                <a:gridCol w="682496"/>
                <a:gridCol w="682496"/>
                <a:gridCol w="682496"/>
              </a:tblGrid>
              <a:tr h="16337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th-TH" sz="1400" b="1" dirty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การดำเนินการ</a:t>
                      </a:r>
                      <a:endParaRPr lang="en-US" sz="1400" dirty="0">
                        <a:solidFill>
                          <a:srgbClr val="FFFFFF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123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 b="1" dirty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ปีงบประมาณ พ.ศ.</a:t>
                      </a:r>
                      <a:endParaRPr lang="en-US" sz="1400" dirty="0">
                        <a:solidFill>
                          <a:srgbClr val="FFFFFF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123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142955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th-TH" sz="1400" b="1" dirty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๒๕๕๗</a:t>
                      </a:r>
                      <a:endParaRPr lang="en-US" sz="1400" dirty="0">
                        <a:solidFill>
                          <a:srgbClr val="FFFFFF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123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 b="1" dirty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๒๕๕๘</a:t>
                      </a:r>
                      <a:endParaRPr lang="en-US" sz="1400" dirty="0">
                        <a:solidFill>
                          <a:srgbClr val="FFFFFF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123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 b="1" dirty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๒๕๕๙</a:t>
                      </a:r>
                      <a:endParaRPr lang="en-US" sz="1400" dirty="0">
                        <a:solidFill>
                          <a:srgbClr val="FFFFFF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123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 b="1" dirty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๒๕๖๐</a:t>
                      </a:r>
                      <a:endParaRPr lang="en-US" sz="1400" dirty="0">
                        <a:solidFill>
                          <a:srgbClr val="FFFFFF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123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 b="1" dirty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๒๕๖๑</a:t>
                      </a:r>
                      <a:endParaRPr lang="en-US" sz="1400" dirty="0">
                        <a:solidFill>
                          <a:srgbClr val="FFFFFF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123F"/>
                    </a:solidFill>
                  </a:tcPr>
                </a:tc>
              </a:tr>
              <a:tr h="490131">
                <a:tc>
                  <a:txBody>
                    <a:bodyPr/>
                    <a:lstStyle/>
                    <a:p>
                      <a:pPr marL="180975" lvl="0" indent="-180975" algn="thaiDist"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Wingdings"/>
                        <a:buChar char=""/>
                        <a:tabLst>
                          <a:tab pos="180340" algn="l"/>
                          <a:tab pos="1260475" algn="l"/>
                        </a:tabLst>
                      </a:pPr>
                      <a:r>
                        <a:rPr lang="th-TH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ปรับปรุงแนวทางการตรวจสอบและประเมินผลภาคราชการ ประเด็นการสอบทานกรณีปกติเป็นสองมิติ คือ มิติด้านบริหารจัดการและมิติด้านการเงิน </a:t>
                      </a:r>
                      <a:endParaRPr lang="en-US" sz="1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3377">
                <a:tc>
                  <a:txBody>
                    <a:bodyPr/>
                    <a:lstStyle/>
                    <a:p>
                      <a:pPr marL="342900" lvl="0" indent="-161925" algn="thaiDist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70510" algn="l"/>
                          <a:tab pos="1260475" algn="l"/>
                        </a:tabLst>
                      </a:pPr>
                      <a:r>
                        <a:rPr lang="th-TH" sz="1400" dirty="0">
                          <a:solidFill>
                            <a:srgbClr val="0000CC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มิติด้านการบริหารจัดการ </a:t>
                      </a:r>
                      <a:endParaRPr lang="en-US" sz="1400" dirty="0">
                        <a:solidFill>
                          <a:srgbClr val="0000CC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3377">
                <a:tc>
                  <a:txBody>
                    <a:bodyPr/>
                    <a:lstStyle/>
                    <a:p>
                      <a:pPr marL="446088" lvl="0" indent="-84138" algn="thaiDist">
                        <a:spcAft>
                          <a:spcPts val="0"/>
                        </a:spcAft>
                        <a:buSzPts val="1200"/>
                        <a:buFont typeface="Arial"/>
                        <a:buChar char="-"/>
                        <a:tabLst>
                          <a:tab pos="450215" algn="l"/>
                          <a:tab pos="1260475" algn="l"/>
                        </a:tabLst>
                      </a:pPr>
                      <a:r>
                        <a:rPr lang="th-TH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ความโปร่งใส </a:t>
                      </a:r>
                      <a:endParaRPr lang="en-US" sz="1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en-US" sz="1400" b="1">
                          <a:latin typeface="Wingdings 2" pitchFamily="18" charset="2"/>
                          <a:ea typeface="Tahoma" pitchFamily="34" charset="0"/>
                          <a:cs typeface="Tahoma" pitchFamily="34" charset="0"/>
                        </a:rPr>
                        <a:t>P</a:t>
                      </a:r>
                      <a:endParaRPr lang="en-US" sz="140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377">
                <a:tc>
                  <a:txBody>
                    <a:bodyPr/>
                    <a:lstStyle/>
                    <a:p>
                      <a:pPr marL="446088" lvl="0" indent="-84138" algn="thaiDist">
                        <a:spcAft>
                          <a:spcPts val="0"/>
                        </a:spcAft>
                        <a:buSzPts val="1200"/>
                        <a:buFont typeface="Arial"/>
                        <a:buChar char="-"/>
                        <a:tabLst>
                          <a:tab pos="450215" algn="l"/>
                          <a:tab pos="1260475" algn="l"/>
                        </a:tabLst>
                      </a:pPr>
                      <a:r>
                        <a:rPr lang="th-TH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ประสิทธิภาพและประสิทธิผลของการบริหารจัดการ </a:t>
                      </a:r>
                      <a:endParaRPr lang="en-US" sz="1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en-US" sz="1400" b="1">
                          <a:latin typeface="Wingdings 2" pitchFamily="18" charset="2"/>
                          <a:ea typeface="Tahoma" pitchFamily="34" charset="0"/>
                          <a:cs typeface="Tahoma" pitchFamily="34" charset="0"/>
                        </a:rPr>
                        <a:t>P</a:t>
                      </a:r>
                      <a:endParaRPr lang="en-US" sz="140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377">
                <a:tc>
                  <a:txBody>
                    <a:bodyPr/>
                    <a:lstStyle/>
                    <a:p>
                      <a:pPr marL="342900" lvl="0" indent="-161925" algn="thaiDist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70510" algn="l"/>
                          <a:tab pos="1260475" algn="l"/>
                        </a:tabLst>
                      </a:pPr>
                      <a:r>
                        <a:rPr lang="th-TH" sz="1400" dirty="0">
                          <a:solidFill>
                            <a:srgbClr val="0000CC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มิติด้านการเงิน </a:t>
                      </a:r>
                      <a:endParaRPr lang="en-US" sz="1400" dirty="0">
                        <a:solidFill>
                          <a:srgbClr val="0000CC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26754">
                <a:tc>
                  <a:txBody>
                    <a:bodyPr/>
                    <a:lstStyle/>
                    <a:p>
                      <a:pPr marL="446088" lvl="0" indent="-84138" algn="thaiDist">
                        <a:spcAft>
                          <a:spcPts val="0"/>
                        </a:spcAft>
                        <a:buSzPts val="1200"/>
                        <a:buFont typeface="Arial"/>
                        <a:buChar char="-"/>
                        <a:tabLst>
                          <a:tab pos="450215" algn="l"/>
                          <a:tab pos="1260475" algn="l"/>
                        </a:tabLst>
                      </a:pPr>
                      <a:r>
                        <a:rPr lang="th-TH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การตรวจสอบและประเมินผลด้าน</a:t>
                      </a:r>
                      <a:r>
                        <a:rPr lang="th-TH" sz="1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ประสิทธิภาพใน</a:t>
                      </a:r>
                      <a:r>
                        <a:rPr lang="th-TH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การใช้จ่ายงบประมาณ </a:t>
                      </a:r>
                      <a:endParaRPr lang="en-US" sz="1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en-US" sz="1400" b="1">
                          <a:latin typeface="Wingdings 2" pitchFamily="18" charset="2"/>
                          <a:ea typeface="Tahoma" pitchFamily="34" charset="0"/>
                          <a:cs typeface="Tahoma" pitchFamily="34" charset="0"/>
                        </a:rPr>
                        <a:t>P</a:t>
                      </a:r>
                      <a:endParaRPr lang="en-US" sz="140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754">
                <a:tc>
                  <a:txBody>
                    <a:bodyPr/>
                    <a:lstStyle/>
                    <a:p>
                      <a:pPr marL="446088" lvl="0" indent="-84138" algn="thaiDist">
                        <a:spcAft>
                          <a:spcPts val="0"/>
                        </a:spcAft>
                        <a:buSzPts val="1200"/>
                        <a:buFont typeface="Arial"/>
                        <a:buChar char="-"/>
                        <a:tabLst>
                          <a:tab pos="450215" algn="l"/>
                          <a:tab pos="1260475" algn="l"/>
                        </a:tabLst>
                      </a:pPr>
                      <a:r>
                        <a:rPr lang="th-TH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ความสามารถในการลดต้นทุนและลดความ</a:t>
                      </a:r>
                      <a:r>
                        <a:rPr lang="th-TH" sz="1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ซ้ำซ้อนใน</a:t>
                      </a:r>
                      <a:r>
                        <a:rPr lang="th-TH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การดำเนินการ</a:t>
                      </a:r>
                      <a:endParaRPr lang="en-US" sz="1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en-US" sz="1400" b="1">
                          <a:latin typeface="Wingdings 2" pitchFamily="18" charset="2"/>
                          <a:ea typeface="Tahoma" pitchFamily="34" charset="0"/>
                          <a:cs typeface="Tahoma" pitchFamily="34" charset="0"/>
                        </a:rPr>
                        <a:t>P</a:t>
                      </a:r>
                      <a:endParaRPr lang="en-US" sz="140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en-US" sz="1400" b="1" dirty="0">
                          <a:latin typeface="Wingdings 2" pitchFamily="18" charset="2"/>
                          <a:ea typeface="Tahoma" pitchFamily="34" charset="0"/>
                          <a:cs typeface="Tahoma" pitchFamily="34" charset="0"/>
                        </a:rPr>
                        <a:t>P</a:t>
                      </a: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592">
                <a:tc>
                  <a:txBody>
                    <a:bodyPr/>
                    <a:lstStyle/>
                    <a:p>
                      <a:pPr marL="446088" lvl="0" indent="-84138" algn="thaiDist">
                        <a:spcAft>
                          <a:spcPts val="0"/>
                        </a:spcAft>
                        <a:buSzPts val="1200"/>
                        <a:buFont typeface="Arial"/>
                        <a:buChar char="-"/>
                        <a:tabLst>
                          <a:tab pos="450215" algn="l"/>
                          <a:tab pos="1260475" algn="l"/>
                        </a:tabLst>
                      </a:pPr>
                      <a:r>
                        <a:rPr lang="th-TH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ความสามารถในการกระตุ้นเศรษฐกิจ</a:t>
                      </a:r>
                      <a:endParaRPr lang="en-US" sz="1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en-US" sz="1400" b="1" dirty="0">
                          <a:latin typeface="Wingdings 2" pitchFamily="18" charset="2"/>
                          <a:ea typeface="Tahoma" pitchFamily="34" charset="0"/>
                          <a:cs typeface="Tahoma" pitchFamily="34" charset="0"/>
                        </a:rPr>
                        <a:t>P</a:t>
                      </a: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754">
                <a:tc>
                  <a:txBody>
                    <a:bodyPr/>
                    <a:lstStyle/>
                    <a:p>
                      <a:pPr marL="180975" lvl="0" indent="-180975" algn="thaiDist"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Wingdings"/>
                        <a:buChar char=""/>
                        <a:tabLst>
                          <a:tab pos="167005" algn="l"/>
                          <a:tab pos="1260475" algn="l"/>
                        </a:tabLst>
                      </a:pPr>
                      <a:r>
                        <a:rPr lang="th-TH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ขยายการตรวจสอบและประเมินผลภาคราชการให้ครอบคลุมองค์กรปกครองส่วนท้องถิ่น</a:t>
                      </a:r>
                      <a:endParaRPr lang="en-US" sz="1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3377">
                <a:tc>
                  <a:txBody>
                    <a:bodyPr/>
                    <a:lstStyle/>
                    <a:p>
                      <a:pPr marL="342900" lvl="0" indent="-161925" algn="thaiDist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70510" algn="l"/>
                          <a:tab pos="1260475" algn="l"/>
                        </a:tabLst>
                      </a:pPr>
                      <a:r>
                        <a:rPr lang="th-TH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ศึกษาและแก้ไขกฎหมายที่เกี่ยวข้อง</a:t>
                      </a:r>
                      <a:endParaRPr lang="en-US" sz="1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en-US" sz="1400" b="1">
                          <a:latin typeface="Wingdings 2" pitchFamily="18" charset="2"/>
                          <a:ea typeface="Tahoma" pitchFamily="34" charset="0"/>
                          <a:cs typeface="Tahoma" pitchFamily="34" charset="0"/>
                        </a:rPr>
                        <a:t>P</a:t>
                      </a:r>
                      <a:endParaRPr lang="en-US" sz="140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en-US" sz="1400" b="1">
                          <a:latin typeface="Wingdings 2" pitchFamily="18" charset="2"/>
                          <a:ea typeface="Tahoma" pitchFamily="34" charset="0"/>
                          <a:cs typeface="Tahoma" pitchFamily="34" charset="0"/>
                        </a:rPr>
                        <a:t>P</a:t>
                      </a:r>
                      <a:endParaRPr lang="en-US" sz="140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131">
                <a:tc>
                  <a:txBody>
                    <a:bodyPr/>
                    <a:lstStyle/>
                    <a:p>
                      <a:pPr marL="342900" lvl="0" indent="-161925" algn="thaiDist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70510" algn="l"/>
                          <a:tab pos="1260475" algn="l"/>
                        </a:tabLst>
                      </a:pPr>
                      <a:r>
                        <a:rPr lang="th-TH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วางแนวทางการตรวจสอบและประเมินผลภาคราชการสำหรับองค์กรปกครองส่วนท้องถิ่น</a:t>
                      </a:r>
                      <a:endParaRPr lang="en-US" sz="1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342900" lvl="0" indent="-161925" algn="thaiDist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70510" algn="l"/>
                          <a:tab pos="1260475" algn="l"/>
                        </a:tabLst>
                      </a:pPr>
                      <a:r>
                        <a:rPr lang="th-TH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รับฟังข้อคิดเห็นร่วมกับหน่วยงานที่เกี่ยวข้อง</a:t>
                      </a:r>
                      <a:endParaRPr lang="en-US" sz="1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en-US" sz="1400" b="1">
                          <a:latin typeface="Wingdings 2" pitchFamily="18" charset="2"/>
                          <a:ea typeface="Tahoma" pitchFamily="34" charset="0"/>
                          <a:cs typeface="Tahoma" pitchFamily="34" charset="0"/>
                        </a:rPr>
                        <a:t>P</a:t>
                      </a:r>
                      <a:endParaRPr lang="en-US" sz="140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en-US" sz="1400" b="1">
                          <a:latin typeface="Wingdings 2" pitchFamily="18" charset="2"/>
                          <a:ea typeface="Tahoma" pitchFamily="34" charset="0"/>
                          <a:cs typeface="Tahoma" pitchFamily="34" charset="0"/>
                        </a:rPr>
                        <a:t>P</a:t>
                      </a:r>
                      <a:endParaRPr lang="en-US" sz="140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754">
                <a:tc>
                  <a:txBody>
                    <a:bodyPr/>
                    <a:lstStyle/>
                    <a:p>
                      <a:pPr marL="342900" lvl="0" indent="-161925" algn="thaiDist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70510" algn="l"/>
                          <a:tab pos="1260475" algn="l"/>
                        </a:tabLst>
                      </a:pPr>
                      <a:r>
                        <a:rPr lang="th-TH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ดำเนินการตรวจสอบและประเมินผลองค์กร</a:t>
                      </a:r>
                      <a:r>
                        <a:rPr lang="th-TH" sz="1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ปกครองส่วน</a:t>
                      </a:r>
                      <a:r>
                        <a:rPr lang="th-TH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ท้องถิ่น</a:t>
                      </a:r>
                      <a:endParaRPr lang="en-US" sz="1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en-US" sz="1400" b="1" dirty="0">
                          <a:latin typeface="Wingdings 2" pitchFamily="18" charset="2"/>
                          <a:ea typeface="Tahoma" pitchFamily="34" charset="0"/>
                          <a:cs typeface="Tahoma" pitchFamily="34" charset="0"/>
                        </a:rPr>
                        <a:t>P</a:t>
                      </a: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226">
                <a:tc>
                  <a:txBody>
                    <a:bodyPr/>
                    <a:lstStyle/>
                    <a:p>
                      <a:pPr marL="180975" lvl="0" indent="-180975" algn="thaiDist"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Wingdings"/>
                        <a:buChar char=""/>
                        <a:tabLst>
                          <a:tab pos="167005" algn="l"/>
                          <a:tab pos="1260475" algn="l"/>
                        </a:tabLst>
                      </a:pPr>
                      <a:r>
                        <a:rPr lang="th-TH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สัมมนาให้ความรู้เกี่ยวกับการตรวจสอบและประเมินผล</a:t>
                      </a:r>
                      <a:br>
                        <a:rPr lang="th-TH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lang="th-TH" sz="1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ภาค</a:t>
                      </a:r>
                      <a:r>
                        <a:rPr lang="th-TH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ราชการแก่ผู้ที่เกี่ยวข้อง</a:t>
                      </a:r>
                      <a:endParaRPr lang="en-US" sz="1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en-US" sz="1400" b="1">
                          <a:latin typeface="Wingdings 2" pitchFamily="18" charset="2"/>
                          <a:ea typeface="Tahoma" pitchFamily="34" charset="0"/>
                          <a:cs typeface="Tahoma" pitchFamily="34" charset="0"/>
                        </a:rPr>
                        <a:t>P</a:t>
                      </a:r>
                      <a:endParaRPr lang="en-US" sz="140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Wingdings 2" pitchFamily="18" charset="2"/>
                          <a:ea typeface="Tahoma" pitchFamily="34" charset="0"/>
                          <a:cs typeface="Tahoma" pitchFamily="34" charset="0"/>
                        </a:rPr>
                        <a:t>P</a:t>
                      </a:r>
                      <a:endParaRPr lang="en-US" sz="140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Wingdings 2" pitchFamily="18" charset="2"/>
                          <a:ea typeface="Tahoma" pitchFamily="34" charset="0"/>
                          <a:cs typeface="Tahoma" pitchFamily="34" charset="0"/>
                        </a:rPr>
                        <a:t>P</a:t>
                      </a:r>
                      <a:endParaRPr lang="en-US" sz="140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Wingdings 2" pitchFamily="18" charset="2"/>
                          <a:ea typeface="Tahoma" pitchFamily="34" charset="0"/>
                          <a:cs typeface="Tahoma" pitchFamily="34" charset="0"/>
                        </a:rPr>
                        <a:t>P</a:t>
                      </a:r>
                      <a:endParaRPr lang="en-US" sz="140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Wingdings 2" pitchFamily="18" charset="2"/>
                          <a:ea typeface="Tahoma" pitchFamily="34" charset="0"/>
                          <a:cs typeface="Tahoma" pitchFamily="34" charset="0"/>
                        </a:rPr>
                        <a:t>P</a:t>
                      </a: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14C45-33C7-42FC-90BF-FF1ED13C4BF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6215059"/>
            <a:ext cx="768260" cy="642941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01090" y="6612979"/>
            <a:ext cx="685800" cy="316483"/>
          </a:xfrm>
        </p:spPr>
        <p:txBody>
          <a:bodyPr/>
          <a:lstStyle/>
          <a:p>
            <a:fld id="{761B4706-3CB6-4EB6-97ED-8820D37AA198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gray">
          <a:xfrm>
            <a:off x="-142908" y="2860679"/>
            <a:ext cx="9501222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531813" indent="-531813" algn="ctr">
              <a:lnSpc>
                <a:spcPct val="130000"/>
              </a:lnSpc>
              <a:spcBef>
                <a:spcPts val="1200"/>
              </a:spcBef>
              <a:tabLst>
                <a:tab pos="531813" algn="l"/>
              </a:tabLst>
            </a:pPr>
            <a:r>
              <a:rPr lang="th-TH" sz="3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แนวทางการตรวจสอบและประเมินผลภาคราชการ</a:t>
            </a:r>
          </a:p>
          <a:p>
            <a:pPr marL="531813" indent="-531813" algn="ctr">
              <a:lnSpc>
                <a:spcPct val="130000"/>
              </a:lnSpc>
              <a:spcBef>
                <a:spcPts val="1200"/>
              </a:spcBef>
              <a:tabLst>
                <a:tab pos="531813" algn="l"/>
              </a:tabLst>
            </a:pPr>
            <a:r>
              <a:rPr lang="th-TH" sz="3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ประจำปีงบประมาณ พ.ศ. ๒๕๕๗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385912011"/>
              </p:ext>
            </p:extLst>
          </p:nvPr>
        </p:nvGraphicFramePr>
        <p:xfrm>
          <a:off x="71406" y="44624"/>
          <a:ext cx="8964488" cy="6502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5604"/>
                <a:gridCol w="6928884"/>
              </a:tblGrid>
              <a:tr h="1567244">
                <a:tc gridSpan="2"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th-TH" sz="1800" b="1" spc="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กำหนดการประชุม</a:t>
                      </a:r>
                    </a:p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th-TH" sz="1800" b="1" spc="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เรื่อง การชี้แจงแนวทางการตรวจสอบและประเมินผลภาคราชการ</a:t>
                      </a:r>
                    </a:p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th-TH" sz="1800" b="1" spc="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ประจำปีงบประมาณ พ.ศ. ๒๕๕๗</a:t>
                      </a:r>
                    </a:p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th-TH" sz="1800" b="1" spc="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วันจันทร์ที่ ๒๘ เมษายน ๒๕๕๗ เวลา ๐๙.๓๐ น. – ๑๒.๐๐ น.</a:t>
                      </a: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</a:pPr>
                      <a:endParaRPr lang="th-TH" sz="1400" b="0" spc="0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502310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</a:pPr>
                      <a:r>
                        <a:rPr lang="th-TH" sz="1600" b="0" kern="1200" spc="0" dirty="0" smtClean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๐๙.๓๐ - ๐๙.๕๐ น.</a:t>
                      </a:r>
                      <a:endParaRPr lang="th-TH" sz="1600" b="0" spc="0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</a:pPr>
                      <a:r>
                        <a:rPr lang="th-TH" sz="1600" b="0" kern="1200" spc="0" dirty="0" smtClean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เปิดการประชุม และกล่าวนโยบายการตรวจสอบและประเมินผลภาคราชการ</a:t>
                      </a:r>
                      <a:r>
                        <a:rPr lang="th-TH" sz="1600" b="0" kern="1200" spc="0" baseline="0" dirty="0" smtClean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sz="1600" b="0" kern="1200" spc="0" dirty="0" smtClean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พ.ศ. ๒๕๕๗ และทิศทางการพัฒนางานด้านการตรวจสอบและประเมินผลภาคราชการ</a:t>
                      </a:r>
                    </a:p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</a:pPr>
                      <a:r>
                        <a:rPr lang="th-TH" sz="1600" b="0" kern="1200" spc="0" dirty="0" smtClean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โดย รองเลขาธิการ ก.พ.ร. (นายพงษ์อาจ  ตรีกิจวัฒนากุล) กรรมการและผู้ช่วยเลขานุการ ค.ต.ป.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24015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</a:pPr>
                      <a:r>
                        <a:rPr lang="th-TH" sz="1600" b="0" spc="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๐๙.๕๐ - ๑๑.๓๐ น.</a:t>
                      </a:r>
                      <a:endParaRPr lang="th-TH" sz="1600" b="0" spc="0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</a:pPr>
                      <a:r>
                        <a:rPr lang="th-TH" sz="1600" b="0" spc="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การชี้แจงภาพรวมแนวทางการตรวจสอบและประเมินผลภาคราชการ </a:t>
                      </a:r>
                    </a:p>
                    <a:p>
                      <a:pPr>
                        <a:lnSpc>
                          <a:spcPct val="130000"/>
                        </a:lnSpc>
                      </a:pPr>
                      <a:r>
                        <a:rPr lang="th-TH" sz="1600" b="0" spc="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ประจำปีงบประมาณ พ.ศ. ๒๕๕๗</a:t>
                      </a:r>
                    </a:p>
                    <a:p>
                      <a:pPr marL="0" indent="355600">
                        <a:lnSpc>
                          <a:spcPct val="130000"/>
                        </a:lnSpc>
                        <a:spcBef>
                          <a:spcPts val="400"/>
                        </a:spcBef>
                        <a:tabLst>
                          <a:tab pos="531813" algn="l"/>
                        </a:tabLst>
                      </a:pPr>
                      <a:r>
                        <a:rPr lang="th-TH" sz="1600" b="0" spc="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•	ระเบียบสำนักนายกรัฐมนตรีว่าด้วยการตรวจสอบและประเมินผลภาคราชการ</a:t>
                      </a:r>
                    </a:p>
                    <a:p>
                      <a:pPr marL="0" indent="355600">
                        <a:lnSpc>
                          <a:spcPct val="130000"/>
                        </a:lnSpc>
                        <a:spcBef>
                          <a:spcPts val="400"/>
                        </a:spcBef>
                        <a:tabLst>
                          <a:tab pos="531813" algn="l"/>
                        </a:tabLst>
                      </a:pPr>
                      <a:r>
                        <a:rPr lang="th-TH" sz="1600" b="0" spc="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•	นโยบายและกลไกของ ค.ต.ป. และ อ.ค.ต.ป. กลุ่มจังหวัด</a:t>
                      </a:r>
                    </a:p>
                    <a:p>
                      <a:pPr marL="0" indent="355600">
                        <a:lnSpc>
                          <a:spcPct val="130000"/>
                        </a:lnSpc>
                        <a:spcBef>
                          <a:spcPts val="400"/>
                        </a:spcBef>
                        <a:tabLst>
                          <a:tab pos="531813" algn="l"/>
                        </a:tabLst>
                      </a:pPr>
                      <a:r>
                        <a:rPr lang="th-TH" sz="1600" b="0" spc="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•	เนื้อหาการสอบทานที่ผ่านมา และมติคณะรัฐมนตรีเมื่อ ๑ ตุลาคม ๒๕๕๖</a:t>
                      </a:r>
                    </a:p>
                    <a:p>
                      <a:pPr marL="0" indent="355600">
                        <a:lnSpc>
                          <a:spcPct val="130000"/>
                        </a:lnSpc>
                        <a:spcBef>
                          <a:spcPts val="400"/>
                        </a:spcBef>
                        <a:tabLst>
                          <a:tab pos="531813" algn="l"/>
                        </a:tabLst>
                      </a:pPr>
                      <a:r>
                        <a:rPr lang="th-TH" sz="1600" b="0" spc="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•	</a:t>
                      </a:r>
                      <a:r>
                        <a:rPr lang="th-TH" sz="1600" b="0" spc="-70" baseline="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แนวทางการตรวจสอบและประเมินผลภาคราชการ ประจำปีงบประมาณ พ.ศ. ๒๕๕๗</a:t>
                      </a:r>
                    </a:p>
                    <a:p>
                      <a:pPr marL="0" indent="355600">
                        <a:lnSpc>
                          <a:spcPct val="130000"/>
                        </a:lnSpc>
                        <a:spcBef>
                          <a:spcPts val="400"/>
                        </a:spcBef>
                        <a:tabLst>
                          <a:tab pos="531813" algn="l"/>
                        </a:tabLst>
                      </a:pPr>
                      <a:r>
                        <a:rPr lang="th-TH" sz="1600" b="0" spc="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•	</a:t>
                      </a:r>
                      <a:r>
                        <a:rPr lang="th-TH" sz="1600" b="0" spc="-60" baseline="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การจัดส่งเอกสารหลักฐานรายงานของจังหวัดตามแนวทางการตรวจสอบฯ กำหนด</a:t>
                      </a:r>
                    </a:p>
                    <a:p>
                      <a:pPr>
                        <a:lnSpc>
                          <a:spcPct val="130000"/>
                        </a:lnSpc>
                        <a:spcBef>
                          <a:spcPts val="400"/>
                        </a:spcBef>
                      </a:pPr>
                      <a:r>
                        <a:rPr lang="th-TH" sz="1600" b="0" spc="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โดย ผศ.ดร.ประวิตร นิลสุวรรณากุล กรรมการ ค.ต.ป.</a:t>
                      </a:r>
                      <a:endParaRPr lang="th-TH" sz="1600" b="0" spc="0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361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</a:pPr>
                      <a:r>
                        <a:rPr lang="th-TH" sz="1600" b="0" spc="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๑๑.๓๐</a:t>
                      </a:r>
                      <a:r>
                        <a:rPr lang="th-TH" sz="1600" b="0" spc="0" baseline="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sz="1600" b="0" spc="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 ๑๒.๐๐ น.</a:t>
                      </a:r>
                      <a:endParaRPr lang="th-TH" sz="1600" b="0" spc="0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</a:pPr>
                      <a:r>
                        <a:rPr lang="th-TH" sz="1600" b="0" spc="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ตอบข้อซักถามและแลกเปลี่ยนความคิดเห็น</a:t>
                      </a:r>
                      <a:endParaRPr lang="th-TH" sz="1600" b="0" spc="0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072462" y="6596260"/>
            <a:ext cx="1115616" cy="261764"/>
          </a:xfrm>
        </p:spPr>
        <p:txBody>
          <a:bodyPr/>
          <a:lstStyle/>
          <a:p>
            <a:fld id="{62A14C45-33C7-42FC-90BF-FF1ED13C4BF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629183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2" descr="008"/>
          <p:cNvPicPr>
            <a:picLocks noChangeAspect="1" noChangeArrowheads="1"/>
          </p:cNvPicPr>
          <p:nvPr/>
        </p:nvPicPr>
        <p:blipFill>
          <a:blip r:embed="rId2" cstate="print">
            <a:lum bright="20000" contrast="3000"/>
          </a:blip>
          <a:srcRect/>
          <a:stretch>
            <a:fillRect/>
          </a:stretch>
        </p:blipFill>
        <p:spPr bwMode="auto">
          <a:xfrm>
            <a:off x="500034" y="3857628"/>
            <a:ext cx="3315477" cy="2857520"/>
          </a:xfrm>
          <a:prstGeom prst="rect">
            <a:avLst/>
          </a:prstGeom>
          <a:noFill/>
        </p:spPr>
      </p:pic>
      <p:sp>
        <p:nvSpPr>
          <p:cNvPr id="13" name="Freeform 12"/>
          <p:cNvSpPr>
            <a:spLocks/>
          </p:cNvSpPr>
          <p:nvPr/>
        </p:nvSpPr>
        <p:spPr bwMode="gray">
          <a:xfrm rot="16962443" flipV="1">
            <a:off x="2919822" y="3852421"/>
            <a:ext cx="903288" cy="1143007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0">
            <a:solidFill>
              <a:schemeClr val="bg2">
                <a:lumMod val="85000"/>
                <a:lumOff val="15000"/>
              </a:schemeClr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lnSpc>
                <a:spcPct val="120000"/>
              </a:lnSpc>
            </a:pPr>
            <a:endParaRPr lang="th-TH" sz="12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Down Arrow Callout 8"/>
          <p:cNvSpPr/>
          <p:nvPr/>
        </p:nvSpPr>
        <p:spPr>
          <a:xfrm>
            <a:off x="285720" y="857232"/>
            <a:ext cx="8429684" cy="3286148"/>
          </a:xfrm>
          <a:prstGeom prst="downArrowCallout">
            <a:avLst>
              <a:gd name="adj1" fmla="val 55856"/>
              <a:gd name="adj2" fmla="val 41806"/>
              <a:gd name="adj3" fmla="val 25000"/>
              <a:gd name="adj4" fmla="val 71185"/>
            </a:avLst>
          </a:prstGeom>
          <a:solidFill>
            <a:srgbClr val="CCC5ED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th-TH" sz="12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8769" y="214290"/>
            <a:ext cx="8136904" cy="383410"/>
          </a:xfrm>
        </p:spPr>
        <p:txBody>
          <a:bodyPr/>
          <a:lstStyle/>
          <a:p>
            <a:pPr algn="ctr"/>
            <a:r>
              <a:rPr lang="th-TH" sz="2000" dirty="0" smtClean="0">
                <a:ea typeface="Tahoma" pitchFamily="34" charset="0"/>
              </a:rPr>
              <a:t>ที่มา</a:t>
            </a:r>
            <a:endParaRPr lang="th-TH" sz="2000" dirty="0">
              <a:ea typeface="Tahoma" pitchFamily="34" charset="0"/>
            </a:endParaRPr>
          </a:p>
        </p:txBody>
      </p:sp>
      <p:grpSp>
        <p:nvGrpSpPr>
          <p:cNvPr id="3" name="Group 7"/>
          <p:cNvGrpSpPr/>
          <p:nvPr/>
        </p:nvGrpSpPr>
        <p:grpSpPr>
          <a:xfrm>
            <a:off x="428596" y="714356"/>
            <a:ext cx="8072494" cy="2286016"/>
            <a:chOff x="285720" y="517423"/>
            <a:chExt cx="8072494" cy="2286016"/>
          </a:xfrm>
        </p:grpSpPr>
        <p:sp>
          <p:nvSpPr>
            <p:cNvPr id="6" name="Rectangle 5"/>
            <p:cNvSpPr/>
            <p:nvPr/>
          </p:nvSpPr>
          <p:spPr>
            <a:xfrm>
              <a:off x="428596" y="983956"/>
              <a:ext cx="7929618" cy="11765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thaiDist">
                <a:lnSpc>
                  <a:spcPct val="120000"/>
                </a:lnSpc>
              </a:pPr>
              <a:endParaRPr lang="th-TH" sz="1200" b="1" spc="-10" dirty="0" smtClean="0"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thaiDist">
                <a:lnSpc>
                  <a:spcPct val="120000"/>
                </a:lnSpc>
              </a:pPr>
              <a:r>
                <a:rPr lang="th-TH" sz="1200" b="1" spc="-1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ข้อ ๔ </a:t>
              </a:r>
              <a:r>
                <a:rPr lang="th-TH" sz="12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ได้กำหนดให้การตรวจสอบและประเมินผลภาคราชการจะต้องเป็นไปเพื่อก่อให้เกิดความมั่นใจแก่สาธารณะได้ถึงประสิทธิผล ความคุ้มค่า ประสิทธิภาพ และคุณภาพของการบริหารงาน ตลอดจนการปรับปรุงขีดสมรรถนะและศักยภาพ การเสริมสร้างการเรียนรู้และการพัฒนาอย่างยั่งยืน โดยการจัดวางระบบการควบคุมภายในของส่วนราชการที่เพียงพอ เหมาะสม และมีกลไกกำกับดูแลที่น่าเชื่อถือ</a:t>
              </a:r>
              <a:endParaRPr lang="th-TH" sz="1200" dirty="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428596" y="2291696"/>
              <a:ext cx="7929618" cy="51174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thaiDist">
                <a:lnSpc>
                  <a:spcPct val="120000"/>
                </a:lnSpc>
              </a:pPr>
              <a:r>
                <a:rPr lang="th-TH" sz="1200" b="1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ข้อ ๑๓</a:t>
              </a:r>
              <a:r>
                <a:rPr lang="th-TH" sz="12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 ได้กำหนดให้คณะกรรมการมีอำนาจหน้าที่ในการวางนโยบาย แนวทางการตรวจสอบและประเมินผลในภาคราชการ รวมถึงกำหนดประเด็นหัวข้อการตรวจสอบและประเมินผล</a:t>
              </a:r>
              <a:endParaRPr lang="th-TH" sz="1200" dirty="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285720" y="517423"/>
              <a:ext cx="6357982" cy="643510"/>
            </a:xfrm>
            <a:prstGeom prst="roundRect">
              <a:avLst/>
            </a:prstGeom>
            <a:solidFill>
              <a:schemeClr val="tx1"/>
            </a:solidFill>
            <a:ln w="1905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th-TH" sz="1400" b="1" spc="-10" dirty="0" smtClean="0">
                  <a:solidFill>
                    <a:srgbClr val="FFFFFF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ระเบียบสำนักนายกรัฐมนตรี</a:t>
              </a:r>
            </a:p>
            <a:p>
              <a:pPr algn="ctr">
                <a:lnSpc>
                  <a:spcPct val="120000"/>
                </a:lnSpc>
              </a:pPr>
              <a:r>
                <a:rPr lang="th-TH" sz="1400" b="1" spc="-10" dirty="0" smtClean="0">
                  <a:solidFill>
                    <a:srgbClr val="FFFFFF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ว่าด้วยการตรวจสอบและประเมินผลภาคราชการ พ.ศ. ๒๕๔๘</a:t>
              </a:r>
              <a:endParaRPr lang="th-TH" sz="1400" b="1" dirty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10" name="Rounded Rectangle 9"/>
          <p:cNvSpPr/>
          <p:nvPr/>
        </p:nvSpPr>
        <p:spPr>
          <a:xfrm>
            <a:off x="3643306" y="3536618"/>
            <a:ext cx="1759024" cy="357474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th-TH" sz="1400" b="1" dirty="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ค.ต.ป. </a:t>
            </a:r>
            <a:endParaRPr lang="th-TH" sz="1400" b="1" dirty="0">
              <a:solidFill>
                <a:srgbClr val="FFFF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65774" y="4786322"/>
            <a:ext cx="2848970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แนวทางการตรวจสอบและ</a:t>
            </a:r>
          </a:p>
          <a:p>
            <a:pPr algn="ctr">
              <a:lnSpc>
                <a:spcPct val="120000"/>
              </a:lnSpc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ประเมินผลภาคราชการ</a:t>
            </a:r>
          </a:p>
          <a:p>
            <a:pPr algn="ctr">
              <a:lnSpc>
                <a:spcPct val="120000"/>
              </a:lnSpc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ประจำปีงบประมาณ พ.ศ. ๒๕๕๗</a:t>
            </a:r>
            <a:endParaRPr lang="th-TH" sz="1400" b="1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214942" y="4500570"/>
            <a:ext cx="3500462" cy="978729"/>
          </a:xfrm>
          <a:prstGeom prst="rect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  <a:prstDash val="sysDash"/>
          </a:ln>
        </p:spPr>
        <p:txBody>
          <a:bodyPr wrap="square">
            <a:spAutoFit/>
          </a:bodyPr>
          <a:lstStyle/>
          <a:p>
            <a:pPr algn="thaiDist">
              <a:lnSpc>
                <a:spcPct val="120000"/>
              </a:lnSpc>
            </a:pPr>
            <a:r>
              <a:rPr lang="th-TH" sz="12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เพื่อให้คณะกรรมการตรวจสอบและประเมินผลคณะต่าง ๆ ใช้เป็นแนวทาง ในการสอบทานผลการปฏิบัติราชการของส่วนราชการและจังหวัด   ในปีงบประมาณ พ.ศ. ๒๕๕๗ ต่อไป</a:t>
            </a:r>
            <a:endParaRPr lang="th-TH" sz="12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" name="Striped Right Arrow 14"/>
          <p:cNvSpPr/>
          <p:nvPr/>
        </p:nvSpPr>
        <p:spPr>
          <a:xfrm>
            <a:off x="3929058" y="4857760"/>
            <a:ext cx="1214446" cy="928694"/>
          </a:xfrm>
          <a:prstGeom prst="stripedRightArrow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th-TH" sz="12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976868" y="4281864"/>
            <a:ext cx="579005" cy="2901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th-TH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จัดทำ</a:t>
            </a:r>
            <a:endParaRPr lang="th-TH" sz="1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14C45-33C7-42FC-90BF-FF1ED13C4BF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214942" y="5617331"/>
            <a:ext cx="3500462" cy="535531"/>
          </a:xfrm>
          <a:prstGeom prst="rect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  <a:prstDash val="sysDash"/>
          </a:ln>
        </p:spPr>
        <p:txBody>
          <a:bodyPr wrap="square">
            <a:spAutoFit/>
          </a:bodyPr>
          <a:lstStyle/>
          <a:p>
            <a:pPr algn="thaiDist">
              <a:lnSpc>
                <a:spcPct val="120000"/>
              </a:lnSpc>
            </a:pPr>
            <a:r>
              <a:rPr lang="th-TH" sz="1200" b="1" u="sng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เพื่อให้ส่วนราชการและจังหวัดได้ใช้เป็น         แนวปฏิบัติ ในปีงบประมาณ พ.ศ. ๒๕๕๗ </a:t>
            </a:r>
            <a:endParaRPr lang="th-TH" sz="1200" u="sng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26477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143928"/>
            <a:ext cx="8749636" cy="576064"/>
          </a:xfrm>
        </p:spPr>
        <p:txBody>
          <a:bodyPr/>
          <a:lstStyle/>
          <a:p>
            <a:pPr algn="ctr"/>
            <a:r>
              <a:rPr lang="th-TH" sz="2000" dirty="0" smtClean="0"/>
              <a:t>ขอบเขตของการจัดทำรายงานผลการตรวจสอบและประเมินผลภาคราชการ</a:t>
            </a:r>
            <a:endParaRPr lang="th-TH" sz="2000" dirty="0"/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gray">
          <a:xfrm>
            <a:off x="1265238" y="1441435"/>
            <a:ext cx="6653212" cy="2059003"/>
          </a:xfrm>
          <a:prstGeom prst="roundRect">
            <a:avLst>
              <a:gd name="adj" fmla="val 11921"/>
            </a:avLst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th-TH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gray">
          <a:xfrm>
            <a:off x="1276350" y="4171950"/>
            <a:ext cx="6653213" cy="2114570"/>
          </a:xfrm>
          <a:prstGeom prst="roundRect">
            <a:avLst>
              <a:gd name="adj" fmla="val 11921"/>
            </a:avLst>
          </a:prstGeom>
          <a:solidFill>
            <a:srgbClr val="D6F6D8"/>
          </a:soli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th-TH" sz="12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" name="Picture 9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336024" y="1503167"/>
            <a:ext cx="963596" cy="864896"/>
          </a:xfrm>
          <a:prstGeom prst="rect">
            <a:avLst/>
          </a:prstGeom>
          <a:noFill/>
        </p:spPr>
      </p:pic>
      <p:sp>
        <p:nvSpPr>
          <p:cNvPr id="13" name="AutoShape 12"/>
          <p:cNvSpPr>
            <a:spLocks noChangeArrowheads="1"/>
          </p:cNvSpPr>
          <p:nvPr/>
        </p:nvSpPr>
        <p:spPr bwMode="gray">
          <a:xfrm>
            <a:off x="1714480" y="1071546"/>
            <a:ext cx="5715040" cy="528638"/>
          </a:xfrm>
          <a:prstGeom prst="roundRect">
            <a:avLst>
              <a:gd name="adj" fmla="val 16667"/>
            </a:avLst>
          </a:prstGeom>
          <a:solidFill>
            <a:srgbClr val="FEFFFF"/>
          </a:solidFill>
          <a:ln w="28575">
            <a:solidFill>
              <a:srgbClr val="CC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รายงานผลการตรวจสอบและประเมินผลภาคราชการระหว่างปี </a:t>
            </a:r>
          </a:p>
          <a:p>
            <a:pPr algn="ctr"/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(รอบ ๖ เดือน)</a:t>
            </a:r>
            <a:endParaRPr lang="th-TH" sz="1400" b="1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" name="AutoShape 14"/>
          <p:cNvSpPr>
            <a:spLocks noChangeArrowheads="1"/>
          </p:cNvSpPr>
          <p:nvPr/>
        </p:nvSpPr>
        <p:spPr bwMode="gray">
          <a:xfrm>
            <a:off x="1714480" y="3786190"/>
            <a:ext cx="5715040" cy="549272"/>
          </a:xfrm>
          <a:prstGeom prst="roundRect">
            <a:avLst>
              <a:gd name="adj" fmla="val 16667"/>
            </a:avLst>
          </a:prstGeom>
          <a:solidFill>
            <a:srgbClr val="FEFFFF"/>
          </a:solidFill>
          <a:ln w="28575">
            <a:solidFill>
              <a:srgbClr val="92D05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รายงานผลการตรวจสอบและประเมินผลภาคราชการประจำปี </a:t>
            </a:r>
          </a:p>
          <a:p>
            <a:pPr algn="ctr"/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(รอบ ๑๒ เดือน)</a:t>
            </a:r>
            <a:endParaRPr lang="th-TH" sz="1400" b="1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gray">
          <a:xfrm>
            <a:off x="1357290" y="1714488"/>
            <a:ext cx="6429420" cy="155202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thaiDist" eaLnBrk="0" hangingPunct="0">
              <a:lnSpc>
                <a:spcPct val="1200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th-TH" sz="12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เป็นการติดตามความก้าวหน้าในการดำเนินงานของรอบ ๖ เดือน</a:t>
            </a:r>
          </a:p>
          <a:p>
            <a:pPr algn="thaiDist" eaLnBrk="0" hangingPunct="0">
              <a:lnSpc>
                <a:spcPct val="1200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th-TH" sz="12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วิเคราะห์ความก้าวหน้าในการปฏิบัติราชการของส่วนราชการ / จังหวัดในเชิงคุณภาพ</a:t>
            </a:r>
          </a:p>
          <a:p>
            <a:pPr algn="thaiDist" eaLnBrk="0" hangingPunct="0">
              <a:lnSpc>
                <a:spcPct val="1200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th-TH" sz="12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วัตถุประสงค์ </a:t>
            </a:r>
            <a:r>
              <a:rPr lang="en-US" sz="12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th-TH" sz="12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ค้นหามูลเหตุของอุปสรรคปัญหาของการปฏิบัติราชการที่เกิดขึ้น และเสนอแนวทางในการปรับปรุงแก้ไขหรือการพัฒนาการดำเนินงานให้มีประสิทธิภาพยิ่งขึ้น อันจะส่งผลให้การปฏิบัติราชการของส่วนราชการและจังหวัด ตอนสิ้นปีงบประมาณสามารถบรรลุผลตามเป้าหมายของแผนปฏิบัติราชการที่กำหนดไว้</a:t>
            </a:r>
          </a:p>
        </p:txBody>
      </p:sp>
      <p:pic>
        <p:nvPicPr>
          <p:cNvPr id="22" name="Picture 21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343664" y="4093208"/>
            <a:ext cx="963596" cy="864896"/>
          </a:xfrm>
          <a:prstGeom prst="rect">
            <a:avLst/>
          </a:prstGeom>
          <a:noFill/>
        </p:spPr>
      </p:pic>
      <p:sp>
        <p:nvSpPr>
          <p:cNvPr id="18" name="Text Box 17"/>
          <p:cNvSpPr txBox="1">
            <a:spLocks noChangeArrowheads="1"/>
          </p:cNvSpPr>
          <p:nvPr/>
        </p:nvSpPr>
        <p:spPr bwMode="gray">
          <a:xfrm>
            <a:off x="1428728" y="4429132"/>
            <a:ext cx="6429420" cy="155202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thaiDist" eaLnBrk="0" hangingPunct="0">
              <a:lnSpc>
                <a:spcPct val="1200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th-TH" sz="12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เป็นการรายงานสรุปผลการสอบทานที่ได้จากผลการปฏิบัติราชการของส่วนราชการและจังหวัดที่เกิดขึ้นทั้งปีงบประมาณ </a:t>
            </a:r>
          </a:p>
          <a:p>
            <a:pPr algn="thaiDist" eaLnBrk="0" hangingPunct="0">
              <a:lnSpc>
                <a:spcPct val="1200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th-TH" sz="12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วิเคราะห์เปรียบเทียบผลการดำเนินงานที่ได้กับค่าเป้าหมายที่กำหนด รวมทั้งวิเคราะห์ผลสัมฤทธิ์จากการดำเนินการ</a:t>
            </a:r>
          </a:p>
          <a:p>
            <a:pPr algn="thaiDist" eaLnBrk="0" hangingPunct="0">
              <a:lnSpc>
                <a:spcPct val="1200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th-TH" sz="12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วัตถุประสงค์ </a:t>
            </a:r>
            <a:r>
              <a:rPr lang="en-US" sz="12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th-TH" sz="12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พื่อให้ทราบข้อเท็จจริงที่ตรวจพบว่าการปฏิบัติราชการสามารถบรรลุผลตามแผนปฏิบัติราชการที่กำหนดไว้หรือไม่ 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14C45-33C7-42FC-90BF-FF1ED13C4BF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075028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84976" cy="383410"/>
          </a:xfrm>
        </p:spPr>
        <p:txBody>
          <a:bodyPr/>
          <a:lstStyle/>
          <a:p>
            <a:pPr algn="ctr"/>
            <a:r>
              <a:rPr lang="th-TH" sz="1800" dirty="0">
                <a:ea typeface="Tahoma" pitchFamily="34" charset="0"/>
              </a:rPr>
              <a:t>แนวทางการตรวจสอบและประเมินผลภาคราชการ ประจำปีงบประมาณ พ.ศ. ๒๕๕๗</a:t>
            </a:r>
          </a:p>
        </p:txBody>
      </p:sp>
      <p:grpSp>
        <p:nvGrpSpPr>
          <p:cNvPr id="3" name="กลุ่ม 21"/>
          <p:cNvGrpSpPr>
            <a:grpSpLocks/>
          </p:cNvGrpSpPr>
          <p:nvPr/>
        </p:nvGrpSpPr>
        <p:grpSpPr bwMode="auto">
          <a:xfrm>
            <a:off x="517352" y="1140682"/>
            <a:ext cx="2830512" cy="1064182"/>
            <a:chOff x="3048000" y="1643048"/>
            <a:chExt cx="2998788" cy="1458913"/>
          </a:xfrm>
        </p:grpSpPr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3048000" y="1643048"/>
              <a:ext cx="2998788" cy="1458913"/>
              <a:chOff x="1973" y="1027"/>
              <a:chExt cx="1926" cy="937"/>
            </a:xfrm>
          </p:grpSpPr>
          <p:sp>
            <p:nvSpPr>
              <p:cNvPr id="34" name="Oval 13"/>
              <p:cNvSpPr>
                <a:spLocks noChangeArrowheads="1"/>
              </p:cNvSpPr>
              <p:nvPr/>
            </p:nvSpPr>
            <p:spPr bwMode="gray">
              <a:xfrm>
                <a:off x="1994" y="105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8627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20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5" name="Oval 14"/>
              <p:cNvSpPr>
                <a:spLocks noChangeArrowheads="1"/>
              </p:cNvSpPr>
              <p:nvPr/>
            </p:nvSpPr>
            <p:spPr bwMode="gray">
              <a:xfrm>
                <a:off x="1973" y="102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44314"/>
                      <a:invGamma/>
                    </a:schemeClr>
                  </a:gs>
                  <a:gs pos="100000">
                    <a:schemeClr val="hlink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20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28" name="Text Box 19"/>
            <p:cNvSpPr txBox="1">
              <a:spLocks noChangeArrowheads="1"/>
            </p:cNvSpPr>
            <p:nvPr/>
          </p:nvSpPr>
          <p:spPr bwMode="auto">
            <a:xfrm>
              <a:off x="3216836" y="1917351"/>
              <a:ext cx="2678201" cy="101265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th-TH" sz="1400" b="1" dirty="0">
                  <a:solidFill>
                    <a:sysClr val="windowText" lastClr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ประเด็นการตรวจสอบ</a:t>
              </a:r>
            </a:p>
            <a:p>
              <a:pPr algn="ctr" eaLnBrk="0" hangingPunct="0"/>
              <a:r>
                <a:rPr lang="th-TH" sz="1400" b="1" dirty="0">
                  <a:solidFill>
                    <a:sysClr val="windowText" lastClr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และประเมินผลภาคราชการ</a:t>
              </a:r>
            </a:p>
            <a:p>
              <a:pPr algn="ctr" eaLnBrk="0" hangingPunct="0"/>
              <a:endParaRPr lang="en-US" sz="140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5" name="กลุ่ม 130"/>
          <p:cNvGrpSpPr/>
          <p:nvPr/>
        </p:nvGrpSpPr>
        <p:grpSpPr>
          <a:xfrm>
            <a:off x="683568" y="2276872"/>
            <a:ext cx="2295594" cy="1008112"/>
            <a:chOff x="755576" y="2323581"/>
            <a:chExt cx="1800200" cy="889394"/>
          </a:xfrm>
        </p:grpSpPr>
        <p:sp>
          <p:nvSpPr>
            <p:cNvPr id="118" name="Freeform 12"/>
            <p:cNvSpPr>
              <a:spLocks/>
            </p:cNvSpPr>
            <p:nvPr/>
          </p:nvSpPr>
          <p:spPr bwMode="gray">
            <a:xfrm rot="10800000" flipV="1">
              <a:off x="755576" y="2323581"/>
              <a:ext cx="1800200" cy="889394"/>
            </a:xfrm>
            <a:prstGeom prst="downArrow">
              <a:avLst>
                <a:gd name="adj1" fmla="val 57135"/>
                <a:gd name="adj2" fmla="val 63811"/>
              </a:avLst>
            </a:prstGeom>
            <a:solidFill>
              <a:srgbClr val="0070C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th-TH" sz="12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83" name="Text Box 8"/>
            <p:cNvSpPr txBox="1">
              <a:spLocks noChangeArrowheads="1"/>
            </p:cNvSpPr>
            <p:nvPr/>
          </p:nvSpPr>
          <p:spPr bwMode="gray">
            <a:xfrm>
              <a:off x="755576" y="2348880"/>
              <a:ext cx="1800200" cy="407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>
                <a:defRPr/>
              </a:pPr>
              <a:r>
                <a:rPr lang="th-TH" sz="1200" b="1" dirty="0" smtClean="0">
                  <a:solidFill>
                    <a:srgbClr val="FFFFFF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การสอบทาน</a:t>
              </a:r>
            </a:p>
            <a:p>
              <a:pPr algn="ctr" eaLnBrk="0" hangingPunct="0">
                <a:defRPr/>
              </a:pPr>
              <a:r>
                <a:rPr lang="th-TH" sz="1200" b="1" dirty="0" smtClean="0">
                  <a:solidFill>
                    <a:srgbClr val="FFFFFF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กรณีพิเศษ</a:t>
              </a:r>
              <a:endParaRPr lang="en-GB" sz="1200" b="1" dirty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6" name="กลุ่ม 121"/>
          <p:cNvGrpSpPr/>
          <p:nvPr/>
        </p:nvGrpSpPr>
        <p:grpSpPr>
          <a:xfrm>
            <a:off x="3563887" y="908720"/>
            <a:ext cx="1728193" cy="1747445"/>
            <a:chOff x="3203848" y="1052739"/>
            <a:chExt cx="1847893" cy="1387405"/>
          </a:xfrm>
        </p:grpSpPr>
        <p:sp>
          <p:nvSpPr>
            <p:cNvPr id="81" name="ลูกศรขวา 70"/>
            <p:cNvSpPr>
              <a:spLocks noChangeArrowheads="1"/>
            </p:cNvSpPr>
            <p:nvPr/>
          </p:nvSpPr>
          <p:spPr bwMode="auto">
            <a:xfrm>
              <a:off x="3203848" y="1052739"/>
              <a:ext cx="1847893" cy="1387405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FFCCFF"/>
            </a:solidFill>
            <a:ln w="9525" algn="ctr">
              <a:noFill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eaLnBrk="0" hangingPunct="0">
                <a:defRPr/>
              </a:pPr>
              <a:endParaRPr lang="en-US" sz="120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20" name="Text Box 8"/>
            <p:cNvSpPr txBox="1">
              <a:spLocks noChangeArrowheads="1"/>
            </p:cNvSpPr>
            <p:nvPr/>
          </p:nvSpPr>
          <p:spPr bwMode="gray">
            <a:xfrm>
              <a:off x="3212382" y="1579050"/>
              <a:ext cx="1669027" cy="366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>
                <a:defRPr/>
              </a:pPr>
              <a:r>
                <a:rPr lang="th-TH" sz="1200" b="1" dirty="0" smtClean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การสอบทาน</a:t>
              </a:r>
            </a:p>
            <a:p>
              <a:pPr algn="ctr" eaLnBrk="0" hangingPunct="0">
                <a:defRPr/>
              </a:pPr>
              <a:r>
                <a:rPr lang="th-TH" sz="1200" b="1" dirty="0" smtClean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กรณีปกติ</a:t>
              </a:r>
              <a:endParaRPr lang="en-GB" sz="12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aphicFrame>
        <p:nvGraphicFramePr>
          <p:cNvPr id="123" name="ตาราง 1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5013038"/>
              </p:ext>
            </p:extLst>
          </p:nvPr>
        </p:nvGraphicFramePr>
        <p:xfrm>
          <a:off x="500034" y="3429000"/>
          <a:ext cx="7929618" cy="30769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929618"/>
              </a:tblGrid>
              <a:tr h="47210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</a:pPr>
                      <a:endParaRPr lang="th-TH" sz="1600" b="1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</a:pPr>
                      <a:r>
                        <a:rPr lang="th-TH" sz="16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การคัดเลือกโครงการ ของ อ.ค.ต.ป. กลุ่มจังหวัด</a:t>
                      </a:r>
                      <a:endParaRPr lang="th-TH" sz="1600" b="1" kern="1200" dirty="0">
                        <a:solidFill>
                          <a:schemeClr val="dk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5187"/>
                    </a:solidFill>
                  </a:tcPr>
                </a:tc>
              </a:tr>
              <a:tr h="809319">
                <a:tc>
                  <a:txBody>
                    <a:bodyPr/>
                    <a:lstStyle/>
                    <a:p>
                      <a:pPr marL="180975" indent="-180975" algn="thaiDist" defTabSz="914400" rtl="0" eaLnBrk="1" latinLnBrk="0" hangingPunct="1">
                        <a:lnSpc>
                          <a:spcPts val="1800"/>
                        </a:lnSpc>
                        <a:buClr>
                          <a:srgbClr val="FF000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th-TH" sz="1600" b="1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โครงการสำคัญตามยุทธศาสตร์จังหวัด ที่สอดคล้องกับประเด็นยุทธศาสตร์ประเทศที่ ค.</a:t>
                      </a:r>
                      <a:r>
                        <a:rPr lang="th-TH" sz="1600" b="1" kern="120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ต.ป</a:t>
                      </a:r>
                      <a:r>
                        <a:rPr lang="th-TH" sz="1600" b="1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 กำหนด อย่างน้อย ๑ โครงการ</a:t>
                      </a:r>
                      <a:endParaRPr lang="th-TH" sz="1600" b="1" kern="1200" dirty="0">
                        <a:solidFill>
                          <a:schemeClr val="dk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FF8"/>
                    </a:solidFill>
                  </a:tcPr>
                </a:tc>
              </a:tr>
              <a:tr h="833828">
                <a:tc>
                  <a:txBody>
                    <a:bodyPr/>
                    <a:lstStyle/>
                    <a:p>
                      <a:pPr marL="180975" indent="-180975" algn="thaiDist" defTabSz="914400" rtl="0" eaLnBrk="1" latinLnBrk="0" hangingPunct="1">
                        <a:lnSpc>
                          <a:spcPts val="1800"/>
                        </a:lnSpc>
                        <a:buClr>
                          <a:srgbClr val="FF000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th-TH" sz="1600" b="1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โครงการภายใต้แผนปฏิบัติราชการประจำปีของกลุ่มจังหวัดและจังหวัดที่มีความสำคัญอยู่ในสามอันดับแรก อย่างน้อย ๑ โครงการ</a:t>
                      </a:r>
                      <a:endParaRPr lang="th-TH" sz="1600" b="1" kern="1200" dirty="0">
                        <a:solidFill>
                          <a:schemeClr val="dk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FF8"/>
                    </a:solidFill>
                  </a:tcPr>
                </a:tc>
              </a:tr>
              <a:tr h="885145">
                <a:tc>
                  <a:txBody>
                    <a:bodyPr/>
                    <a:lstStyle/>
                    <a:p>
                      <a:pPr marL="0" marR="0" indent="0" algn="thaiDist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 smtClean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อ.ค.ต.ป. กลุ่มจังหวัด คัดเลือกโครงการที่จะสอบทานกรณีพิเศษตามหลักเกณฑ์ที่       ค.ต.ป. กำหนด และ เสนอรายชื่อโครงการที่จะสอบทานกรณีพิเศษต่อ ค.ต.ป. ภายใน พฤษภาคม ๒๕๕๗</a:t>
                      </a:r>
                      <a:endParaRPr lang="th-TH" sz="1600" b="1" dirty="0">
                        <a:solidFill>
                          <a:srgbClr val="FFFFFF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pSp>
        <p:nvGrpSpPr>
          <p:cNvPr id="7" name="กลุ่ม 128"/>
          <p:cNvGrpSpPr/>
          <p:nvPr/>
        </p:nvGrpSpPr>
        <p:grpSpPr>
          <a:xfrm>
            <a:off x="5436096" y="1036464"/>
            <a:ext cx="3600400" cy="2104504"/>
            <a:chOff x="4788024" y="1036464"/>
            <a:chExt cx="3600400" cy="2104504"/>
          </a:xfrm>
        </p:grpSpPr>
        <p:grpSp>
          <p:nvGrpSpPr>
            <p:cNvPr id="8" name="กลุ่ม 120"/>
            <p:cNvGrpSpPr/>
            <p:nvPr/>
          </p:nvGrpSpPr>
          <p:grpSpPr>
            <a:xfrm>
              <a:off x="4788024" y="1036464"/>
              <a:ext cx="3600400" cy="2104504"/>
              <a:chOff x="4995258" y="997951"/>
              <a:chExt cx="3600400" cy="2104504"/>
            </a:xfrm>
          </p:grpSpPr>
          <p:sp>
            <p:nvSpPr>
              <p:cNvPr id="119" name="สี่เหลี่ยมผืนผ้า 118"/>
              <p:cNvSpPr/>
              <p:nvPr/>
            </p:nvSpPr>
            <p:spPr>
              <a:xfrm>
                <a:off x="4995258" y="997951"/>
                <a:ext cx="3600400" cy="2104504"/>
              </a:xfrm>
              <a:prstGeom prst="rect">
                <a:avLst/>
              </a:prstGeom>
              <a:solidFill>
                <a:srgbClr val="47053E"/>
              </a:solidFill>
              <a:ln>
                <a:noFill/>
              </a:ln>
              <a:effectLst>
                <a:glow rad="63500">
                  <a:srgbClr val="FF93FF">
                    <a:alpha val="40000"/>
                  </a:srgb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 sz="120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9" name="กลุ่ม 116"/>
              <p:cNvGrpSpPr/>
              <p:nvPr/>
            </p:nvGrpSpPr>
            <p:grpSpPr>
              <a:xfrm>
                <a:off x="5190372" y="1086231"/>
                <a:ext cx="426911" cy="1872209"/>
                <a:chOff x="-168254" y="2125640"/>
                <a:chExt cx="399271" cy="1872209"/>
              </a:xfrm>
            </p:grpSpPr>
            <p:sp>
              <p:nvSpPr>
                <p:cNvPr id="111" name="Rectangle 94"/>
                <p:cNvSpPr/>
                <p:nvPr/>
              </p:nvSpPr>
              <p:spPr>
                <a:xfrm rot="16200000">
                  <a:off x="-514388" y="2476337"/>
                  <a:ext cx="1080120" cy="378726"/>
                </a:xfrm>
                <a:prstGeom prst="rect">
                  <a:avLst/>
                </a:prstGeom>
                <a:solidFill>
                  <a:schemeClr val="accent3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th-TH" sz="10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มิติต้าน</a:t>
                  </a:r>
                </a:p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th-TH" sz="10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การบริหารจัดการ</a:t>
                  </a:r>
                  <a:endParaRPr lang="th-TH" sz="1000" dirty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14" name="Rectangle 99"/>
                <p:cNvSpPr/>
                <p:nvPr/>
              </p:nvSpPr>
              <p:spPr>
                <a:xfrm rot="16200000">
                  <a:off x="-282876" y="3483955"/>
                  <a:ext cx="648072" cy="379715"/>
                </a:xfrm>
                <a:prstGeom prst="rect">
                  <a:avLst/>
                </a:prstGeom>
                <a:solidFill>
                  <a:schemeClr val="accent3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th-TH" sz="10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มิติด้านการเงิน</a:t>
                  </a:r>
                  <a:endParaRPr lang="th-TH" sz="1000" dirty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pic>
              <p:nvPicPr>
                <p:cNvPr id="115" name="Picture 7" descr="num1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-136612" y="2197648"/>
                  <a:ext cx="122606" cy="225436"/>
                </a:xfrm>
                <a:prstGeom prst="rect">
                  <a:avLst/>
                </a:prstGeom>
                <a:noFill/>
              </p:spPr>
            </p:pic>
            <p:pic>
              <p:nvPicPr>
                <p:cNvPr id="116" name="Picture 8" descr="num2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-168254" y="3277768"/>
                  <a:ext cx="154248" cy="225438"/>
                </a:xfrm>
                <a:prstGeom prst="rect">
                  <a:avLst/>
                </a:prstGeom>
                <a:noFill/>
              </p:spPr>
            </p:pic>
          </p:grpSp>
        </p:grpSp>
        <p:cxnSp>
          <p:nvCxnSpPr>
            <p:cNvPr id="127" name="ตัวเชื่อมต่อตรง 126"/>
            <p:cNvCxnSpPr/>
            <p:nvPr/>
          </p:nvCxnSpPr>
          <p:spPr>
            <a:xfrm>
              <a:off x="5392961" y="1844824"/>
              <a:ext cx="432048" cy="0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ตัวเชื่อมต่อตรง 127"/>
            <p:cNvCxnSpPr/>
            <p:nvPr/>
          </p:nvCxnSpPr>
          <p:spPr>
            <a:xfrm>
              <a:off x="5410050" y="2744923"/>
              <a:ext cx="432048" cy="0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4" name="ตาราง 1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37377518"/>
              </p:ext>
            </p:extLst>
          </p:nvPr>
        </p:nvGraphicFramePr>
        <p:xfrm>
          <a:off x="6228184" y="1153617"/>
          <a:ext cx="2664296" cy="18738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/>
              </a:tblGrid>
              <a:tr h="406793">
                <a:tc>
                  <a:txBody>
                    <a:bodyPr/>
                    <a:lstStyle/>
                    <a:p>
                      <a:pPr marL="0" marR="0" indent="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200" b="1" dirty="0" smtClean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การปฏิบัติราชการตามคำรับรองการปฏิบัติราชการ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7053E"/>
                    </a:solidFill>
                  </a:tcPr>
                </a:tc>
              </a:tr>
              <a:tr h="265977">
                <a:tc>
                  <a:txBody>
                    <a:bodyPr/>
                    <a:lstStyle/>
                    <a:p>
                      <a:pPr marL="0" marR="0" indent="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200" b="1" dirty="0" smtClean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การตรวจราชการ</a:t>
                      </a:r>
                      <a:endParaRPr lang="th-TH" sz="1200" b="1" dirty="0">
                        <a:solidFill>
                          <a:srgbClr val="FFFFFF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7053E"/>
                    </a:solidFill>
                  </a:tcPr>
                </a:tc>
              </a:tr>
              <a:tr h="406793">
                <a:tc>
                  <a:txBody>
                    <a:bodyPr/>
                    <a:lstStyle/>
                    <a:p>
                      <a:pPr algn="thaiDist"/>
                      <a:r>
                        <a:rPr lang="th-TH" sz="1200" b="1" dirty="0" smtClean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การควบคุมภายในและการบริหารความเสี่ยง</a:t>
                      </a:r>
                      <a:endParaRPr lang="th-TH" sz="1200" b="1" dirty="0">
                        <a:solidFill>
                          <a:srgbClr val="FFFFFF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7053E"/>
                    </a:solidFill>
                  </a:tcPr>
                </a:tc>
              </a:tr>
              <a:tr h="265977">
                <a:tc>
                  <a:txBody>
                    <a:bodyPr/>
                    <a:lstStyle/>
                    <a:p>
                      <a:pPr marL="0" marR="0" indent="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200" b="1" dirty="0" smtClean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การตรวจสอบภายใน</a:t>
                      </a:r>
                      <a:endParaRPr lang="th-TH" sz="1200" b="1" dirty="0">
                        <a:solidFill>
                          <a:srgbClr val="FFFFFF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7053E"/>
                    </a:solidFill>
                  </a:tcPr>
                </a:tc>
              </a:tr>
              <a:tr h="410852">
                <a:tc>
                  <a:txBody>
                    <a:bodyPr/>
                    <a:lstStyle/>
                    <a:p>
                      <a:pPr algn="thaiDist"/>
                      <a:r>
                        <a:rPr lang="th-TH" sz="1200" b="1" dirty="0" smtClean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รายงานการเงิน</a:t>
                      </a:r>
                      <a:endParaRPr lang="th-TH" sz="1200" b="1" dirty="0">
                        <a:solidFill>
                          <a:srgbClr val="FFFFFF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7053E"/>
                    </a:solidFill>
                  </a:tcPr>
                </a:tc>
              </a:tr>
            </a:tbl>
          </a:graphicData>
        </a:graphic>
      </p:graphicFrame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14C45-33C7-42FC-90BF-FF1ED13C4BF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770787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AutoShape 26"/>
          <p:cNvSpPr>
            <a:spLocks noChangeArrowheads="1"/>
          </p:cNvSpPr>
          <p:nvPr/>
        </p:nvSpPr>
        <p:spPr bwMode="gray">
          <a:xfrm>
            <a:off x="3321055" y="3714752"/>
            <a:ext cx="2036763" cy="525462"/>
          </a:xfrm>
          <a:prstGeom prst="downArrow">
            <a:avLst>
              <a:gd name="adj1" fmla="val 56417"/>
              <a:gd name="adj2" fmla="val 48338"/>
            </a:avLst>
          </a:prstGeom>
          <a:gradFill rotWithShape="0">
            <a:gsLst>
              <a:gs pos="0">
                <a:srgbClr val="969696"/>
              </a:gs>
              <a:gs pos="100000">
                <a:srgbClr val="006666">
                  <a:alpha val="10001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7" name="Slide Number Placeholder 125"/>
          <p:cNvSpPr>
            <a:spLocks noGrp="1"/>
          </p:cNvSpPr>
          <p:nvPr>
            <p:ph type="sldNum" sz="quarter" idx="12"/>
          </p:nvPr>
        </p:nvSpPr>
        <p:spPr>
          <a:xfrm>
            <a:off x="8001024" y="6596236"/>
            <a:ext cx="1115616" cy="404664"/>
          </a:xfrm>
        </p:spPr>
        <p:txBody>
          <a:bodyPr/>
          <a:lstStyle/>
          <a:p>
            <a:fld id="{62A14C45-33C7-42FC-90BF-FF1ED13C4BFB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-32" y="663813"/>
            <a:ext cx="30091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มิติด้านการบริหารจัดการ</a:t>
            </a:r>
            <a:endParaRPr lang="en-US" sz="2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467624" y="671436"/>
            <a:ext cx="3961896" cy="40011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การตรวจราชการแบบบูรณาการ </a:t>
            </a:r>
            <a:endParaRPr lang="en-US" sz="2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85720" y="1214422"/>
            <a:ext cx="2643206" cy="335634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ประเด็นพิจารณาการสอบทาน</a:t>
            </a:r>
            <a:endParaRPr lang="th-TH" sz="1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85720" y="1604648"/>
            <a:ext cx="8643998" cy="16100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5250" indent="-95250">
              <a:spcBef>
                <a:spcPts val="600"/>
              </a:spcBef>
            </a:pPr>
            <a:r>
              <a:rPr lang="th-TH" sz="1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สอบทานความโปร่งใส ประสิทธิภาพ และประสิทธิผลของการบริหารจัดการ</a:t>
            </a:r>
          </a:p>
          <a:p>
            <a:pPr marL="95250" indent="-95250">
              <a:spcBef>
                <a:spcPts val="600"/>
              </a:spcBef>
              <a:buFont typeface="Arial" pitchFamily="34" charset="0"/>
              <a:buChar char="•"/>
            </a:pPr>
            <a:r>
              <a:rPr lang="th-TH" sz="1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สอบทานผลสัมฤทธิ์ของแผนงาน</a:t>
            </a:r>
            <a:r>
              <a:rPr lang="en-US" sz="1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th-TH" sz="1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โครงการสำคัญ ๆ ในการนำไปสู่การขับเคลื่อนยุทธศาสตร์ตามแผนการ</a:t>
            </a:r>
            <a:r>
              <a:rPr lang="th-TH" sz="140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ตรวจราชการกรม </a:t>
            </a:r>
            <a:r>
              <a:rPr lang="th-TH" sz="1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กระทรวง สำนักนายกรัฐมนตรี</a:t>
            </a:r>
          </a:p>
          <a:p>
            <a:pPr marL="95250" indent="-95250">
              <a:spcBef>
                <a:spcPts val="600"/>
              </a:spcBef>
              <a:buFont typeface="Arial" pitchFamily="34" charset="0"/>
              <a:buChar char="•"/>
            </a:pPr>
            <a:r>
              <a:rPr lang="th-TH" sz="1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เพื่อให้เกิดความเชื่อมั่นอย่างพอประมาณว่า ข้อมูล เอกสารรายงาน หลักฐาน การปฏิบัติ การรายงานการตรวจราชการมีความครบถ้วนครอบคลุม  น่าเชื่อถือ ข้อเสนอแนะสามารถนำไปใช้ประโยชน์</a:t>
            </a:r>
          </a:p>
          <a:p>
            <a:pPr marL="95250" indent="-95250">
              <a:spcBef>
                <a:spcPts val="600"/>
              </a:spcBef>
              <a:buFont typeface="Arial" pitchFamily="34" charset="0"/>
              <a:buChar char="•"/>
            </a:pPr>
            <a:r>
              <a:rPr lang="th-TH" sz="1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ให้ข้อเสนอแนะต่อการปฏิบัติงาน</a:t>
            </a:r>
            <a:endParaRPr lang="th-TH" sz="14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6" name="Right Arrow 25"/>
          <p:cNvSpPr/>
          <p:nvPr/>
        </p:nvSpPr>
        <p:spPr>
          <a:xfrm>
            <a:off x="3071802" y="747393"/>
            <a:ext cx="285752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2928926" y="3429000"/>
            <a:ext cx="2786082" cy="428628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เอกสารหลักฐานในการสอบทาน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214282" y="4214818"/>
            <a:ext cx="4071966" cy="235745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th-TH" sz="14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รอบ ๖ เดือน</a:t>
            </a:r>
          </a:p>
          <a:p>
            <a:pPr>
              <a:spcBef>
                <a:spcPts val="600"/>
              </a:spcBef>
            </a:pPr>
            <a:r>
              <a:rPr lang="th-TH" sz="1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(ใช้ข้อมูลของสำนักตรวจราชการ สปน.)</a:t>
            </a:r>
          </a:p>
          <a:p>
            <a:pPr marL="177800" lvl="0" indent="-177800">
              <a:spcBef>
                <a:spcPts val="600"/>
              </a:spcBef>
              <a:buFont typeface="Arial" pitchFamily="34" charset="0"/>
              <a:buChar char="•"/>
            </a:pPr>
            <a:r>
              <a:rPr lang="th-TH" sz="13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แผนการตรวจราชการแบบบูรณาการ </a:t>
            </a:r>
            <a:endParaRPr lang="en-US" sz="13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7800" lvl="0" indent="-177800">
              <a:spcBef>
                <a:spcPts val="600"/>
              </a:spcBef>
              <a:buFont typeface="Arial" pitchFamily="34" charset="0"/>
              <a:buChar char="•"/>
            </a:pPr>
            <a:r>
              <a:rPr lang="th-TH" sz="13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แผนปฏิบัติราชการ ๔ ปี และแผนปฏิบัติราชการประจำปี</a:t>
            </a:r>
            <a:endParaRPr lang="en-US" sz="13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7800" lvl="0" indent="-177800">
              <a:spcBef>
                <a:spcPts val="600"/>
              </a:spcBef>
              <a:buFont typeface="Arial" pitchFamily="34" charset="0"/>
              <a:buChar char="•"/>
            </a:pPr>
            <a:r>
              <a:rPr lang="th-TH" sz="13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รายงานผลการตรวจราชการแบบบูรณาการของผู้ตรวจราชการกระทรวง สำนักนายกรัฐมนตรี </a:t>
            </a:r>
            <a:endParaRPr lang="en-US" sz="13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7800" indent="-177800">
              <a:spcBef>
                <a:spcPts val="600"/>
              </a:spcBef>
              <a:buFont typeface="Arial" pitchFamily="34" charset="0"/>
              <a:buChar char="•"/>
            </a:pPr>
            <a:r>
              <a:rPr lang="th-TH" sz="13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รายงานผลการตรวจราชการแบบบูรณาการในพี้นที่กลุ่มจังหวัดและจังหวัด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4572000" y="4286256"/>
            <a:ext cx="4286280" cy="228601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th-TH" sz="14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รอบ ๑๒ เดือน</a:t>
            </a:r>
          </a:p>
          <a:p>
            <a:pPr>
              <a:spcBef>
                <a:spcPts val="600"/>
              </a:spcBef>
            </a:pPr>
            <a:r>
              <a:rPr lang="th-TH" sz="1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(ใช้ข้อมูลของสำนักตรวจราชการ สปน.)</a:t>
            </a:r>
          </a:p>
          <a:p>
            <a:pPr marL="177800" lvl="0" indent="-177800">
              <a:spcBef>
                <a:spcPts val="600"/>
              </a:spcBef>
              <a:buFont typeface="Arial" pitchFamily="34" charset="0"/>
              <a:buChar char="•"/>
            </a:pPr>
            <a:r>
              <a:rPr lang="th-TH" sz="13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รายงานผลการตรวจราชการแบบบูรณาการของผู้ตรวจราชการกระทรวง สำนักนายกรัฐมนตรี </a:t>
            </a:r>
            <a:endParaRPr lang="en-US" sz="13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7800" indent="-177800">
              <a:spcBef>
                <a:spcPts val="600"/>
              </a:spcBef>
              <a:buFont typeface="Arial" pitchFamily="34" charset="0"/>
              <a:buChar char="•"/>
            </a:pPr>
            <a:r>
              <a:rPr lang="th-TH" sz="13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รายงานผลการตรวจราชการแบบบูรณาการของผู้ตรวจราชการประจำปี</a:t>
            </a:r>
          </a:p>
          <a:p>
            <a:pPr marL="177800" indent="-177800">
              <a:spcBef>
                <a:spcPts val="600"/>
              </a:spcBef>
              <a:buFont typeface="Arial" pitchFamily="34" charset="0"/>
              <a:buChar char="•"/>
            </a:pPr>
            <a:r>
              <a:rPr lang="th-TH" sz="13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รายงานผลการตรวจราชการแบบบูรณาการในพี้นที่กลุ่มจังหวัดและจังหวัด</a:t>
            </a:r>
            <a:endParaRPr lang="th-TH" sz="1300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1406" y="109815"/>
            <a:ext cx="2727029" cy="40011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2000" b="1" u="sng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การสอบทานกรณีปกติ</a:t>
            </a:r>
            <a:endParaRPr lang="en-US" sz="2000" b="1" u="sng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715008" y="3429000"/>
            <a:ext cx="2928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ผู้จัดส่งข้อมูล </a:t>
            </a:r>
            <a:r>
              <a:rPr lang="en-US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th-TH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รายงาน</a:t>
            </a:r>
          </a:p>
          <a:p>
            <a:r>
              <a:rPr lang="th-TH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(เจ้าหน้าที่ของจังหวัด</a:t>
            </a:r>
            <a:r>
              <a:rPr lang="en-US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th-TH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ผู้ตรวจรายงาน)</a:t>
            </a:r>
            <a:endParaRPr lang="th-TH" sz="1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125"/>
          <p:cNvSpPr>
            <a:spLocks noGrp="1"/>
          </p:cNvSpPr>
          <p:nvPr>
            <p:ph type="sldNum" sz="quarter" idx="12"/>
          </p:nvPr>
        </p:nvSpPr>
        <p:spPr>
          <a:xfrm>
            <a:off x="8099854" y="6596236"/>
            <a:ext cx="1115616" cy="404664"/>
          </a:xfrm>
        </p:spPr>
        <p:txBody>
          <a:bodyPr/>
          <a:lstStyle/>
          <a:p>
            <a:fld id="{62A14C45-33C7-42FC-90BF-FF1ED13C4BFB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42844" y="663813"/>
            <a:ext cx="30091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มิติด้านการบริหารจัดการ</a:t>
            </a:r>
            <a:endParaRPr lang="en-US" sz="2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610500" y="642918"/>
            <a:ext cx="3247516" cy="461665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24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การตรวจสอบภายใน </a:t>
            </a:r>
            <a:endParaRPr lang="en-US" sz="24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85720" y="1142984"/>
            <a:ext cx="1643074" cy="285752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ประเด็นพิจารณา</a:t>
            </a:r>
            <a:endParaRPr lang="th-TH" sz="1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85720" y="1442384"/>
            <a:ext cx="8643998" cy="128588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5250" indent="-95250">
              <a:spcBef>
                <a:spcPts val="600"/>
              </a:spcBef>
              <a:buFont typeface="Wingdings" pitchFamily="2" charset="2"/>
              <a:buChar char="v"/>
            </a:pPr>
            <a:r>
              <a:rPr lang="th-TH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เพื่อให้เกิดความเชื่อมั่นอย่างพอประมาณว่า</a:t>
            </a:r>
          </a:p>
          <a:p>
            <a:pPr marL="273050" indent="-95250">
              <a:spcBef>
                <a:spcPts val="0"/>
              </a:spcBef>
              <a:buFont typeface="Arial" pitchFamily="34" charset="0"/>
              <a:buChar char="•"/>
            </a:pPr>
            <a:r>
              <a:rPr lang="th-TH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การปฏิบัติงานตรวจสอบภายในมีความถูกต้อง เหมาะสม เป็นจริงตามหลักการ มาตรฐาน ระเบียบข้อบังคับและแนวปฏิบัติที่เกี่ยวข้อง</a:t>
            </a:r>
          </a:p>
          <a:p>
            <a:pPr marL="273050" indent="-95250">
              <a:spcBef>
                <a:spcPts val="0"/>
              </a:spcBef>
              <a:buFont typeface="Arial" pitchFamily="34" charset="0"/>
              <a:buChar char="•"/>
            </a:pPr>
            <a:r>
              <a:rPr lang="th-TH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เนื้อหาของข้อมูลในเอกสารและรายงานฯ ได้จัดทำและปฏิบัติโดยไม่ขัดต่อความถูกต้องเป็นจริง มีความครบถ้วนน่าเชื่อถือ</a:t>
            </a:r>
          </a:p>
          <a:p>
            <a:pPr marL="273050" indent="-95250">
              <a:spcBef>
                <a:spcPts val="0"/>
              </a:spcBef>
              <a:buFont typeface="Arial" pitchFamily="34" charset="0"/>
              <a:buChar char="•"/>
            </a:pPr>
            <a:r>
              <a:rPr lang="th-TH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ประเด็นปัญหาและสิ่งที่ตรวจพบโดยผู้ตรวจสอบภายในที่มีความสำคัญและต้องปรับปรุง ได้มีการดำเนินการในเวลาและวิธีเหมาะสมหรือไม่ เพียงใด</a:t>
            </a:r>
          </a:p>
          <a:p>
            <a:pPr marL="95250" indent="-95250">
              <a:spcBef>
                <a:spcPts val="600"/>
              </a:spcBef>
              <a:buFont typeface="Wingdings" pitchFamily="2" charset="2"/>
              <a:buChar char="v"/>
            </a:pPr>
            <a:r>
              <a:rPr lang="th-TH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เพื่อให้ข้อเสนอแนะที่เป็นประโยชน์ในการปรับปรุงและพัฒนาการปฏิบัติงานตรวจสอบภายใน</a:t>
            </a:r>
            <a:endParaRPr lang="th-TH" sz="12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6" name="Right Arrow 25"/>
          <p:cNvSpPr/>
          <p:nvPr/>
        </p:nvSpPr>
        <p:spPr>
          <a:xfrm>
            <a:off x="3214678" y="747393"/>
            <a:ext cx="285752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8" name="Rounded Rectangle 17"/>
          <p:cNvSpPr/>
          <p:nvPr/>
        </p:nvSpPr>
        <p:spPr>
          <a:xfrm>
            <a:off x="142844" y="3571876"/>
            <a:ext cx="4357718" cy="278608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0000"/>
              </a:lnSpc>
            </a:pPr>
            <a:r>
              <a:rPr lang="th-TH" sz="14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รอบ ๖ เดือน  </a:t>
            </a:r>
            <a:endParaRPr lang="th-TH" sz="12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7800" lvl="0" indent="-82550">
              <a:lnSpc>
                <a:spcPct val="110000"/>
              </a:lnSpc>
              <a:spcBef>
                <a:spcPts val="400"/>
              </a:spcBef>
              <a:buFont typeface="Arial" pitchFamily="34" charset="0"/>
              <a:buChar char="•"/>
            </a:pPr>
            <a:r>
              <a:rPr lang="th-TH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กฎบัตร (กรณีจัดทำครั้งแรก หรือมีการเปลี่ยนแปลง)</a:t>
            </a:r>
            <a:endParaRPr lang="en-US" sz="12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7800" lvl="0" indent="-82550">
              <a:lnSpc>
                <a:spcPct val="110000"/>
              </a:lnSpc>
              <a:spcBef>
                <a:spcPts val="400"/>
              </a:spcBef>
              <a:buFont typeface="Arial" pitchFamily="34" charset="0"/>
              <a:buChar char="•"/>
            </a:pPr>
            <a:r>
              <a:rPr lang="th-TH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แผนการตรวจสอบภายใน</a:t>
            </a:r>
            <a:endParaRPr lang="en-US" sz="12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7800" lvl="0" indent="-82550">
              <a:lnSpc>
                <a:spcPct val="110000"/>
              </a:lnSpc>
              <a:spcBef>
                <a:spcPts val="400"/>
              </a:spcBef>
              <a:buFont typeface="Arial" pitchFamily="34" charset="0"/>
              <a:buChar char="•"/>
            </a:pPr>
            <a:r>
              <a:rPr lang="th-TH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แผนการตรวจสอบประจำปีงบประมาณ (แบบ ตภ.มท. ๐๒</a:t>
            </a:r>
            <a:r>
              <a:rPr lang="en-US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</a:t>
            </a:r>
            <a:r>
              <a:rPr lang="th-TH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๑</a:t>
            </a:r>
            <a:r>
              <a:rPr lang="en-US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 marL="177800" lvl="0" indent="-82550">
              <a:lnSpc>
                <a:spcPct val="110000"/>
              </a:lnSpc>
              <a:spcBef>
                <a:spcPts val="400"/>
              </a:spcBef>
              <a:buFont typeface="Arial" pitchFamily="34" charset="0"/>
              <a:buChar char="•"/>
            </a:pPr>
            <a:r>
              <a:rPr lang="th-TH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รายงานผลการตรวจสอบภายใน ครั้งที่ ๑ (๑ ต.ค.</a:t>
            </a:r>
            <a:r>
              <a:rPr lang="en-US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</a:t>
            </a:r>
            <a:r>
              <a:rPr lang="th-TH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๓๑ ม.ค.)</a:t>
            </a:r>
          </a:p>
          <a:p>
            <a:pPr marL="177800" indent="-82550">
              <a:lnSpc>
                <a:spcPct val="110000"/>
              </a:lnSpc>
              <a:spcBef>
                <a:spcPts val="400"/>
              </a:spcBef>
              <a:buFont typeface="Arial" pitchFamily="34" charset="0"/>
              <a:buChar char="•"/>
            </a:pPr>
            <a:r>
              <a:rPr lang="th-TH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รายงานผลการตรวจสอบด้านการเงิน การบัญชี การปฏิบัติตามกฎระเบียบและข้อบังคับ (</a:t>
            </a:r>
            <a:r>
              <a:rPr lang="en-US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Financial &amp; Compliance) </a:t>
            </a:r>
            <a:r>
              <a:rPr lang="th-TH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(แบบ ตภ.มท.๐๕)</a:t>
            </a:r>
            <a:endParaRPr lang="en-US" sz="12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7800" lvl="0" indent="-82550">
              <a:lnSpc>
                <a:spcPct val="110000"/>
              </a:lnSpc>
              <a:spcBef>
                <a:spcPts val="400"/>
              </a:spcBef>
              <a:buFont typeface="Arial" pitchFamily="34" charset="0"/>
              <a:buChar char="•"/>
            </a:pPr>
            <a:r>
              <a:rPr lang="th-TH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รายงานผลการตรวจสอบการดำเนินงาน</a:t>
            </a:r>
            <a:r>
              <a:rPr lang="en-US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(Performance Audit) </a:t>
            </a:r>
            <a:r>
              <a:rPr lang="th-TH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(แบบ ตภ.มท.๐๖)</a:t>
            </a:r>
            <a:endParaRPr lang="en-US" sz="12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7800" indent="-82550">
              <a:lnSpc>
                <a:spcPct val="110000"/>
              </a:lnSpc>
              <a:spcBef>
                <a:spcPts val="400"/>
              </a:spcBef>
              <a:buFont typeface="Arial" pitchFamily="34" charset="0"/>
              <a:buChar char="•"/>
            </a:pPr>
            <a:r>
              <a:rPr lang="th-TH" sz="1200" spc="-1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รายงานผลการตรวจสอบการจัดซื้อจัดจ้างด้วย</a:t>
            </a:r>
            <a:r>
              <a:rPr lang="en-US" sz="1200" spc="-1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e-Auction</a:t>
            </a:r>
            <a:r>
              <a:rPr lang="th-TH" sz="1200" spc="-1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ถ้ามี</a:t>
            </a:r>
            <a:endParaRPr lang="th-TH" sz="1200" b="1" spc="-1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4643438" y="3643314"/>
            <a:ext cx="4357718" cy="2714644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0000"/>
              </a:lnSpc>
            </a:pPr>
            <a:r>
              <a:rPr lang="th-TH" sz="14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รอบ ๑๒ เดือน</a:t>
            </a:r>
            <a:endParaRPr lang="th-TH" sz="1200" b="1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7800" indent="-82550">
              <a:lnSpc>
                <a:spcPct val="11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th-TH" sz="1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รายงานผลการตรวจสอบภายใน ครั้งที่ ๒</a:t>
            </a:r>
            <a:r>
              <a:rPr lang="th-TH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(๑ ก.พ.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–</a:t>
            </a:r>
            <a:r>
              <a:rPr lang="th-TH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๓๑ พ.ค.) </a:t>
            </a:r>
            <a:r>
              <a:rPr lang="en-US" sz="1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</a:t>
            </a:r>
            <a:r>
              <a:rPr lang="th-TH" sz="1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รอบ ๓</a:t>
            </a:r>
            <a:r>
              <a:rPr lang="th-TH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(๑ มิ.ย.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–</a:t>
            </a:r>
            <a:r>
              <a:rPr lang="th-TH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๓๐ ก.ย.)</a:t>
            </a: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7800" lvl="0" indent="-82550">
              <a:lnSpc>
                <a:spcPct val="11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th-TH" sz="1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รายงานผลการตรวจสอบด้านการเงิน การบัญชี การปฏิบัติตามกฎระเบียบและข้อบังคับ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(Financial &amp; Compliance) </a:t>
            </a:r>
            <a:r>
              <a:rPr lang="th-TH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(แบบ ตภ.มท.๐๕)</a:t>
            </a:r>
            <a:endParaRPr lang="th-TH" sz="120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7800" lvl="0" indent="-82550">
              <a:lnSpc>
                <a:spcPct val="11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th-TH" sz="1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รายงานผลการตรวจสอบการดำเนินงาน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(Performance Audit) </a:t>
            </a:r>
            <a:r>
              <a:rPr lang="th-TH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(แบบ ตภ.มท.๐๖)</a:t>
            </a:r>
            <a:endParaRPr lang="en-US" sz="120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7800" lvl="1" indent="-82550">
              <a:lnSpc>
                <a:spcPct val="11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th-TH" sz="1200" spc="-1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รายงานผลการตรวจสอบการจัดซื้อจัดจ้างด้วย</a:t>
            </a:r>
            <a:r>
              <a:rPr lang="en-US" sz="1200" spc="-1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e-Auction</a:t>
            </a:r>
            <a:r>
              <a:rPr lang="th-TH" sz="1200" spc="-1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ถ้ามี</a:t>
            </a:r>
            <a:endParaRPr lang="en-US" sz="1200" spc="-1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7800" indent="-82550">
              <a:lnSpc>
                <a:spcPct val="11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th-TH" sz="1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แบบประเมินตนเอง</a:t>
            </a:r>
            <a:endParaRPr lang="en-US" sz="120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1" name="AutoShape 26"/>
          <p:cNvSpPr>
            <a:spLocks noChangeArrowheads="1"/>
          </p:cNvSpPr>
          <p:nvPr/>
        </p:nvSpPr>
        <p:spPr bwMode="gray">
          <a:xfrm>
            <a:off x="3321055" y="3176285"/>
            <a:ext cx="2036763" cy="525462"/>
          </a:xfrm>
          <a:prstGeom prst="downArrow">
            <a:avLst>
              <a:gd name="adj1" fmla="val 56417"/>
              <a:gd name="adj2" fmla="val 48338"/>
            </a:avLst>
          </a:prstGeom>
          <a:gradFill rotWithShape="0">
            <a:gsLst>
              <a:gs pos="0">
                <a:srgbClr val="969696"/>
              </a:gs>
              <a:gs pos="100000">
                <a:srgbClr val="006666">
                  <a:alpha val="10001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3" name="Rounded Rectangle 22"/>
          <p:cNvSpPr/>
          <p:nvPr/>
        </p:nvSpPr>
        <p:spPr>
          <a:xfrm>
            <a:off x="2928926" y="2890533"/>
            <a:ext cx="2786082" cy="428628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เอกสารหลักฐานในการสอบทาน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715008" y="2857496"/>
            <a:ext cx="2928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ผู้จัดส่งข้อมูล </a:t>
            </a:r>
            <a:r>
              <a:rPr lang="en-US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th-TH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รายงาน</a:t>
            </a:r>
          </a:p>
          <a:p>
            <a:r>
              <a:rPr lang="th-TH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(เจ้าหน้าที่ของจังหวัด</a:t>
            </a:r>
            <a:r>
              <a:rPr lang="en-US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th-TH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ผู้ตรวจรายงาน)</a:t>
            </a:r>
            <a:endParaRPr lang="th-TH" sz="1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1897" y="142852"/>
            <a:ext cx="2727029" cy="40011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2000" b="1" u="sng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การสอบทานกรณีปกติ</a:t>
            </a:r>
            <a:endParaRPr lang="en-US" sz="2000" b="1" u="sng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214282" y="6335738"/>
            <a:ext cx="8458200" cy="66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1" indent="0" algn="l" defTabSz="914400" rtl="0" eaLnBrk="1" fontAlgn="base" latinLnBrk="0" hangingPunct="1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* </a:t>
            </a:r>
            <a:r>
              <a:rPr kumimoji="0" lang="th-TH" altLang="ko-K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ตามหนังสือกระทรวงมหาดไทย ที่ มท ๐๒๑๖/ว.๒๔๐๗ ลงวันที่ ๑๑ สิงหาคม  ๒๕๕๓ เรื่อง แนวทางการปฏิบัติงานของผู้ตรวจสอบภายใน ประจำปีงบประมาณ พ.ศ. ๒๕๕๔</a:t>
            </a:r>
          </a:p>
          <a:p>
            <a:pPr marL="0" marR="0" lvl="0" indent="0" algn="l" defTabSz="914400" rtl="0" eaLnBrk="1" fontAlgn="base" latinLnBrk="0" hangingPunct="1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125"/>
          <p:cNvSpPr>
            <a:spLocks noGrp="1"/>
          </p:cNvSpPr>
          <p:nvPr>
            <p:ph type="sldNum" sz="quarter" idx="12"/>
          </p:nvPr>
        </p:nvSpPr>
        <p:spPr>
          <a:xfrm>
            <a:off x="8099854" y="6596236"/>
            <a:ext cx="1115616" cy="404664"/>
          </a:xfrm>
        </p:spPr>
        <p:txBody>
          <a:bodyPr/>
          <a:lstStyle/>
          <a:p>
            <a:fld id="{62A14C45-33C7-42FC-90BF-FF1ED13C4BFB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-32" y="773652"/>
            <a:ext cx="30091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มิติด้านการบริหารจัดการ</a:t>
            </a:r>
            <a:endParaRPr lang="en-US" sz="2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467624" y="798924"/>
            <a:ext cx="5462094" cy="415498"/>
          </a:xfrm>
          <a:prstGeom prst="rect">
            <a:avLst/>
          </a:prstGeom>
          <a:solidFill>
            <a:srgbClr val="0066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21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การควบคุมภายในและการบริหารความเสี่ยง</a:t>
            </a:r>
            <a:endParaRPr lang="en-US" sz="21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85720" y="1428736"/>
            <a:ext cx="1643074" cy="285752"/>
          </a:xfrm>
          <a:prstGeom prst="roundRect">
            <a:avLst/>
          </a:prstGeom>
          <a:solidFill>
            <a:srgbClr val="0066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ประเด็นพิจารณา</a:t>
            </a:r>
            <a:endParaRPr lang="th-TH" sz="1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85720" y="1769080"/>
            <a:ext cx="8643998" cy="1302730"/>
          </a:xfrm>
          <a:prstGeom prst="rect">
            <a:avLst/>
          </a:prstGeom>
          <a:solidFill>
            <a:srgbClr val="CCFFCC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73050" indent="-273050">
              <a:spcBef>
                <a:spcPts val="300"/>
              </a:spcBef>
              <a:buFont typeface="Wingdings" pitchFamily="2" charset="2"/>
              <a:buChar char="v"/>
            </a:pPr>
            <a:r>
              <a:rPr lang="th-TH" sz="1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เพื่อสอบทานถึงความเพียงพอ เหมาะสม และประสิทธิภาพระบบการควบคุมภายในของส่วนราชการที่จัดทำตามข้อ ๖ ของระเบียบคตง.โดยพิจารณาความครบถ้วนสมบูรณ์ของรายงาน ความน่าเชื่อถือของรายงาน และประสิทธิภาพของการควบคุมภายใน</a:t>
            </a:r>
          </a:p>
          <a:p>
            <a:pPr marL="273050" indent="-273050">
              <a:spcBef>
                <a:spcPts val="300"/>
              </a:spcBef>
              <a:buFont typeface="Wingdings" pitchFamily="2" charset="2"/>
              <a:buChar char="v"/>
            </a:pPr>
            <a:r>
              <a:rPr lang="th-TH" sz="1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ให้ข้อเสนอแนะที่เป็นประโยชน์เพื่อการปรับปรุง แก้ไข และพัฒนาการปฏิบัติงานควบคุมภายในและการบริหารความเสี่ยงให้เหมาะสม</a:t>
            </a:r>
            <a:endParaRPr lang="th-TH" sz="14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6" name="Right Arrow 25"/>
          <p:cNvSpPr/>
          <p:nvPr/>
        </p:nvSpPr>
        <p:spPr>
          <a:xfrm>
            <a:off x="3071802" y="857232"/>
            <a:ext cx="285752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1" name="Rounded Rectangle 20"/>
          <p:cNvSpPr/>
          <p:nvPr/>
        </p:nvSpPr>
        <p:spPr>
          <a:xfrm>
            <a:off x="214282" y="4429132"/>
            <a:ext cx="4000528" cy="1928826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>
              <a:lnSpc>
                <a:spcPct val="150000"/>
              </a:lnSpc>
            </a:pPr>
            <a:r>
              <a:rPr lang="th-TH" sz="16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รอบ ๖ เดือน  </a:t>
            </a:r>
          </a:p>
          <a:p>
            <a:pPr lvl="0" indent="355600" algn="thaiDist">
              <a:lnSpc>
                <a:spcPct val="150000"/>
              </a:lnSpc>
            </a:pPr>
            <a:r>
              <a:rPr lang="th-TH" sz="14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รายงานผลการดำเนินงานตามแผนการปรับปรุงการควบคุมภายในของงวดก่อน (ปีงบประมาณ พ.ศ. ๒๕๕๖) </a:t>
            </a:r>
            <a:r>
              <a:rPr lang="th-TH" sz="1400" b="1" u="sng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ของสำนักงานจังหวัด</a:t>
            </a:r>
            <a:endParaRPr lang="en-US" sz="1400" b="1" u="sng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786314" y="4357694"/>
            <a:ext cx="3929090" cy="199238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>
              <a:lnSpc>
                <a:spcPct val="150000"/>
              </a:lnSpc>
            </a:pPr>
            <a:r>
              <a:rPr lang="th-TH" sz="16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รอบ ๑๒ เดือน </a:t>
            </a:r>
          </a:p>
          <a:p>
            <a:pPr indent="450850" algn="thaiDist">
              <a:lnSpc>
                <a:spcPct val="150000"/>
              </a:lnSpc>
            </a:pPr>
            <a:r>
              <a:rPr lang="th-TH" sz="14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รายงานการควบคุมภายในและการบริหารความเสี่ยง</a:t>
            </a:r>
            <a:r>
              <a:rPr lang="th-TH" sz="1400" b="1" u="sng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ของสำนักงานจังหวัด </a:t>
            </a:r>
            <a:r>
              <a:rPr lang="th-TH" sz="14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ดังนี้  แบบ ปอ. ๑  แบบ ปอ. ๒  แบบ ปอ. ๓  และแบบ ปส.</a:t>
            </a:r>
            <a:endParaRPr lang="en-US" sz="1400" b="1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AutoShape 26"/>
          <p:cNvSpPr>
            <a:spLocks noChangeArrowheads="1"/>
          </p:cNvSpPr>
          <p:nvPr/>
        </p:nvSpPr>
        <p:spPr bwMode="gray">
          <a:xfrm>
            <a:off x="3321055" y="3604913"/>
            <a:ext cx="2036763" cy="525462"/>
          </a:xfrm>
          <a:prstGeom prst="downArrow">
            <a:avLst>
              <a:gd name="adj1" fmla="val 56417"/>
              <a:gd name="adj2" fmla="val 48338"/>
            </a:avLst>
          </a:prstGeom>
          <a:gradFill rotWithShape="0">
            <a:gsLst>
              <a:gs pos="0">
                <a:srgbClr val="969696"/>
              </a:gs>
              <a:gs pos="100000">
                <a:srgbClr val="006666">
                  <a:alpha val="10001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9" name="Rounded Rectangle 18"/>
          <p:cNvSpPr/>
          <p:nvPr/>
        </p:nvSpPr>
        <p:spPr>
          <a:xfrm>
            <a:off x="2928926" y="3319161"/>
            <a:ext cx="2786082" cy="428628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เอกสารหลักฐานในการสอบทาน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715008" y="3286124"/>
            <a:ext cx="2928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ผู้จัดส่งข้อมูล </a:t>
            </a:r>
            <a:r>
              <a:rPr lang="en-US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th-TH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รายงาน</a:t>
            </a:r>
          </a:p>
          <a:p>
            <a:r>
              <a:rPr lang="th-TH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(เจ้าหน้าที่ของจังหวัด</a:t>
            </a:r>
            <a:r>
              <a:rPr lang="en-US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th-TH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ผู้ตรวจรายงาน)</a:t>
            </a:r>
            <a:endParaRPr lang="th-TH" sz="1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1897" y="142852"/>
            <a:ext cx="2727029" cy="40011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2000" b="1" u="sng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การสอบทานกรณีปกติ</a:t>
            </a:r>
            <a:endParaRPr lang="en-US" sz="2000" b="1" u="sng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125"/>
          <p:cNvSpPr>
            <a:spLocks noGrp="1"/>
          </p:cNvSpPr>
          <p:nvPr>
            <p:ph type="sldNum" sz="quarter" idx="12"/>
          </p:nvPr>
        </p:nvSpPr>
        <p:spPr>
          <a:xfrm>
            <a:off x="8099854" y="6596236"/>
            <a:ext cx="1115616" cy="404664"/>
          </a:xfrm>
        </p:spPr>
        <p:txBody>
          <a:bodyPr/>
          <a:lstStyle/>
          <a:p>
            <a:fld id="{62A14C45-33C7-42FC-90BF-FF1ED13C4BFB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42844" y="702214"/>
            <a:ext cx="30091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มิติด้านการบริหารจัดการ</a:t>
            </a:r>
            <a:endParaRPr lang="en-US" sz="2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610500" y="727486"/>
            <a:ext cx="4104772" cy="415498"/>
          </a:xfrm>
          <a:prstGeom prst="rect">
            <a:avLst/>
          </a:prstGeom>
          <a:solidFill>
            <a:srgbClr val="6600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21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การปฏิบัติราชการตามคำรับรอง</a:t>
            </a:r>
            <a:endParaRPr lang="en-US" sz="21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85720" y="1214422"/>
            <a:ext cx="1643074" cy="285752"/>
          </a:xfrm>
          <a:prstGeom prst="roundRect">
            <a:avLst/>
          </a:prstGeom>
          <a:solidFill>
            <a:srgbClr val="80008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ประเด็นพิจารณา</a:t>
            </a:r>
            <a:endParaRPr lang="th-TH" sz="1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85720" y="1554766"/>
            <a:ext cx="8572560" cy="1302730"/>
          </a:xfrm>
          <a:prstGeom prst="rect">
            <a:avLst/>
          </a:prstGeom>
          <a:solidFill>
            <a:srgbClr val="FFC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73050" indent="-273050">
              <a:spcBef>
                <a:spcPts val="600"/>
              </a:spcBef>
              <a:buFont typeface="Wingdings" pitchFamily="2" charset="2"/>
              <a:buChar char="v"/>
            </a:pPr>
            <a:r>
              <a:rPr lang="th-TH" sz="1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เพื่อให้เกิดความเชื่อมั่นอย่างพอประมาณว่า ข้อมูล เอกสารหลักฐานและการปฏิบัติตรงตามรายงานผลการปฏิบัติราชการโดยไม่ขัดต่อความเป็นจริง และสอดคล้องกับคำรับรองการปฏิบัติราชการ โดยพิจาณาในประเด็น          ความครบถ้วนสมบูรณ์ของรายงานผลการปฏิบัติราชการ ความถูกต้องแม่นยำและน่าเชื่อถือของข้อมูลรายงาน ประโยชน์ของการดำเนินงาน และความเหมาะสมของตัวชี้วัด</a:t>
            </a:r>
          </a:p>
          <a:p>
            <a:pPr marL="273050" indent="-273050">
              <a:spcBef>
                <a:spcPts val="600"/>
              </a:spcBef>
              <a:buFont typeface="Wingdings" pitchFamily="2" charset="2"/>
              <a:buChar char="v"/>
            </a:pPr>
            <a:r>
              <a:rPr lang="th-TH" sz="1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ให้ข้อเสนอแนะที่เป็นประโยชน์เพื่อการปรับปรุง แก้ไข และพัฒนาการปฏิบัติราชการตามคำรับรอง</a:t>
            </a:r>
            <a:endParaRPr lang="th-TH" sz="14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6" name="Right Arrow 25"/>
          <p:cNvSpPr/>
          <p:nvPr/>
        </p:nvSpPr>
        <p:spPr>
          <a:xfrm>
            <a:off x="3214678" y="785794"/>
            <a:ext cx="285752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8" name="Rounded Rectangle 17"/>
          <p:cNvSpPr/>
          <p:nvPr/>
        </p:nvSpPr>
        <p:spPr>
          <a:xfrm>
            <a:off x="285720" y="3912220"/>
            <a:ext cx="4071966" cy="1588482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>
              <a:lnSpc>
                <a:spcPct val="150000"/>
              </a:lnSpc>
            </a:pPr>
            <a:r>
              <a:rPr lang="th-TH" sz="14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รอบ ๖ เดือน  </a:t>
            </a:r>
          </a:p>
          <a:p>
            <a:pPr marL="355600" lvl="0" indent="-177800">
              <a:lnSpc>
                <a:spcPct val="150000"/>
              </a:lnSpc>
              <a:buFont typeface="Arial" pitchFamily="34" charset="0"/>
              <a:buChar char="•"/>
            </a:pPr>
            <a:r>
              <a:rPr lang="th-TH" sz="14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คำรับรองการปฏิบัติราชการของจังหวัด</a:t>
            </a:r>
            <a:endParaRPr lang="en-US" sz="1400" b="1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5600" indent="-177800">
              <a:lnSpc>
                <a:spcPct val="150000"/>
              </a:lnSpc>
              <a:buFont typeface="Arial" pitchFamily="34" charset="0"/>
              <a:buChar char="•"/>
            </a:pPr>
            <a:r>
              <a:rPr lang="th-TH" sz="14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รายงานผลการประเมินตนเองตามคำรับรองการปฏิบัติราชการรอบ ๖ เดือนของจังหวัด</a:t>
            </a:r>
            <a:endParaRPr lang="en-US" sz="14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4714876" y="3857628"/>
            <a:ext cx="4000528" cy="164307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>
              <a:lnSpc>
                <a:spcPct val="150000"/>
              </a:lnSpc>
            </a:pPr>
            <a:r>
              <a:rPr lang="th-TH" sz="14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รอบ ๑๒ เดือน </a:t>
            </a:r>
          </a:p>
          <a:p>
            <a:pPr indent="273050" algn="thaiDist">
              <a:lnSpc>
                <a:spcPct val="150000"/>
              </a:lnSpc>
            </a:pPr>
            <a:r>
              <a:rPr lang="th-TH" sz="14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รายงานผลการประเมินตนเองตามคำรับรองการปฏิบัติราชการรอบ ๑๒ เดือนของจัหวัด</a:t>
            </a:r>
            <a:endParaRPr lang="en-US" sz="1400" b="1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1897" y="142852"/>
            <a:ext cx="2727029" cy="40011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2000" b="1" u="sng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การสอบทานกรณีปกติ</a:t>
            </a:r>
            <a:endParaRPr lang="en-US" sz="2000" b="1" u="sng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3" name="AutoShape 26"/>
          <p:cNvSpPr>
            <a:spLocks noChangeArrowheads="1"/>
          </p:cNvSpPr>
          <p:nvPr/>
        </p:nvSpPr>
        <p:spPr bwMode="gray">
          <a:xfrm>
            <a:off x="3321055" y="3390599"/>
            <a:ext cx="2036763" cy="525462"/>
          </a:xfrm>
          <a:prstGeom prst="downArrow">
            <a:avLst>
              <a:gd name="adj1" fmla="val 56417"/>
              <a:gd name="adj2" fmla="val 48338"/>
            </a:avLst>
          </a:prstGeom>
          <a:gradFill rotWithShape="0">
            <a:gsLst>
              <a:gs pos="0">
                <a:srgbClr val="969696"/>
              </a:gs>
              <a:gs pos="100000">
                <a:srgbClr val="006666">
                  <a:alpha val="10001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9" name="Rounded Rectangle 28"/>
          <p:cNvSpPr/>
          <p:nvPr/>
        </p:nvSpPr>
        <p:spPr>
          <a:xfrm>
            <a:off x="2928926" y="3104847"/>
            <a:ext cx="2786082" cy="428628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เอกสารหลักฐานในการสอบทาน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715008" y="3071810"/>
            <a:ext cx="2928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ผู้จัดส่งข้อมูล </a:t>
            </a:r>
            <a:r>
              <a:rPr lang="en-US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th-TH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รายงาน</a:t>
            </a:r>
          </a:p>
          <a:p>
            <a:r>
              <a:rPr lang="th-TH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(เจ้าหน้าที่ของจังหวัด</a:t>
            </a:r>
            <a:r>
              <a:rPr lang="en-US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th-TH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ผู้ตรวจรายงาน)</a:t>
            </a:r>
            <a:endParaRPr lang="th-TH" sz="1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00034" y="5643578"/>
            <a:ext cx="8501122" cy="1041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73050" algn="thaiDist">
              <a:lnSpc>
                <a:spcPts val="1680"/>
              </a:lnSpc>
              <a:spcBef>
                <a:spcPts val="600"/>
              </a:spcBef>
            </a:pPr>
            <a:r>
              <a:rPr lang="th-TH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ด้วยในปีงบประมาณ พ.ศ. ๒๕๕๗ สำนักงาน ก.พ.ร. ได้ยกเว้นให้จังหวัดไม่ต้องจัดทำรายงานผลการ</a:t>
            </a:r>
            <a:r>
              <a:rPr lang="th-TH" sz="1400" spc="-3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ประเมินตนเองตามคำรับรองฯ รอบ ๖ เดือน </a:t>
            </a:r>
          </a:p>
          <a:p>
            <a:pPr indent="273050" algn="thaiDist">
              <a:lnSpc>
                <a:spcPts val="1680"/>
              </a:lnSpc>
              <a:spcBef>
                <a:spcPts val="600"/>
              </a:spcBef>
            </a:pPr>
            <a:r>
              <a:rPr lang="th-TH" sz="1400" u="sng" spc="-3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ดังนั้น จึงขอให้จังหวัดจัดส่งรายงานผลการประเมินตนเองตามคำรับรองฯ รอบ ๙ เดือนมายัง อ.ค.ต.ป. กลุ่มจังหวัดพร้อมกับรายงานรอบ ๑๒ เดือนแทน</a:t>
            </a:r>
            <a:endParaRPr lang="th-TH" sz="1400" u="sng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125"/>
          <p:cNvSpPr>
            <a:spLocks noGrp="1"/>
          </p:cNvSpPr>
          <p:nvPr>
            <p:ph type="sldNum" sz="quarter" idx="12"/>
          </p:nvPr>
        </p:nvSpPr>
        <p:spPr>
          <a:xfrm>
            <a:off x="8099854" y="6629928"/>
            <a:ext cx="1115616" cy="404664"/>
          </a:xfrm>
        </p:spPr>
        <p:txBody>
          <a:bodyPr/>
          <a:lstStyle/>
          <a:p>
            <a:fld id="{62A14C45-33C7-42FC-90BF-FF1ED13C4BFB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03850" y="673412"/>
            <a:ext cx="18678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2000" b="1" u="sng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มิติด้านการเงิน</a:t>
            </a:r>
            <a:endParaRPr lang="en-US" sz="2000" b="1" u="sng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643174" y="673412"/>
            <a:ext cx="2714644" cy="461665"/>
          </a:xfrm>
          <a:prstGeom prst="rect">
            <a:avLst/>
          </a:prstGeom>
          <a:solidFill>
            <a:srgbClr val="0033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24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รายงานการเงิน </a:t>
            </a:r>
            <a:endParaRPr lang="en-US" sz="24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85720" y="1190324"/>
            <a:ext cx="1643074" cy="285752"/>
          </a:xfrm>
          <a:prstGeom prst="roundRect">
            <a:avLst/>
          </a:prstGeom>
          <a:solidFill>
            <a:srgbClr val="00336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ประเด็นพิจารณา</a:t>
            </a:r>
            <a:endParaRPr lang="th-TH" sz="1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85720" y="1500174"/>
            <a:ext cx="8643998" cy="19288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5250" indent="-95250">
              <a:spcBef>
                <a:spcPts val="600"/>
              </a:spcBef>
              <a:buFont typeface="Wingdings" pitchFamily="2" charset="2"/>
              <a:buChar char="v"/>
            </a:pPr>
            <a:r>
              <a:rPr lang="th-TH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เน้นการตรวจสอบและประเมินผลด้านประสิทธิภาพในการใช้จ่ายงบประมาณ ความสามารถในการลดต้นทุน  และลดความซ้ำซ้อนในการดำเนินการ และความสามารถในการกระตุ้นเศรษฐกิจ</a:t>
            </a:r>
          </a:p>
          <a:p>
            <a:pPr marL="95250" indent="-95250">
              <a:spcBef>
                <a:spcPts val="600"/>
              </a:spcBef>
              <a:buFont typeface="Wingdings" pitchFamily="2" charset="2"/>
              <a:buChar char="v"/>
            </a:pPr>
            <a:r>
              <a:rPr lang="th-TH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เพื่อให้เกิดความเชื่อมั่นอย่างพอประมาณว่า</a:t>
            </a:r>
          </a:p>
          <a:p>
            <a:pPr marL="273050" indent="-95250">
              <a:spcBef>
                <a:spcPts val="0"/>
              </a:spcBef>
              <a:buFont typeface="Arial" pitchFamily="34" charset="0"/>
              <a:buChar char="•"/>
            </a:pPr>
            <a:r>
              <a:rPr lang="th-TH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เนื้อหาและข้อมูลรายงานการเงิน หรือผลปฏิบัติงานที่แสดงเป็นตัวเลขทางการเงิน ได้จัดทำขึ้นโดยไม่ขัดต่อความถูกต้อง และเป็นไปตามหลักการมาตรฐานการบัญชีภาครัฐและระเบียบแนวปฏิบัติที่เกี่ยวข้อง มีความสอดคล้องและสมเหตุสมผลตามผลการดำเนินงานที่เกิดขึ้นจริงและแผนที่กำหนดไว้</a:t>
            </a:r>
          </a:p>
          <a:p>
            <a:pPr marL="273050" indent="-95250">
              <a:spcBef>
                <a:spcPts val="0"/>
              </a:spcBef>
              <a:buFont typeface="Arial" pitchFamily="34" charset="0"/>
              <a:buChar char="•"/>
            </a:pPr>
            <a:r>
              <a:rPr lang="th-TH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ระเด็นปัญหาสำคัญและต้องปรับปรุงที่เกี่ยวข้องกับการจัดทำรายงานการเงินและการดำเนินการงานอื่นที่เกี่ยวข้องได้มีการดำเนินการด้วยความถูกต้องและเหมาะสมหรือไม่ เพียงใด</a:t>
            </a:r>
          </a:p>
          <a:p>
            <a:pPr marL="177800" indent="-177800">
              <a:spcBef>
                <a:spcPts val="0"/>
              </a:spcBef>
              <a:buFont typeface="Wingdings" pitchFamily="2" charset="2"/>
              <a:buChar char="v"/>
            </a:pPr>
            <a:r>
              <a:rPr lang="th-TH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เพื่อให้ข้อเสนอแนะที่เป็นประโยชน์ในการปรับปรุงและพัฒนาการจัดทำรายงานการเงิน ตลอดจนการดำเนินงานอื่นที่เกี่ยวข้อง</a:t>
            </a:r>
            <a:endParaRPr lang="th-TH" sz="12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6" name="Right Arrow 25"/>
          <p:cNvSpPr/>
          <p:nvPr/>
        </p:nvSpPr>
        <p:spPr>
          <a:xfrm>
            <a:off x="2214546" y="744850"/>
            <a:ext cx="285752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8" name="Rounded Rectangle 17"/>
          <p:cNvSpPr/>
          <p:nvPr/>
        </p:nvSpPr>
        <p:spPr>
          <a:xfrm>
            <a:off x="71406" y="4429132"/>
            <a:ext cx="4429124" cy="228601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0000"/>
              </a:lnSpc>
            </a:pPr>
            <a:r>
              <a:rPr lang="th-TH" sz="14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รอบ ๖ เดือน</a:t>
            </a:r>
          </a:p>
          <a:p>
            <a:pPr lvl="0" indent="273050">
              <a:lnSpc>
                <a:spcPct val="110000"/>
              </a:lnSpc>
            </a:pPr>
            <a:r>
              <a:rPr lang="th-TH" sz="14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400" spc="-3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งบประมาณรายจ่ายประจำปีงบประมาณ พ.ศ. ๒๕๕๗ ของจังหวัด (งบประมาณในฐานะที่จังหวัดเป็นเจ้าของงบประมาณ (กรมจังหวัด)</a:t>
            </a:r>
            <a:r>
              <a:rPr lang="en-US" sz="1400" spc="-3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 marL="355600" lvl="1" indent="-177800">
              <a:buFont typeface="Arial" pitchFamily="34" charset="0"/>
              <a:buChar char="•"/>
              <a:tabLst>
                <a:tab pos="355600" algn="l"/>
              </a:tabLst>
            </a:pPr>
            <a:r>
              <a:rPr lang="th-TH" sz="1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รายงานการเบิกจ่ายงบประมาณจากระบบการบริหารการเงินการคลังภาครัฐแบบอิเล็กทรอนิกส์ (</a:t>
            </a:r>
            <a:r>
              <a:rPr lang="en-US" sz="1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GFMIS) </a:t>
            </a:r>
          </a:p>
          <a:p>
            <a:pPr marL="355600" lvl="0" indent="-177800">
              <a:buFont typeface="Arial" pitchFamily="34" charset="0"/>
              <a:buChar char="•"/>
              <a:tabLst>
                <a:tab pos="355600" algn="l"/>
              </a:tabLst>
            </a:pPr>
            <a:r>
              <a:rPr lang="th-TH" sz="1400" spc="-5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เอกสาร หลักฐาน และข้อมูลต่าง ๆ ตามที่ อ.ค.ต.ป. กลุ่มจังหวัดร้องขอ</a:t>
            </a:r>
            <a:endParaRPr lang="en-US" sz="1400" spc="-5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4572000" y="4357694"/>
            <a:ext cx="4429156" cy="235745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0000"/>
              </a:lnSpc>
            </a:pPr>
            <a:r>
              <a:rPr lang="th-TH" sz="12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รอบ ๑๒ เดือน</a:t>
            </a:r>
          </a:p>
          <a:p>
            <a:pPr>
              <a:lnSpc>
                <a:spcPct val="110000"/>
              </a:lnSpc>
              <a:buFont typeface="Wingdings" pitchFamily="2" charset="2"/>
              <a:buChar char="Ø"/>
            </a:pPr>
            <a:r>
              <a:rPr lang="th-TH" sz="1200" spc="-3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งบประมาณรายจ่ายประจำปีงบประมาณ พ.ศ. ๒๕๕๗ ของจังหวัด (งบประมาณในฐานะที่จังหวัดเป็นเจ้าของงบประมาณ (กรมจังหวัด)</a:t>
            </a:r>
            <a:r>
              <a:rPr lang="en-US" sz="1200" spc="-3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endParaRPr lang="th-TH" sz="1200" b="1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5600" lvl="1" indent="-177800">
              <a:buSzPct val="90000"/>
              <a:buFont typeface="Courier New" pitchFamily="49" charset="0"/>
              <a:buChar char="o"/>
              <a:tabLst>
                <a:tab pos="531813" algn="l"/>
              </a:tabLst>
            </a:pPr>
            <a:r>
              <a:rPr lang="th-TH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รายงานการเบิกจ่ายงบประมาณจากระบบการบริหารการเงินการคลังภาครัฐแบบอิเล็กทรอนิกส์ (</a:t>
            </a:r>
            <a:r>
              <a:rPr lang="en-US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GFMIS)</a:t>
            </a:r>
          </a:p>
          <a:p>
            <a:pPr marL="95250" lvl="1" indent="-95250">
              <a:buSzPct val="90000"/>
              <a:buFont typeface="Wingdings" pitchFamily="2" charset="2"/>
              <a:buChar char="Ø"/>
              <a:tabLst>
                <a:tab pos="531813" algn="l"/>
              </a:tabLst>
            </a:pPr>
            <a:r>
              <a:rPr lang="th-TH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งบการเงิน</a:t>
            </a:r>
            <a:endParaRPr lang="en-US" sz="12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5600" lvl="1" indent="-177800">
              <a:buSzPct val="90000"/>
              <a:buFont typeface="Courier New" pitchFamily="49" charset="0"/>
              <a:buChar char="o"/>
              <a:tabLst>
                <a:tab pos="531813" algn="l"/>
              </a:tabLst>
            </a:pPr>
            <a:r>
              <a:rPr lang="th-TH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งบแสดงฐานะทางการเงิน</a:t>
            </a:r>
            <a:endParaRPr lang="en-US" sz="12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5600" lvl="1" indent="-177800">
              <a:buSzPct val="90000"/>
              <a:buFont typeface="Courier New" pitchFamily="49" charset="0"/>
              <a:buChar char="o"/>
              <a:tabLst>
                <a:tab pos="531813" algn="l"/>
              </a:tabLst>
            </a:pPr>
            <a:r>
              <a:rPr lang="th-TH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งบแสดงผลการดำเนินงานทางการเงิน</a:t>
            </a:r>
            <a:endParaRPr lang="en-US" sz="12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5600" lvl="1" indent="-177800">
              <a:buSzPct val="90000"/>
              <a:buFont typeface="Courier New" pitchFamily="49" charset="0"/>
              <a:buChar char="o"/>
              <a:tabLst>
                <a:tab pos="531813" algn="l"/>
              </a:tabLst>
            </a:pPr>
            <a:r>
              <a:rPr lang="th-TH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หมายเหตุประกอบงบการเงิน</a:t>
            </a:r>
          </a:p>
          <a:p>
            <a:pPr marL="0" lvl="1"/>
            <a:r>
              <a:rPr lang="th-TH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ทั้งนี้ ให้ใช้ข้อมูลจากระบบ </a:t>
            </a:r>
            <a:r>
              <a:rPr lang="en-US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GFMIS</a:t>
            </a:r>
            <a:r>
              <a:rPr lang="th-TH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ของช่วงเวลาที่ ๑ </a:t>
            </a:r>
            <a:r>
              <a:rPr lang="en-US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</a:t>
            </a:r>
            <a:r>
              <a:rPr lang="th-TH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๑๔ โดยไม่จำเป็นต้องรอผลการตรวจสอบจาก สตง.</a:t>
            </a:r>
            <a:endParaRPr lang="en-US" sz="12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3" name="AutoShape 26"/>
          <p:cNvSpPr>
            <a:spLocks noChangeArrowheads="1"/>
          </p:cNvSpPr>
          <p:nvPr/>
        </p:nvSpPr>
        <p:spPr bwMode="gray">
          <a:xfrm>
            <a:off x="3321055" y="3903670"/>
            <a:ext cx="2036763" cy="525462"/>
          </a:xfrm>
          <a:prstGeom prst="downArrow">
            <a:avLst>
              <a:gd name="adj1" fmla="val 56417"/>
              <a:gd name="adj2" fmla="val 48338"/>
            </a:avLst>
          </a:prstGeom>
          <a:gradFill rotWithShape="0">
            <a:gsLst>
              <a:gs pos="0">
                <a:srgbClr val="969696"/>
              </a:gs>
              <a:gs pos="100000">
                <a:srgbClr val="006666">
                  <a:alpha val="10001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7" name="Rounded Rectangle 26"/>
          <p:cNvSpPr/>
          <p:nvPr/>
        </p:nvSpPr>
        <p:spPr>
          <a:xfrm>
            <a:off x="2928926" y="3617918"/>
            <a:ext cx="2786082" cy="428628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เอกสารหลักฐานในการสอบทาน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715008" y="3584881"/>
            <a:ext cx="2928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ผู้จัดส่งข้อมูล </a:t>
            </a:r>
            <a:r>
              <a:rPr lang="en-US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th-TH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รายงาน</a:t>
            </a:r>
          </a:p>
          <a:p>
            <a:r>
              <a:rPr lang="th-TH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(เจ้าหน้าที่ของจังหวัด</a:t>
            </a:r>
            <a:r>
              <a:rPr lang="en-US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th-TH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ผู้ตรวจรายงาน)</a:t>
            </a:r>
            <a:endParaRPr lang="th-TH" sz="1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01897" y="142852"/>
            <a:ext cx="2727029" cy="40011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2000" b="1" u="sng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การสอบทานกรณีปกติ</a:t>
            </a:r>
            <a:endParaRPr lang="en-US" sz="2000" b="1" u="sng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125"/>
          <p:cNvSpPr>
            <a:spLocks noGrp="1"/>
          </p:cNvSpPr>
          <p:nvPr>
            <p:ph type="sldNum" sz="quarter" idx="12"/>
          </p:nvPr>
        </p:nvSpPr>
        <p:spPr>
          <a:xfrm>
            <a:off x="8099854" y="6629928"/>
            <a:ext cx="1115616" cy="404664"/>
          </a:xfrm>
        </p:spPr>
        <p:txBody>
          <a:bodyPr/>
          <a:lstStyle/>
          <a:p>
            <a:fld id="{62A14C45-33C7-42FC-90BF-FF1ED13C4BFB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24" name="Rounded Rectangle 23"/>
          <p:cNvSpPr/>
          <p:nvPr/>
        </p:nvSpPr>
        <p:spPr>
          <a:xfrm>
            <a:off x="285720" y="1071546"/>
            <a:ext cx="1643074" cy="285752"/>
          </a:xfrm>
          <a:prstGeom prst="roundRect">
            <a:avLst/>
          </a:prstGeom>
          <a:solidFill>
            <a:srgbClr val="00336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ประเด็นพิจารณา</a:t>
            </a:r>
            <a:endParaRPr lang="th-TH" sz="1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85720" y="1398242"/>
            <a:ext cx="8643998" cy="11430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5250" lvl="1" indent="-95250">
              <a:spcBef>
                <a:spcPts val="400"/>
              </a:spcBef>
              <a:buFontTx/>
              <a:buChar char="-"/>
              <a:tabLst>
                <a:tab pos="1530350" algn="l"/>
                <a:tab pos="2070100" algn="l"/>
              </a:tabLst>
            </a:pPr>
            <a:r>
              <a:rPr lang="th-TH" sz="1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สอบทานประสิทธิผล ประสิทธิภาพ ประหยัด และความโปร่งใสในการดำเนินโครงการ</a:t>
            </a:r>
          </a:p>
          <a:p>
            <a:pPr marL="95250" lvl="1" indent="-95250">
              <a:spcBef>
                <a:spcPts val="400"/>
              </a:spcBef>
              <a:buFontTx/>
              <a:buChar char="-"/>
              <a:tabLst>
                <a:tab pos="1530350" algn="l"/>
                <a:tab pos="2070100" algn="l"/>
              </a:tabLst>
            </a:pPr>
            <a:r>
              <a:rPr lang="th-TH" sz="1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พิจารณาถึงความสอดคล้องเชื่อมโยงกันของยุทธศาสตร์ประเทศ ยุทธศาสตร์จังหวัด และแผนงานโครงการที่สำคัญของจังหวัดเพื่อการขับเคลื่อนยุทธศาสตร์</a:t>
            </a:r>
          </a:p>
          <a:p>
            <a:pPr marL="95250" lvl="1" indent="-95250">
              <a:spcBef>
                <a:spcPts val="400"/>
              </a:spcBef>
              <a:buFontTx/>
              <a:buChar char="-"/>
              <a:tabLst>
                <a:tab pos="1530350" algn="l"/>
                <a:tab pos="2070100" algn="l"/>
              </a:tabLst>
            </a:pPr>
            <a:r>
              <a:rPr lang="th-TH" sz="1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เพื่อให้ได้ข้อคิดเห็นและข้อเสนอแนะในการผลักดันและพัฒนาการดำเนินงาน</a:t>
            </a:r>
            <a:r>
              <a:rPr lang="en-US" sz="1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th-TH" sz="1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โครงการของจังหวัดในเชิงนโยบาย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71406" y="3714752"/>
            <a:ext cx="4429124" cy="300039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0000"/>
              </a:lnSpc>
            </a:pPr>
            <a:r>
              <a:rPr lang="th-TH" sz="14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รอบ ๖ เดือน</a:t>
            </a:r>
          </a:p>
          <a:p>
            <a:pPr indent="355600" algn="thaiDist"/>
            <a:r>
              <a:rPr lang="th-TH" sz="14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th-TH" sz="1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อ.ค.ต.ป. กลุ่มจังหวัดจะประสานขอข้อมูลโดยตรงกับส่วนราชการเจ้าของแผนงาน/โครงการที่    อ.ค.ต.ป. กลุ่มจังหวัดพิจารณาเลือกสอบทาน ซึ่งจะครอบคลุมข้อมูล  ดังนี้</a:t>
            </a:r>
            <a:endParaRPr lang="en-US" sz="14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627063" lvl="0" indent="-176213" algn="thaiDist">
              <a:spcBef>
                <a:spcPts val="600"/>
              </a:spcBef>
              <a:buFont typeface="Arial" pitchFamily="34" charset="0"/>
              <a:buChar char="•"/>
            </a:pPr>
            <a:r>
              <a:rPr lang="th-TH" sz="1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แผนงานโครงการ</a:t>
            </a:r>
            <a:endParaRPr lang="en-US" sz="14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627063" lvl="0" indent="-176213" algn="thaiDist">
              <a:spcBef>
                <a:spcPts val="600"/>
              </a:spcBef>
              <a:buFont typeface="Arial" pitchFamily="34" charset="0"/>
              <a:buChar char="•"/>
            </a:pPr>
            <a:r>
              <a:rPr lang="th-TH" sz="1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คำรับรองการปฏิบัติราชการ (ในกรณีที่เป็นตัวชี้วัดในคำรับรองการปฏิบัติราชการ)</a:t>
            </a:r>
            <a:endParaRPr lang="en-US" sz="14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627063" indent="-176213" algn="thaiDist">
              <a:spcBef>
                <a:spcPts val="600"/>
              </a:spcBef>
              <a:buFont typeface="Arial" pitchFamily="34" charset="0"/>
              <a:buChar char="•"/>
            </a:pPr>
            <a:r>
              <a:rPr lang="th-TH" sz="1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รายงานความก้าวหน้าของการดำเนินงานที่เสนอหน่วยงานกลาง เช่น รายงานผลการปฏิบัติงานและการใช้จ่ายงบประมาณต่อสำนักงบประมาณ</a:t>
            </a:r>
            <a:endParaRPr lang="en-US" sz="1400" spc="-5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4572000" y="3714752"/>
            <a:ext cx="4429156" cy="300039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0000"/>
              </a:lnSpc>
            </a:pPr>
            <a:r>
              <a:rPr lang="th-TH" sz="14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รอบ ๑๒ เดือน</a:t>
            </a:r>
          </a:p>
          <a:p>
            <a:pPr indent="355600" algn="thaiDist">
              <a:lnSpc>
                <a:spcPct val="130000"/>
              </a:lnSpc>
              <a:spcBef>
                <a:spcPts val="1200"/>
              </a:spcBef>
            </a:pPr>
            <a:r>
              <a:rPr lang="th-TH" sz="1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อ.ค.ต.ป. กลุ่มจังหวัดจะประสานขอข้อมูลโดยตรงกับส่วนราชการเจ้าของแผนงาน/โครงการที่ อ.ค.ต.ป. กลุ่มจังหวัดพิจารณาเลือกสอบทาน ซึ่งจะครอบคลุมข้อมูล  ดังนี้</a:t>
            </a:r>
            <a:endParaRPr lang="en-US" sz="14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31813" lvl="0" indent="-176213" algn="thaiDist">
              <a:lnSpc>
                <a:spcPct val="13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th-TH" sz="1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รายงานความก้าวหน้าของการดำเนินงานที่เสนอหน่วยงานกลาง เช่น รายงานผลการปฏิบัติงานและการใช้จ่ายงบประมาณต่อสำนักงบประมาณ</a:t>
            </a:r>
            <a:endParaRPr lang="en-US" sz="14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3" name="AutoShape 26"/>
          <p:cNvSpPr>
            <a:spLocks noChangeArrowheads="1"/>
          </p:cNvSpPr>
          <p:nvPr/>
        </p:nvSpPr>
        <p:spPr bwMode="gray">
          <a:xfrm>
            <a:off x="3321055" y="3117852"/>
            <a:ext cx="2036763" cy="525462"/>
          </a:xfrm>
          <a:prstGeom prst="downArrow">
            <a:avLst>
              <a:gd name="adj1" fmla="val 56417"/>
              <a:gd name="adj2" fmla="val 48338"/>
            </a:avLst>
          </a:prstGeom>
          <a:gradFill rotWithShape="0">
            <a:gsLst>
              <a:gs pos="0">
                <a:srgbClr val="969696"/>
              </a:gs>
              <a:gs pos="100000">
                <a:srgbClr val="006666">
                  <a:alpha val="10001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7" name="Rounded Rectangle 26"/>
          <p:cNvSpPr/>
          <p:nvPr/>
        </p:nvSpPr>
        <p:spPr>
          <a:xfrm>
            <a:off x="2928926" y="2832100"/>
            <a:ext cx="2786082" cy="428628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เอกสารหลักฐานในการสอบทาน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715008" y="2799063"/>
            <a:ext cx="2928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ผู้จัดส่งข้อมูล </a:t>
            </a:r>
            <a:r>
              <a:rPr lang="en-US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th-TH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รายงาน</a:t>
            </a:r>
          </a:p>
          <a:p>
            <a:r>
              <a:rPr lang="th-TH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(เจ้าหน้าที่ของจังหวัด</a:t>
            </a:r>
            <a:r>
              <a:rPr lang="en-US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th-TH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ผู้ตรวจรายงาน)</a:t>
            </a:r>
            <a:endParaRPr lang="th-TH" sz="1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19739" y="428604"/>
            <a:ext cx="2852063" cy="40011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2000" b="1" u="sng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การสอบทานกรณีพิเศษ</a:t>
            </a:r>
            <a:endParaRPr lang="en-US" sz="2000" b="1" u="sng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2"/>
          <p:cNvSpPr txBox="1">
            <a:spLocks/>
          </p:cNvSpPr>
          <p:nvPr/>
        </p:nvSpPr>
        <p:spPr bwMode="gray">
          <a:xfrm>
            <a:off x="571472" y="309546"/>
            <a:ext cx="835243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ts val="600"/>
              </a:spcBef>
              <a:defRPr/>
            </a:pPr>
            <a:r>
              <a:rPr lang="th-TH" sz="1600" b="1" kern="0" spc="-40" dirty="0">
                <a:solidFill>
                  <a:srgbClr val="3E123F"/>
                </a:solidFill>
                <a:latin typeface="Tahoma" pitchFamily="34" charset="0"/>
                <a:ea typeface="+mj-ea"/>
                <a:cs typeface="Tahoma" pitchFamily="34" charset="0"/>
              </a:rPr>
              <a:t>ระยะเวลาการรายงานผลการตรวจสอบและประเมินผลภาคราชการ</a:t>
            </a:r>
          </a:p>
          <a:p>
            <a:pPr algn="ctr">
              <a:spcBef>
                <a:spcPts val="600"/>
              </a:spcBef>
              <a:defRPr/>
            </a:pPr>
            <a:r>
              <a:rPr lang="th-TH" sz="1600" b="1" kern="0" spc="-40" dirty="0">
                <a:solidFill>
                  <a:srgbClr val="3E123F"/>
                </a:solidFill>
                <a:latin typeface="Tahoma" pitchFamily="34" charset="0"/>
                <a:ea typeface="+mj-ea"/>
                <a:cs typeface="Tahoma" pitchFamily="34" charset="0"/>
              </a:rPr>
              <a:t>ประจำปีงบประมาณ พ</a:t>
            </a:r>
            <a:r>
              <a:rPr lang="en-US" sz="1600" b="1" kern="0" spc="-40" dirty="0">
                <a:solidFill>
                  <a:srgbClr val="3E123F"/>
                </a:solidFill>
                <a:latin typeface="Tahoma" pitchFamily="34" charset="0"/>
                <a:ea typeface="+mj-ea"/>
                <a:cs typeface="Tahoma" pitchFamily="34" charset="0"/>
              </a:rPr>
              <a:t>.</a:t>
            </a:r>
            <a:r>
              <a:rPr lang="th-TH" sz="1600" b="1" kern="0" spc="-40" dirty="0">
                <a:solidFill>
                  <a:srgbClr val="3E123F"/>
                </a:solidFill>
                <a:latin typeface="Tahoma" pitchFamily="34" charset="0"/>
                <a:ea typeface="+mj-ea"/>
                <a:cs typeface="Tahoma" pitchFamily="34" charset="0"/>
              </a:rPr>
              <a:t>ศ</a:t>
            </a:r>
            <a:r>
              <a:rPr lang="en-US" sz="1600" b="1" kern="0" spc="-40" dirty="0">
                <a:solidFill>
                  <a:srgbClr val="3E123F"/>
                </a:solidFill>
                <a:latin typeface="Tahoma" pitchFamily="34" charset="0"/>
                <a:ea typeface="+mj-ea"/>
                <a:cs typeface="Tahoma" pitchFamily="34" charset="0"/>
              </a:rPr>
              <a:t>. </a:t>
            </a:r>
            <a:r>
              <a:rPr lang="th-TH" sz="1600" b="1" kern="0" spc="-40" dirty="0" smtClean="0">
                <a:solidFill>
                  <a:srgbClr val="3E123F"/>
                </a:solidFill>
                <a:latin typeface="Tahoma" pitchFamily="34" charset="0"/>
                <a:ea typeface="+mj-ea"/>
                <a:cs typeface="Tahoma" pitchFamily="34" charset="0"/>
              </a:rPr>
              <a:t>๒๕๕๗</a:t>
            </a:r>
            <a:endParaRPr lang="en-US" sz="1600" b="1" kern="0" spc="-40" dirty="0">
              <a:solidFill>
                <a:srgbClr val="3E123F"/>
              </a:solidFill>
              <a:latin typeface="Tahoma" pitchFamily="34" charset="0"/>
              <a:ea typeface="+mj-ea"/>
              <a:cs typeface="Tahoma" pitchFamily="34" charset="0"/>
            </a:endParaRPr>
          </a:p>
        </p:txBody>
      </p:sp>
      <p:grpSp>
        <p:nvGrpSpPr>
          <p:cNvPr id="3" name="Group 104"/>
          <p:cNvGrpSpPr/>
          <p:nvPr/>
        </p:nvGrpSpPr>
        <p:grpSpPr>
          <a:xfrm>
            <a:off x="142844" y="1571612"/>
            <a:ext cx="8805271" cy="3786214"/>
            <a:chOff x="174113" y="3406892"/>
            <a:chExt cx="8805271" cy="3403608"/>
          </a:xfrm>
        </p:grpSpPr>
        <p:sp>
          <p:nvSpPr>
            <p:cNvPr id="73" name="Rectangle 2"/>
            <p:cNvSpPr>
              <a:spLocks noChangeArrowheads="1"/>
            </p:cNvSpPr>
            <p:nvPr/>
          </p:nvSpPr>
          <p:spPr bwMode="auto">
            <a:xfrm>
              <a:off x="174113" y="3406892"/>
              <a:ext cx="8805271" cy="340360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rgbClr val="FFC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th-TH" sz="1200" b="1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4" name="Line 3"/>
            <p:cNvSpPr>
              <a:spLocks noChangeShapeType="1"/>
            </p:cNvSpPr>
            <p:nvPr/>
          </p:nvSpPr>
          <p:spPr bwMode="auto">
            <a:xfrm flipV="1">
              <a:off x="1719618" y="5072400"/>
              <a:ext cx="1462969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h-TH" sz="1200" b="1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5" name="Text Box 4"/>
            <p:cNvSpPr txBox="1">
              <a:spLocks noChangeArrowheads="1"/>
            </p:cNvSpPr>
            <p:nvPr/>
          </p:nvSpPr>
          <p:spPr bwMode="auto">
            <a:xfrm>
              <a:off x="5826566" y="4892984"/>
              <a:ext cx="905901" cy="371475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88697" tIns="44348" rIns="88697" bIns="44348"/>
            <a:lstStyle/>
            <a:p>
              <a:pPr algn="ctr"/>
              <a:r>
                <a:rPr lang="th-TH" sz="1200" b="1" dirty="0">
                  <a:latin typeface="Tahoma" pitchFamily="34" charset="0"/>
                  <a:ea typeface="Angsana New" pitchFamily="18" charset="-34"/>
                  <a:cs typeface="Tahoma" pitchFamily="34" charset="0"/>
                </a:rPr>
                <a:t>ค.ต.ป.</a:t>
              </a:r>
            </a:p>
          </p:txBody>
        </p:sp>
        <p:sp>
          <p:nvSpPr>
            <p:cNvPr id="80" name="AutoShape 28"/>
            <p:cNvSpPr>
              <a:spLocks noChangeArrowheads="1"/>
            </p:cNvSpPr>
            <p:nvPr/>
          </p:nvSpPr>
          <p:spPr bwMode="auto">
            <a:xfrm>
              <a:off x="391096" y="5015684"/>
              <a:ext cx="1213999" cy="839229"/>
            </a:xfrm>
            <a:prstGeom prst="flowChartMultidocument">
              <a:avLst/>
            </a:prstGeom>
            <a:solidFill>
              <a:srgbClr val="CCECFF"/>
            </a:solidFill>
            <a:ln w="9525">
              <a:solidFill>
                <a:srgbClr val="0000CC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th-TH" sz="1200" b="1" dirty="0">
                  <a:latin typeface="Tahoma" pitchFamily="34" charset="0"/>
                  <a:ea typeface="Angsana New" pitchFamily="18" charset="-34"/>
                  <a:cs typeface="Tahoma" pitchFamily="34" charset="0"/>
                </a:rPr>
                <a:t>รายงานประจำปี</a:t>
              </a:r>
            </a:p>
          </p:txBody>
        </p:sp>
        <p:sp>
          <p:nvSpPr>
            <p:cNvPr id="83" name="Text Box 23"/>
            <p:cNvSpPr txBox="1">
              <a:spLocks noChangeArrowheads="1"/>
            </p:cNvSpPr>
            <p:nvPr/>
          </p:nvSpPr>
          <p:spPr bwMode="auto">
            <a:xfrm>
              <a:off x="432040" y="3993636"/>
              <a:ext cx="1191785" cy="914796"/>
            </a:xfrm>
            <a:prstGeom prst="flowChartMultidocument">
              <a:avLst/>
            </a:prstGeom>
            <a:solidFill>
              <a:srgbClr val="CCFFCC"/>
            </a:solidFill>
            <a:ln w="9525">
              <a:solidFill>
                <a:srgbClr val="0099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th-TH" sz="1200" b="1" dirty="0">
                  <a:latin typeface="Tahoma" pitchFamily="34" charset="0"/>
                  <a:ea typeface="Angsana New" pitchFamily="18" charset="-34"/>
                  <a:cs typeface="Tahoma" pitchFamily="34" charset="0"/>
                </a:rPr>
                <a:t>รายงานระหว่างปี</a:t>
              </a:r>
            </a:p>
          </p:txBody>
        </p:sp>
        <p:sp>
          <p:nvSpPr>
            <p:cNvPr id="85" name="Text Box 27"/>
            <p:cNvSpPr txBox="1">
              <a:spLocks noChangeArrowheads="1"/>
            </p:cNvSpPr>
            <p:nvPr/>
          </p:nvSpPr>
          <p:spPr bwMode="auto">
            <a:xfrm>
              <a:off x="3185319" y="4716235"/>
              <a:ext cx="1326456" cy="676262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88697" tIns="44348" rIns="88697" bIns="44348"/>
            <a:lstStyle/>
            <a:p>
              <a:pPr algn="ctr"/>
              <a:r>
                <a:rPr lang="th-TH" sz="1200" b="1" dirty="0">
                  <a:latin typeface="Tahoma" pitchFamily="34" charset="0"/>
                  <a:ea typeface="Angsana New" pitchFamily="18" charset="-34"/>
                  <a:cs typeface="Tahoma" pitchFamily="34" charset="0"/>
                </a:rPr>
                <a:t>อ.ค.ต.ป.</a:t>
              </a:r>
              <a:endParaRPr lang="en-US" sz="1200" b="1" dirty="0">
                <a:latin typeface="Tahoma" pitchFamily="34" charset="0"/>
                <a:ea typeface="Gulim" pitchFamily="34" charset="-127"/>
                <a:cs typeface="Tahoma" pitchFamily="34" charset="0"/>
              </a:endParaRPr>
            </a:p>
            <a:p>
              <a:pPr algn="ctr"/>
              <a:r>
                <a:rPr lang="th-TH" sz="1200" b="1" dirty="0" smtClean="0">
                  <a:latin typeface="Tahoma" pitchFamily="34" charset="0"/>
                  <a:ea typeface="Angsana New" pitchFamily="18" charset="-34"/>
                  <a:cs typeface="Tahoma" pitchFamily="34" charset="0"/>
                </a:rPr>
                <a:t>กลุ่มจังหวัด</a:t>
              </a:r>
              <a:endParaRPr lang="th-TH" sz="1200" b="1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6" name="Text Box 28"/>
            <p:cNvSpPr txBox="1">
              <a:spLocks noChangeArrowheads="1"/>
            </p:cNvSpPr>
            <p:nvPr/>
          </p:nvSpPr>
          <p:spPr bwMode="auto">
            <a:xfrm>
              <a:off x="7935833" y="4927349"/>
              <a:ext cx="847245" cy="465148"/>
            </a:xfrm>
            <a:prstGeom prst="rect">
              <a:avLst/>
            </a:prstGeom>
            <a:solidFill>
              <a:srgbClr val="6666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88697" tIns="44348" rIns="88697" bIns="44348"/>
            <a:lstStyle/>
            <a:p>
              <a:pPr algn="ctr"/>
              <a:r>
                <a:rPr lang="th-TH" sz="1600" b="1" dirty="0">
                  <a:solidFill>
                    <a:srgbClr val="FFFFFF"/>
                  </a:solidFill>
                  <a:latin typeface="Tahoma" pitchFamily="34" charset="0"/>
                  <a:ea typeface="Angsana New" pitchFamily="18" charset="-34"/>
                  <a:cs typeface="Tahoma" pitchFamily="34" charset="0"/>
                </a:rPr>
                <a:t>ครม.</a:t>
              </a:r>
            </a:p>
          </p:txBody>
        </p:sp>
        <p:sp>
          <p:nvSpPr>
            <p:cNvPr id="91" name="Text Box 33"/>
            <p:cNvSpPr txBox="1">
              <a:spLocks noChangeArrowheads="1"/>
            </p:cNvSpPr>
            <p:nvPr/>
          </p:nvSpPr>
          <p:spPr bwMode="auto">
            <a:xfrm>
              <a:off x="6707280" y="4880341"/>
              <a:ext cx="1284408" cy="3737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86868" tIns="43434" rIns="86868" bIns="43434"/>
            <a:lstStyle/>
            <a:p>
              <a:pPr algn="ctr"/>
              <a:r>
                <a:rPr lang="th-TH" sz="1200" b="1" dirty="0" smtClean="0">
                  <a:solidFill>
                    <a:srgbClr val="0000CC"/>
                  </a:solidFill>
                  <a:latin typeface="Tahoma" pitchFamily="34" charset="0"/>
                  <a:ea typeface="Angsana New" pitchFamily="18" charset="-34"/>
                  <a:cs typeface="Tahoma" pitchFamily="34" charset="0"/>
                </a:rPr>
                <a:t>๑ </a:t>
              </a:r>
              <a:r>
                <a:rPr lang="th-TH" sz="1200" b="1" dirty="0">
                  <a:solidFill>
                    <a:srgbClr val="0000CC"/>
                  </a:solidFill>
                  <a:latin typeface="Tahoma" pitchFamily="34" charset="0"/>
                  <a:ea typeface="Angsana New" pitchFamily="18" charset="-34"/>
                  <a:cs typeface="Tahoma" pitchFamily="34" charset="0"/>
                </a:rPr>
                <a:t>เม.ย. </a:t>
              </a:r>
              <a:r>
                <a:rPr lang="th-TH" sz="1200" b="1" dirty="0" smtClean="0">
                  <a:solidFill>
                    <a:srgbClr val="0000CC"/>
                  </a:solidFill>
                  <a:latin typeface="Tahoma" pitchFamily="34" charset="0"/>
                  <a:ea typeface="Angsana New" pitchFamily="18" charset="-34"/>
                  <a:cs typeface="Tahoma" pitchFamily="34" charset="0"/>
                </a:rPr>
                <a:t>๕๘</a:t>
              </a:r>
              <a:endParaRPr lang="th-TH" sz="1200" b="1" dirty="0">
                <a:solidFill>
                  <a:srgbClr val="0000CC"/>
                </a:solidFill>
                <a:latin typeface="Tahoma" pitchFamily="34" charset="0"/>
                <a:ea typeface="Angsana New" pitchFamily="18" charset="-34"/>
                <a:cs typeface="Tahoma" pitchFamily="34" charset="0"/>
              </a:endParaRPr>
            </a:p>
          </p:txBody>
        </p:sp>
        <p:sp>
          <p:nvSpPr>
            <p:cNvPr id="95" name="Line 3"/>
            <p:cNvSpPr>
              <a:spLocks noChangeShapeType="1"/>
            </p:cNvSpPr>
            <p:nvPr/>
          </p:nvSpPr>
          <p:spPr bwMode="auto">
            <a:xfrm flipV="1">
              <a:off x="4513236" y="5072400"/>
              <a:ext cx="130071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h-TH" sz="1200" b="1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7" name="AutoShape 9"/>
            <p:cNvSpPr>
              <a:spLocks noChangeArrowheads="1"/>
            </p:cNvSpPr>
            <p:nvPr/>
          </p:nvSpPr>
          <p:spPr bwMode="auto">
            <a:xfrm>
              <a:off x="3517849" y="3535330"/>
              <a:ext cx="2111596" cy="369466"/>
            </a:xfrm>
            <a:prstGeom prst="roundRect">
              <a:avLst>
                <a:gd name="adj" fmla="val 50000"/>
              </a:avLst>
            </a:prstGeom>
            <a:solidFill>
              <a:srgbClr val="000000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lIns="88697" tIns="44348" rIns="88697" bIns="44348" anchor="ctr"/>
            <a:lstStyle/>
            <a:p>
              <a:pPr algn="ctr">
                <a:spcAft>
                  <a:spcPts val="1000"/>
                </a:spcAft>
              </a:pPr>
              <a:r>
                <a:rPr lang="th-TH" sz="1600" b="1" dirty="0" smtClean="0">
                  <a:solidFill>
                    <a:schemeClr val="bg1"/>
                  </a:solidFill>
                  <a:latin typeface="Tahoma" pitchFamily="34" charset="0"/>
                  <a:ea typeface="Angsana New" pitchFamily="18" charset="-34"/>
                  <a:cs typeface="Tahoma" pitchFamily="34" charset="0"/>
                </a:rPr>
                <a:t>กรณีจังหวัด</a:t>
              </a:r>
              <a:r>
                <a:rPr lang="en-US" sz="1600" b="1" dirty="0" smtClean="0">
                  <a:solidFill>
                    <a:schemeClr val="bg1"/>
                  </a:solidFill>
                  <a:latin typeface="Tahoma" pitchFamily="34" charset="0"/>
                  <a:ea typeface="Angsana New" pitchFamily="18" charset="-34"/>
                  <a:cs typeface="Tahoma" pitchFamily="34" charset="0"/>
                </a:rPr>
                <a:t> </a:t>
              </a:r>
              <a:endParaRPr lang="th-TH" sz="1600" b="1" dirty="0">
                <a:solidFill>
                  <a:schemeClr val="bg1"/>
                </a:solidFill>
                <a:latin typeface="Tahoma" pitchFamily="34" charset="0"/>
                <a:ea typeface="Angsana New" pitchFamily="18" charset="-34"/>
                <a:cs typeface="Tahoma" pitchFamily="34" charset="0"/>
              </a:endParaRPr>
            </a:p>
          </p:txBody>
        </p:sp>
      </p:grpSp>
      <p:sp>
        <p:nvSpPr>
          <p:cNvPr id="98" name="Line 3"/>
          <p:cNvSpPr>
            <a:spLocks noChangeShapeType="1"/>
          </p:cNvSpPr>
          <p:nvPr/>
        </p:nvSpPr>
        <p:spPr bwMode="auto">
          <a:xfrm flipV="1">
            <a:off x="6710725" y="3517450"/>
            <a:ext cx="1187319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 sz="1200" b="1">
              <a:latin typeface="Tahoma" pitchFamily="34" charset="0"/>
              <a:cs typeface="Tahoma" pitchFamily="34" charset="0"/>
            </a:endParaRPr>
          </a:p>
        </p:txBody>
      </p:sp>
      <p:sp>
        <p:nvSpPr>
          <p:cNvPr id="99" name="Line 17"/>
          <p:cNvSpPr>
            <a:spLocks noChangeShapeType="1"/>
          </p:cNvSpPr>
          <p:nvPr/>
        </p:nvSpPr>
        <p:spPr bwMode="auto">
          <a:xfrm flipV="1">
            <a:off x="5128446" y="3481534"/>
            <a:ext cx="0" cy="413233"/>
          </a:xfrm>
          <a:prstGeom prst="line">
            <a:avLst/>
          </a:prstGeom>
          <a:noFill/>
          <a:ln w="38100">
            <a:solidFill>
              <a:srgbClr val="000000"/>
            </a:solidFill>
            <a:prstDash val="sysDot"/>
            <a:round/>
            <a:headEnd type="triangle" w="med" len="med"/>
            <a:tailEnd type="none" w="med" len="med"/>
          </a:ln>
        </p:spPr>
        <p:txBody>
          <a:bodyPr/>
          <a:lstStyle/>
          <a:p>
            <a:endParaRPr lang="th-TH" sz="1200" b="1">
              <a:latin typeface="Tahoma" pitchFamily="34" charset="0"/>
              <a:cs typeface="Tahoma" pitchFamily="34" charset="0"/>
            </a:endParaRPr>
          </a:p>
        </p:txBody>
      </p:sp>
      <p:sp>
        <p:nvSpPr>
          <p:cNvPr id="100" name="Text Box 15"/>
          <p:cNvSpPr txBox="1">
            <a:spLocks noChangeArrowheads="1"/>
          </p:cNvSpPr>
          <p:nvPr/>
        </p:nvSpPr>
        <p:spPr bwMode="auto">
          <a:xfrm>
            <a:off x="1715644" y="3796232"/>
            <a:ext cx="2674962" cy="742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8697" tIns="44348" rIns="88697" bIns="44348"/>
          <a:lstStyle/>
          <a:p>
            <a:pPr>
              <a:lnSpc>
                <a:spcPts val="1600"/>
              </a:lnSpc>
            </a:pPr>
            <a:r>
              <a:rPr lang="th-TH" sz="1200" b="1" dirty="0">
                <a:solidFill>
                  <a:srgbClr val="0000CC"/>
                </a:solidFill>
                <a:latin typeface="Tahoma" pitchFamily="34" charset="0"/>
                <a:ea typeface="Angsana New" pitchFamily="18" charset="-34"/>
                <a:cs typeface="Tahoma" pitchFamily="34" charset="0"/>
              </a:rPr>
              <a:t>ครั้งที่ ๑ </a:t>
            </a:r>
            <a:r>
              <a:rPr lang="en-US" sz="1200" b="1" dirty="0" smtClean="0">
                <a:solidFill>
                  <a:srgbClr val="0000CC"/>
                </a:solidFill>
                <a:latin typeface="Tahoma" pitchFamily="34" charset="0"/>
                <a:ea typeface="Angsana New" pitchFamily="18" charset="-34"/>
                <a:cs typeface="Tahoma" pitchFamily="34" charset="0"/>
              </a:rPr>
              <a:t>: </a:t>
            </a:r>
            <a:r>
              <a:rPr lang="th-TH" sz="1200" b="1" dirty="0" smtClean="0">
                <a:solidFill>
                  <a:srgbClr val="0000CC"/>
                </a:solidFill>
                <a:latin typeface="Tahoma" pitchFamily="34" charset="0"/>
                <a:ea typeface="Angsana New" pitchFamily="18" charset="-34"/>
                <a:cs typeface="Tahoma" pitchFamily="34" charset="0"/>
              </a:rPr>
              <a:t> ๒๘ พ.ย. ๕๗</a:t>
            </a:r>
            <a:endParaRPr lang="en-US" sz="1200" b="1" dirty="0">
              <a:solidFill>
                <a:srgbClr val="0000CC"/>
              </a:solidFill>
              <a:latin typeface="Tahoma" pitchFamily="34" charset="0"/>
              <a:ea typeface="Angsana New" pitchFamily="18" charset="-34"/>
              <a:cs typeface="Tahoma" pitchFamily="34" charset="0"/>
            </a:endParaRPr>
          </a:p>
          <a:p>
            <a:pPr algn="thaiDist">
              <a:lnSpc>
                <a:spcPts val="1600"/>
              </a:lnSpc>
            </a:pPr>
            <a:r>
              <a:rPr lang="th-TH" sz="1200" b="1" dirty="0" smtClean="0">
                <a:solidFill>
                  <a:srgbClr val="0000CC"/>
                </a:solidFill>
                <a:latin typeface="Tahoma" pitchFamily="34" charset="0"/>
                <a:ea typeface="Angsana New" pitchFamily="18" charset="-34"/>
                <a:cs typeface="Tahoma" pitchFamily="34" charset="0"/>
              </a:rPr>
              <a:t>ครั้ง</a:t>
            </a:r>
            <a:r>
              <a:rPr lang="th-TH" sz="1200" b="1" dirty="0">
                <a:solidFill>
                  <a:srgbClr val="0000CC"/>
                </a:solidFill>
                <a:latin typeface="Tahoma" pitchFamily="34" charset="0"/>
                <a:ea typeface="Angsana New" pitchFamily="18" charset="-34"/>
                <a:cs typeface="Tahoma" pitchFamily="34" charset="0"/>
              </a:rPr>
              <a:t>ที่ ๒ </a:t>
            </a:r>
            <a:r>
              <a:rPr lang="en-US" sz="1200" b="1" dirty="0" smtClean="0">
                <a:solidFill>
                  <a:srgbClr val="0000CC"/>
                </a:solidFill>
                <a:latin typeface="Tahoma" pitchFamily="34" charset="0"/>
                <a:ea typeface="Angsana New" pitchFamily="18" charset="-34"/>
                <a:cs typeface="Tahoma" pitchFamily="34" charset="0"/>
              </a:rPr>
              <a:t>: </a:t>
            </a:r>
            <a:r>
              <a:rPr lang="th-TH" sz="1200" b="1" dirty="0" smtClean="0">
                <a:solidFill>
                  <a:srgbClr val="0000CC"/>
                </a:solidFill>
                <a:latin typeface="Tahoma" pitchFamily="34" charset="0"/>
                <a:ea typeface="Angsana New" pitchFamily="18" charset="-34"/>
                <a:cs typeface="Tahoma" pitchFamily="34" charset="0"/>
              </a:rPr>
              <a:t> ๒๙ </a:t>
            </a:r>
            <a:r>
              <a:rPr lang="th-TH" sz="1200" b="1" dirty="0">
                <a:solidFill>
                  <a:srgbClr val="0000CC"/>
                </a:solidFill>
                <a:latin typeface="Tahoma" pitchFamily="34" charset="0"/>
                <a:ea typeface="Angsana New" pitchFamily="18" charset="-34"/>
                <a:cs typeface="Tahoma" pitchFamily="34" charset="0"/>
              </a:rPr>
              <a:t>ธ.ค. </a:t>
            </a:r>
            <a:r>
              <a:rPr lang="th-TH" sz="1200" b="1" dirty="0" smtClean="0">
                <a:solidFill>
                  <a:srgbClr val="0000CC"/>
                </a:solidFill>
                <a:latin typeface="Tahoma" pitchFamily="34" charset="0"/>
                <a:ea typeface="Angsana New" pitchFamily="18" charset="-34"/>
                <a:cs typeface="Tahoma" pitchFamily="34" charset="0"/>
              </a:rPr>
              <a:t>๕๗</a:t>
            </a:r>
          </a:p>
          <a:p>
            <a:pPr algn="thaiDist">
              <a:lnSpc>
                <a:spcPts val="1600"/>
              </a:lnSpc>
            </a:pPr>
            <a:r>
              <a:rPr lang="th-TH" sz="1200" b="1" dirty="0" smtClean="0">
                <a:solidFill>
                  <a:srgbClr val="0000CC"/>
                </a:solidFill>
                <a:latin typeface="Tahoma" pitchFamily="34" charset="0"/>
                <a:ea typeface="Angsana New" pitchFamily="18" charset="-34"/>
                <a:cs typeface="Tahoma" pitchFamily="34" charset="0"/>
              </a:rPr>
              <a:t>(ควบคุมภายใน ๑๐ ม.ค. ๕๘)</a:t>
            </a:r>
            <a:endParaRPr lang="th-TH" sz="1200" b="1" dirty="0">
              <a:solidFill>
                <a:srgbClr val="0000CC"/>
              </a:solidFill>
              <a:latin typeface="Tahoma" pitchFamily="34" charset="0"/>
              <a:ea typeface="Angsana New" pitchFamily="18" charset="-34"/>
              <a:cs typeface="Tahoma" pitchFamily="34" charset="0"/>
            </a:endParaRPr>
          </a:p>
        </p:txBody>
      </p:sp>
      <p:sp>
        <p:nvSpPr>
          <p:cNvPr id="101" name="Text Box 39"/>
          <p:cNvSpPr txBox="1">
            <a:spLocks noChangeArrowheads="1"/>
          </p:cNvSpPr>
          <p:nvPr/>
        </p:nvSpPr>
        <p:spPr bwMode="auto">
          <a:xfrm>
            <a:off x="4499482" y="3885399"/>
            <a:ext cx="2083811" cy="54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6868" tIns="43434" rIns="86868" bIns="43434"/>
          <a:lstStyle/>
          <a:p>
            <a:pPr>
              <a:lnSpc>
                <a:spcPts val="1600"/>
              </a:lnSpc>
            </a:pPr>
            <a:r>
              <a:rPr lang="th-TH" sz="1200" b="1" dirty="0" smtClean="0">
                <a:solidFill>
                  <a:srgbClr val="0000CC"/>
                </a:solidFill>
                <a:latin typeface="Tahoma" pitchFamily="34" charset="0"/>
                <a:ea typeface="Angsana New" pitchFamily="18" charset="-34"/>
                <a:cs typeface="Tahoma" pitchFamily="34" charset="0"/>
              </a:rPr>
              <a:t>ครั้ง</a:t>
            </a:r>
            <a:r>
              <a:rPr lang="th-TH" sz="1200" b="1" dirty="0">
                <a:solidFill>
                  <a:srgbClr val="0000CC"/>
                </a:solidFill>
                <a:latin typeface="Tahoma" pitchFamily="34" charset="0"/>
                <a:ea typeface="Angsana New" pitchFamily="18" charset="-34"/>
                <a:cs typeface="Tahoma" pitchFamily="34" charset="0"/>
              </a:rPr>
              <a:t>ที่ </a:t>
            </a:r>
            <a:r>
              <a:rPr lang="th-TH" sz="1200" b="1" dirty="0" smtClean="0">
                <a:solidFill>
                  <a:srgbClr val="0000CC"/>
                </a:solidFill>
                <a:latin typeface="Tahoma" pitchFamily="34" charset="0"/>
                <a:ea typeface="Angsana New" pitchFamily="18" charset="-34"/>
                <a:cs typeface="Tahoma" pitchFamily="34" charset="0"/>
              </a:rPr>
              <a:t>๑ </a:t>
            </a:r>
            <a:r>
              <a:rPr lang="en-US" sz="1200" b="1" dirty="0" smtClean="0">
                <a:solidFill>
                  <a:srgbClr val="0000CC"/>
                </a:solidFill>
                <a:latin typeface="Tahoma" pitchFamily="34" charset="0"/>
                <a:ea typeface="Angsana New" pitchFamily="18" charset="-34"/>
                <a:cs typeface="Tahoma" pitchFamily="34" charset="0"/>
              </a:rPr>
              <a:t>:</a:t>
            </a:r>
            <a:r>
              <a:rPr lang="th-TH" sz="1200" b="1" dirty="0" smtClean="0">
                <a:solidFill>
                  <a:srgbClr val="0000CC"/>
                </a:solidFill>
                <a:latin typeface="Tahoma" pitchFamily="34" charset="0"/>
                <a:ea typeface="Angsana New" pitchFamily="18" charset="-34"/>
                <a:cs typeface="Tahoma" pitchFamily="34" charset="0"/>
              </a:rPr>
              <a:t>  ๓๐ ธ.ค. ๕๗</a:t>
            </a:r>
            <a:endParaRPr lang="en-US" sz="1200" b="1" dirty="0">
              <a:solidFill>
                <a:srgbClr val="0000CC"/>
              </a:solidFill>
              <a:latin typeface="Tahoma" pitchFamily="34" charset="0"/>
              <a:ea typeface="Angsana New" pitchFamily="18" charset="-34"/>
              <a:cs typeface="Tahoma" pitchFamily="34" charset="0"/>
            </a:endParaRPr>
          </a:p>
          <a:p>
            <a:pPr>
              <a:lnSpc>
                <a:spcPts val="1600"/>
              </a:lnSpc>
            </a:pPr>
            <a:r>
              <a:rPr lang="th-TH" sz="1200" b="1" dirty="0" smtClean="0">
                <a:solidFill>
                  <a:srgbClr val="0000CC"/>
                </a:solidFill>
                <a:latin typeface="Tahoma" pitchFamily="34" charset="0"/>
                <a:ea typeface="Angsana New" pitchFamily="18" charset="-34"/>
                <a:cs typeface="Tahoma" pitchFamily="34" charset="0"/>
              </a:rPr>
              <a:t>ครั้ง</a:t>
            </a:r>
            <a:r>
              <a:rPr lang="th-TH" sz="1200" b="1" dirty="0">
                <a:solidFill>
                  <a:srgbClr val="0000CC"/>
                </a:solidFill>
                <a:latin typeface="Tahoma" pitchFamily="34" charset="0"/>
                <a:ea typeface="Angsana New" pitchFamily="18" charset="-34"/>
                <a:cs typeface="Tahoma" pitchFamily="34" charset="0"/>
              </a:rPr>
              <a:t>ที่ </a:t>
            </a:r>
            <a:r>
              <a:rPr lang="th-TH" sz="1200" b="1" dirty="0" smtClean="0">
                <a:solidFill>
                  <a:srgbClr val="0000CC"/>
                </a:solidFill>
                <a:latin typeface="Tahoma" pitchFamily="34" charset="0"/>
                <a:ea typeface="Angsana New" pitchFamily="18" charset="-34"/>
                <a:cs typeface="Tahoma" pitchFamily="34" charset="0"/>
              </a:rPr>
              <a:t>๒ </a:t>
            </a:r>
            <a:r>
              <a:rPr lang="en-US" sz="1200" b="1" dirty="0" smtClean="0">
                <a:solidFill>
                  <a:srgbClr val="0000CC"/>
                </a:solidFill>
                <a:latin typeface="Tahoma" pitchFamily="34" charset="0"/>
                <a:ea typeface="Angsana New" pitchFamily="18" charset="-34"/>
                <a:cs typeface="Tahoma" pitchFamily="34" charset="0"/>
              </a:rPr>
              <a:t>:</a:t>
            </a:r>
            <a:r>
              <a:rPr lang="th-TH" sz="1200" b="1" dirty="0" smtClean="0">
                <a:solidFill>
                  <a:srgbClr val="0000CC"/>
                </a:solidFill>
                <a:latin typeface="Tahoma" pitchFamily="34" charset="0"/>
                <a:ea typeface="Angsana New" pitchFamily="18" charset="-34"/>
                <a:cs typeface="Tahoma" pitchFamily="34" charset="0"/>
              </a:rPr>
              <a:t>  ๒๘ </a:t>
            </a:r>
            <a:r>
              <a:rPr lang="th-TH" sz="1200" b="1" dirty="0">
                <a:solidFill>
                  <a:srgbClr val="0000CC"/>
                </a:solidFill>
                <a:latin typeface="Tahoma" pitchFamily="34" charset="0"/>
                <a:ea typeface="Angsana New" pitchFamily="18" charset="-34"/>
                <a:cs typeface="Tahoma" pitchFamily="34" charset="0"/>
              </a:rPr>
              <a:t>ก.พ. </a:t>
            </a:r>
            <a:r>
              <a:rPr lang="th-TH" sz="1200" b="1" dirty="0" smtClean="0">
                <a:solidFill>
                  <a:srgbClr val="0000CC"/>
                </a:solidFill>
                <a:latin typeface="Tahoma" pitchFamily="34" charset="0"/>
                <a:ea typeface="Angsana New" pitchFamily="18" charset="-34"/>
                <a:cs typeface="Tahoma" pitchFamily="34" charset="0"/>
              </a:rPr>
              <a:t>๕๘</a:t>
            </a:r>
            <a:endParaRPr lang="th-TH" sz="1200" dirty="0">
              <a:solidFill>
                <a:srgbClr val="0000CC"/>
              </a:solidFill>
              <a:latin typeface="Tahoma" pitchFamily="34" charset="0"/>
              <a:ea typeface="Angsana New" pitchFamily="18" charset="-34"/>
              <a:cs typeface="Tahoma" pitchFamily="34" charset="0"/>
            </a:endParaRPr>
          </a:p>
        </p:txBody>
      </p:sp>
      <p:sp>
        <p:nvSpPr>
          <p:cNvPr id="102" name="Line 17"/>
          <p:cNvSpPr>
            <a:spLocks noChangeShapeType="1"/>
          </p:cNvSpPr>
          <p:nvPr/>
        </p:nvSpPr>
        <p:spPr bwMode="auto">
          <a:xfrm flipH="1" flipV="1">
            <a:off x="2448308" y="3469657"/>
            <a:ext cx="0" cy="401359"/>
          </a:xfrm>
          <a:prstGeom prst="line">
            <a:avLst/>
          </a:prstGeom>
          <a:noFill/>
          <a:ln w="38100">
            <a:solidFill>
              <a:srgbClr val="000000"/>
            </a:solidFill>
            <a:prstDash val="sysDot"/>
            <a:round/>
            <a:headEnd type="triangle" w="med" len="med"/>
            <a:tailEnd type="none" w="med" len="med"/>
          </a:ln>
        </p:spPr>
        <p:txBody>
          <a:bodyPr/>
          <a:lstStyle/>
          <a:p>
            <a:endParaRPr lang="th-TH" sz="1200" b="1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104" name="Table 103"/>
          <p:cNvGraphicFramePr>
            <a:graphicFrameLocks noGrp="1"/>
          </p:cNvGraphicFramePr>
          <p:nvPr/>
        </p:nvGraphicFramePr>
        <p:xfrm>
          <a:off x="229991" y="4536718"/>
          <a:ext cx="8645234" cy="739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2617"/>
                <a:gridCol w="4322617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u="sng" dirty="0" smtClean="0">
                          <a:solidFill>
                            <a:schemeClr val="tx1"/>
                          </a:solidFill>
                          <a:latin typeface="Tahoma" pitchFamily="34" charset="0"/>
                          <a:cs typeface="Tahoma" pitchFamily="34" charset="0"/>
                        </a:rPr>
                        <a:t>ครั้งที่ ๑</a:t>
                      </a:r>
                      <a:r>
                        <a:rPr lang="th-TH" sz="1400" b="0" u="none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cs typeface="Tahoma" pitchFamily="34" charset="0"/>
                        </a:rPr>
                        <a:t> (สามประเด็น)</a:t>
                      </a:r>
                      <a:endParaRPr lang="th-TH" sz="1400" b="0" u="sng" dirty="0" smtClean="0">
                        <a:solidFill>
                          <a:schemeClr val="tx1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Angsana New" pitchFamily="18" charset="-34"/>
                          <a:cs typeface="Tahoma" pitchFamily="34" charset="0"/>
                        </a:rPr>
                        <a:t>การเงิน / คำรับรองฯ / โครงการสำคัญภายใต้แผนยุทธศาสตร์กลุ่มจังหวัดและจังหวัดฯ </a:t>
                      </a:r>
                      <a:endParaRPr lang="th-TH" sz="1400" b="0" dirty="0">
                        <a:solidFill>
                          <a:schemeClr val="tx1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u="sng" dirty="0" smtClean="0">
                          <a:solidFill>
                            <a:schemeClr val="tx1"/>
                          </a:solidFill>
                          <a:latin typeface="Tahoma" pitchFamily="34" charset="0"/>
                          <a:cs typeface="Tahoma" pitchFamily="34" charset="0"/>
                        </a:rPr>
                        <a:t>ครั้งที่ ๒</a:t>
                      </a:r>
                      <a:r>
                        <a:rPr lang="th-TH" sz="1400" b="0" u="none" dirty="0" smtClean="0">
                          <a:solidFill>
                            <a:schemeClr val="tx1"/>
                          </a:solidFill>
                          <a:latin typeface="Tahoma" pitchFamily="34" charset="0"/>
                          <a:cs typeface="Tahoma" pitchFamily="34" charset="0"/>
                        </a:rPr>
                        <a:t> (สี่ประเด็น)</a:t>
                      </a:r>
                      <a:endParaRPr lang="th-TH" sz="1400" b="0" u="sng" dirty="0" smtClean="0">
                        <a:solidFill>
                          <a:schemeClr val="tx1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l">
                        <a:lnSpc>
                          <a:spcPts val="1700"/>
                        </a:lnSpc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cs typeface="Tahoma" pitchFamily="34" charset="0"/>
                        </a:rPr>
                        <a:t>ตรวจราชการ / ตรวจสอบภายใน</a:t>
                      </a:r>
                      <a:r>
                        <a:rPr lang="th-TH" sz="1400" b="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cs typeface="Tahoma" pitchFamily="34" charset="0"/>
                        </a:rPr>
                        <a:t> / ควบคุมภายใน /โครงการที่สอดคล้องกับยุทธศาสตร์ประเทศ</a:t>
                      </a:r>
                      <a:endParaRPr lang="th-TH" sz="1400" b="0" dirty="0">
                        <a:solidFill>
                          <a:schemeClr val="tx1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9" name="Slide Number Placeholder 4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C7709-CA39-480C-8BC9-123952D54E06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21" name="Text Box 14"/>
          <p:cNvSpPr txBox="1">
            <a:spLocks noChangeArrowheads="1"/>
          </p:cNvSpPr>
          <p:nvPr/>
        </p:nvSpPr>
        <p:spPr bwMode="auto">
          <a:xfrm>
            <a:off x="1643042" y="2684126"/>
            <a:ext cx="1500198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8697" tIns="44348" rIns="88697" bIns="44348"/>
          <a:lstStyle/>
          <a:p>
            <a:pPr algn="ctr"/>
            <a:r>
              <a:rPr lang="th-TH" sz="1100" b="1" dirty="0" smtClean="0">
                <a:solidFill>
                  <a:srgbClr val="C00000"/>
                </a:solidFill>
                <a:latin typeface="Tahoma" pitchFamily="34" charset="0"/>
                <a:ea typeface="Angsana New" pitchFamily="18" charset="-34"/>
                <a:cs typeface="Tahoma" pitchFamily="34" charset="0"/>
              </a:rPr>
              <a:t>รายงานพร้อมรอบ ๑๒ เดือน หรือตามที่ </a:t>
            </a:r>
          </a:p>
          <a:p>
            <a:pPr algn="ctr"/>
            <a:r>
              <a:rPr lang="th-TH" sz="1100" b="1" dirty="0" smtClean="0">
                <a:solidFill>
                  <a:srgbClr val="C00000"/>
                </a:solidFill>
                <a:latin typeface="Tahoma" pitchFamily="34" charset="0"/>
                <a:ea typeface="Angsana New" pitchFamily="18" charset="-34"/>
                <a:cs typeface="Tahoma" pitchFamily="34" charset="0"/>
              </a:rPr>
              <a:t>อ.ค.ต.ป. กลุ่มจังหวัดกำหนด</a:t>
            </a:r>
            <a:endParaRPr lang="th-TH" sz="1100" b="1" dirty="0">
              <a:solidFill>
                <a:srgbClr val="C00000"/>
              </a:solidFill>
              <a:latin typeface="Tahoma" pitchFamily="34" charset="0"/>
              <a:ea typeface="Angsana New" pitchFamily="18" charset="-34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500174"/>
            <a:ext cx="8938320" cy="3528392"/>
          </a:xfrm>
        </p:spPr>
        <p:txBody>
          <a:bodyPr/>
          <a:lstStyle/>
          <a:p>
            <a:pPr>
              <a:lnSpc>
                <a:spcPct val="130000"/>
              </a:lnSpc>
              <a:spcBef>
                <a:spcPts val="2400"/>
              </a:spcBef>
            </a:pPr>
            <a:r>
              <a:rPr lang="th-TH" sz="3200" dirty="0" smtClean="0">
                <a:solidFill>
                  <a:srgbClr val="000000"/>
                </a:solidFill>
                <a:ea typeface="Tahoma" pitchFamily="34" charset="0"/>
              </a:rPr>
              <a:t/>
            </a:r>
            <a:br>
              <a:rPr lang="th-TH" sz="3200" dirty="0" smtClean="0">
                <a:solidFill>
                  <a:srgbClr val="000000"/>
                </a:solidFill>
                <a:ea typeface="Tahoma" pitchFamily="34" charset="0"/>
              </a:rPr>
            </a:br>
            <a:r>
              <a:rPr lang="th-TH" sz="2800" dirty="0" smtClean="0">
                <a:solidFill>
                  <a:srgbClr val="000000"/>
                </a:solidFill>
                <a:ea typeface="Tahoma" pitchFamily="34" charset="0"/>
              </a:rPr>
              <a:t>การ</a:t>
            </a:r>
            <a:r>
              <a:rPr lang="th-TH" sz="2800" dirty="0" smtClean="0">
                <a:ea typeface="Tahoma" pitchFamily="34" charset="0"/>
              </a:rPr>
              <a:t>ชี้แจง</a:t>
            </a:r>
            <a:r>
              <a:rPr lang="th-TH" sz="2800" dirty="0" smtClean="0">
                <a:solidFill>
                  <a:srgbClr val="000000"/>
                </a:solidFill>
                <a:ea typeface="Tahoma" pitchFamily="34" charset="0"/>
              </a:rPr>
              <a:t>ภาพรวม</a:t>
            </a:r>
            <a:br>
              <a:rPr lang="th-TH" sz="2800" dirty="0" smtClean="0">
                <a:solidFill>
                  <a:srgbClr val="000000"/>
                </a:solidFill>
                <a:ea typeface="Tahoma" pitchFamily="34" charset="0"/>
              </a:rPr>
            </a:br>
            <a:r>
              <a:rPr lang="th-TH" sz="2800" dirty="0" smtClean="0">
                <a:solidFill>
                  <a:srgbClr val="000000"/>
                </a:solidFill>
                <a:ea typeface="Tahoma" pitchFamily="34" charset="0"/>
              </a:rPr>
              <a:t>แนวทางการตรวจสอบและประเมินผลภาคราชการ </a:t>
            </a:r>
            <a:br>
              <a:rPr lang="th-TH" sz="2800" dirty="0" smtClean="0">
                <a:solidFill>
                  <a:srgbClr val="000000"/>
                </a:solidFill>
                <a:ea typeface="Tahoma" pitchFamily="34" charset="0"/>
              </a:rPr>
            </a:br>
            <a:r>
              <a:rPr lang="th-TH" sz="2800" dirty="0" smtClean="0">
                <a:solidFill>
                  <a:srgbClr val="000000"/>
                </a:solidFill>
                <a:ea typeface="Tahoma" pitchFamily="34" charset="0"/>
              </a:rPr>
              <a:t>ประจำปีงบประมาณ พ.ศ. ๒๕๕๗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i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6381328"/>
            <a:ext cx="569583" cy="476672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01090" y="6612979"/>
            <a:ext cx="685800" cy="316483"/>
          </a:xfrm>
        </p:spPr>
        <p:txBody>
          <a:bodyPr/>
          <a:lstStyle/>
          <a:p>
            <a:fld id="{761B4706-3CB6-4EB6-97ED-8820D37AA19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357554" y="4876734"/>
            <a:ext cx="5572132" cy="105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lang="th-TH" sz="24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โดย ผศ.ดร.ประวิตร นิลสุวรรณากุล กรรมการ ค.ต.ป.</a:t>
            </a:r>
            <a:endParaRPr lang="th-TH" sz="24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6215059"/>
            <a:ext cx="768260" cy="642941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01090" y="6612979"/>
            <a:ext cx="685800" cy="316483"/>
          </a:xfrm>
        </p:spPr>
        <p:txBody>
          <a:bodyPr/>
          <a:lstStyle/>
          <a:p>
            <a:fld id="{761B4706-3CB6-4EB6-97ED-8820D37AA198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gray">
          <a:xfrm>
            <a:off x="285720" y="2500306"/>
            <a:ext cx="8501122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531813" indent="-531813" algn="ctr">
              <a:lnSpc>
                <a:spcPct val="130000"/>
              </a:lnSpc>
              <a:spcBef>
                <a:spcPts val="1200"/>
              </a:spcBef>
              <a:tabLst>
                <a:tab pos="531813" algn="l"/>
              </a:tabLst>
            </a:pPr>
            <a:r>
              <a:rPr lang="th-TH" sz="2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การจัดส่งเอกสารหลักฐานรายงานของจังหวัด</a:t>
            </a:r>
          </a:p>
          <a:p>
            <a:pPr marL="531813" indent="-531813" algn="ctr">
              <a:lnSpc>
                <a:spcPct val="130000"/>
              </a:lnSpc>
              <a:spcBef>
                <a:spcPts val="1200"/>
              </a:spcBef>
              <a:tabLst>
                <a:tab pos="531813" algn="l"/>
              </a:tabLst>
            </a:pPr>
            <a:r>
              <a:rPr lang="th-TH" sz="2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ตามแนวทางการตรวจสอบและประเมินผลภาคราชการกำหนด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7072330" y="6602415"/>
            <a:ext cx="2133600" cy="327047"/>
          </a:xfrm>
        </p:spPr>
        <p:txBody>
          <a:bodyPr/>
          <a:lstStyle/>
          <a:p>
            <a:pPr algn="r"/>
            <a:fld id="{2855D050-2B16-4A77-BD87-B146D1BBC628}" type="slidenum">
              <a:rPr lang="ko-KR" altLang="en-US" sz="1400" smtClean="0"/>
              <a:pPr algn="r"/>
              <a:t>31</a:t>
            </a:fld>
            <a:endParaRPr lang="en-US" altLang="ko-KR" sz="1400" dirty="0"/>
          </a:p>
        </p:txBody>
      </p:sp>
      <p:sp>
        <p:nvSpPr>
          <p:cNvPr id="10" name="Rectangle 9"/>
          <p:cNvSpPr/>
          <p:nvPr/>
        </p:nvSpPr>
        <p:spPr>
          <a:xfrm>
            <a:off x="142876" y="71414"/>
            <a:ext cx="9001124" cy="791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ระยะเวลาการจัดส่งรายงานการตรวจสอบและประเมินผลภาคราชการ </a:t>
            </a:r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ระหว่างปีงบประมาณ พ.ศ. ๒๕๕๗ (รอบ ๖ เดือน) สำหรับจังหวัด </a:t>
            </a: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59394" name="Group 2"/>
          <p:cNvGrpSpPr>
            <a:grpSpLocks/>
          </p:cNvGrpSpPr>
          <p:nvPr/>
        </p:nvGrpSpPr>
        <p:grpSpPr bwMode="auto">
          <a:xfrm>
            <a:off x="523001" y="1714489"/>
            <a:ext cx="8192404" cy="5072097"/>
            <a:chOff x="2761" y="2635"/>
            <a:chExt cx="7805" cy="12063"/>
          </a:xfrm>
        </p:grpSpPr>
        <p:sp>
          <p:nvSpPr>
            <p:cNvPr id="59397" name="Text Box 5"/>
            <p:cNvSpPr txBox="1">
              <a:spLocks noChangeArrowheads="1"/>
            </p:cNvSpPr>
            <p:nvPr/>
          </p:nvSpPr>
          <p:spPr bwMode="auto">
            <a:xfrm>
              <a:off x="7630" y="2635"/>
              <a:ext cx="2614" cy="942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58522" tIns="29261" rIns="58522" bIns="29261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44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th-TH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ahoma" pitchFamily="34" charset="0"/>
                  <a:cs typeface="Tahoma" pitchFamily="34" charset="0"/>
                </a:rPr>
                <a:t>ส่วนราชการประจำจังหวัด</a:t>
              </a:r>
              <a:endParaRPr kumimoji="0" lang="th-TH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59398" name="AutoShape 6"/>
            <p:cNvSpPr>
              <a:spLocks noChangeArrowheads="1"/>
            </p:cNvSpPr>
            <p:nvPr/>
          </p:nvSpPr>
          <p:spPr bwMode="auto">
            <a:xfrm>
              <a:off x="2873" y="4277"/>
              <a:ext cx="2311" cy="1372"/>
            </a:xfrm>
            <a:prstGeom prst="flowChartDocumen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6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th-TH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ahoma" pitchFamily="34" charset="0"/>
                  <a:cs typeface="Tahoma" pitchFamily="34" charset="0"/>
                </a:rPr>
                <a:t>- รายงานควบคุมภายในฯ</a:t>
              </a:r>
            </a:p>
          </p:txBody>
        </p:sp>
        <p:sp>
          <p:nvSpPr>
            <p:cNvPr id="59400" name="Text Box 8"/>
            <p:cNvSpPr txBox="1">
              <a:spLocks noChangeArrowheads="1"/>
            </p:cNvSpPr>
            <p:nvPr/>
          </p:nvSpPr>
          <p:spPr bwMode="auto">
            <a:xfrm>
              <a:off x="6074" y="10058"/>
              <a:ext cx="817" cy="852"/>
            </a:xfrm>
            <a:prstGeom prst="rect">
              <a:avLst/>
            </a:prstGeom>
            <a:solidFill>
              <a:srgbClr val="00206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58522" tIns="29261" rIns="58522" bIns="29261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44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th-TH" sz="12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ahoma" pitchFamily="34" charset="0"/>
                  <a:ea typeface="Tahoma" pitchFamily="34" charset="0"/>
                  <a:cs typeface="Tahoma" pitchFamily="34" charset="0"/>
                </a:rPr>
                <a:t>ค.ต.ป. </a:t>
              </a:r>
              <a:endParaRPr kumimoji="0" lang="th-TH" sz="12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59401" name="Text Box 9"/>
            <p:cNvSpPr txBox="1">
              <a:spLocks noChangeArrowheads="1"/>
            </p:cNvSpPr>
            <p:nvPr/>
          </p:nvSpPr>
          <p:spPr bwMode="auto">
            <a:xfrm>
              <a:off x="5699" y="6653"/>
              <a:ext cx="1528" cy="85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58522" tIns="29261" rIns="58522" bIns="29261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2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th-TH" sz="12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ahoma" pitchFamily="34" charset="0"/>
                  <a:ea typeface="Tahoma" pitchFamily="34" charset="0"/>
                  <a:cs typeface="Tahoma" pitchFamily="34" charset="0"/>
                </a:rPr>
                <a:t>อ.ค.ต.ป. กลุ่มจังหวัด</a:t>
              </a:r>
              <a:endParaRPr kumimoji="0" lang="th-TH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59402" name="Text Box 10"/>
            <p:cNvSpPr txBox="1">
              <a:spLocks noChangeArrowheads="1"/>
            </p:cNvSpPr>
            <p:nvPr/>
          </p:nvSpPr>
          <p:spPr bwMode="auto">
            <a:xfrm>
              <a:off x="6074" y="13789"/>
              <a:ext cx="885" cy="909"/>
            </a:xfrm>
            <a:prstGeom prst="rect">
              <a:avLst/>
            </a:prstGeom>
            <a:solidFill>
              <a:srgbClr val="00B05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58522" tIns="29261" rIns="58522" bIns="29261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44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th-TH" sz="12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ahoma" pitchFamily="34" charset="0"/>
                  <a:ea typeface="Tahoma" pitchFamily="34" charset="0"/>
                  <a:cs typeface="Tahoma" pitchFamily="34" charset="0"/>
                </a:rPr>
                <a:t>ค.ร.ม. </a:t>
              </a:r>
              <a:endParaRPr kumimoji="0" lang="th-TH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cxnSp>
          <p:nvCxnSpPr>
            <p:cNvPr id="59403" name="AutoShape 11"/>
            <p:cNvCxnSpPr>
              <a:cxnSpLocks noChangeShapeType="1"/>
            </p:cNvCxnSpPr>
            <p:nvPr/>
          </p:nvCxnSpPr>
          <p:spPr bwMode="auto">
            <a:xfrm>
              <a:off x="4022" y="7037"/>
              <a:ext cx="1677" cy="1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59404" name="AutoShape 12"/>
            <p:cNvCxnSpPr>
              <a:cxnSpLocks noChangeShapeType="1"/>
            </p:cNvCxnSpPr>
            <p:nvPr/>
          </p:nvCxnSpPr>
          <p:spPr bwMode="auto">
            <a:xfrm>
              <a:off x="6479" y="7505"/>
              <a:ext cx="0" cy="2525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59405" name="AutoShape 13"/>
            <p:cNvCxnSpPr>
              <a:cxnSpLocks noChangeShapeType="1"/>
            </p:cNvCxnSpPr>
            <p:nvPr/>
          </p:nvCxnSpPr>
          <p:spPr bwMode="auto">
            <a:xfrm rot="16200000" flipH="1">
              <a:off x="7495" y="5771"/>
              <a:ext cx="2888" cy="14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59408" name="Text Box 16"/>
            <p:cNvSpPr txBox="1">
              <a:spLocks noChangeArrowheads="1"/>
            </p:cNvSpPr>
            <p:nvPr/>
          </p:nvSpPr>
          <p:spPr bwMode="auto">
            <a:xfrm>
              <a:off x="2761" y="2635"/>
              <a:ext cx="2614" cy="942"/>
            </a:xfrm>
            <a:prstGeom prst="rect">
              <a:avLst/>
            </a:prstGeom>
            <a:solidFill>
              <a:srgbClr val="CCFF66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58522" tIns="29261" rIns="58522" bIns="29261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44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th-TH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ahoma" pitchFamily="34" charset="0"/>
                  <a:cs typeface="Tahoma" pitchFamily="34" charset="0"/>
                </a:rPr>
                <a:t>สำนักงานจังหวัด</a:t>
              </a:r>
              <a:endParaRPr kumimoji="0" lang="th-TH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cxnSp>
          <p:nvCxnSpPr>
            <p:cNvPr id="59409" name="AutoShape 17"/>
            <p:cNvCxnSpPr>
              <a:cxnSpLocks noChangeShapeType="1"/>
            </p:cNvCxnSpPr>
            <p:nvPr/>
          </p:nvCxnSpPr>
          <p:spPr bwMode="auto">
            <a:xfrm>
              <a:off x="4039" y="3577"/>
              <a:ext cx="0" cy="681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59410" name="AutoShape 18"/>
            <p:cNvCxnSpPr>
              <a:cxnSpLocks noChangeShapeType="1"/>
            </p:cNvCxnSpPr>
            <p:nvPr/>
          </p:nvCxnSpPr>
          <p:spPr bwMode="auto">
            <a:xfrm>
              <a:off x="4039" y="5549"/>
              <a:ext cx="0" cy="1488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59411" name="AutoShape 19"/>
            <p:cNvCxnSpPr>
              <a:cxnSpLocks noChangeShapeType="1"/>
            </p:cNvCxnSpPr>
            <p:nvPr/>
          </p:nvCxnSpPr>
          <p:spPr bwMode="auto">
            <a:xfrm>
              <a:off x="7210" y="7221"/>
              <a:ext cx="1755" cy="1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/>
            </a:ln>
          </p:spPr>
        </p:cxnSp>
        <p:cxnSp>
          <p:nvCxnSpPr>
            <p:cNvPr id="59412" name="AutoShape 20"/>
            <p:cNvCxnSpPr>
              <a:cxnSpLocks noChangeShapeType="1"/>
            </p:cNvCxnSpPr>
            <p:nvPr/>
          </p:nvCxnSpPr>
          <p:spPr bwMode="auto">
            <a:xfrm>
              <a:off x="8946" y="3577"/>
              <a:ext cx="0" cy="681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59413" name="AutoShape 21"/>
            <p:cNvSpPr>
              <a:spLocks noChangeArrowheads="1"/>
            </p:cNvSpPr>
            <p:nvPr/>
          </p:nvSpPr>
          <p:spPr bwMode="auto">
            <a:xfrm>
              <a:off x="5256" y="7998"/>
              <a:ext cx="2488" cy="1506"/>
            </a:xfrm>
            <a:prstGeom prst="flowChartDocumen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96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th-TH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ahoma" pitchFamily="34" charset="0"/>
                  <a:cs typeface="Tahoma" pitchFamily="34" charset="0"/>
                </a:rPr>
                <a:t>รายงานผลการตรวจสอบ</a:t>
              </a:r>
              <a:endPara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96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th-TH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ahoma" pitchFamily="34" charset="0"/>
                  <a:cs typeface="Tahoma" pitchFamily="34" charset="0"/>
                </a:rPr>
                <a:t>และประเมินผลภาคราชการ</a:t>
              </a:r>
              <a:endPara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96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th-TH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ahoma" pitchFamily="34" charset="0"/>
                  <a:cs typeface="Tahoma" pitchFamily="34" charset="0"/>
                </a:rPr>
                <a:t>- กรณีปกติ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</a:p>
            <a:p>
              <a:pPr marL="0" marR="0" lvl="0" indent="0" algn="l" defTabSz="914400" rtl="0" eaLnBrk="1" fontAlgn="base" latinLnBrk="0" hangingPunct="1">
                <a:lnSpc>
                  <a:spcPct val="96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th-TH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ahoma" pitchFamily="34" charset="0"/>
                  <a:cs typeface="Tahoma" pitchFamily="34" charset="0"/>
                </a:rPr>
                <a:t>- กรณีพิเศษ </a:t>
              </a:r>
            </a:p>
          </p:txBody>
        </p:sp>
        <p:cxnSp>
          <p:nvCxnSpPr>
            <p:cNvPr id="59414" name="AutoShape 22"/>
            <p:cNvCxnSpPr>
              <a:cxnSpLocks noChangeShapeType="1"/>
            </p:cNvCxnSpPr>
            <p:nvPr/>
          </p:nvCxnSpPr>
          <p:spPr bwMode="auto">
            <a:xfrm>
              <a:off x="6479" y="10910"/>
              <a:ext cx="1" cy="2879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59415" name="AutoShape 23"/>
            <p:cNvSpPr>
              <a:spLocks noChangeArrowheads="1"/>
            </p:cNvSpPr>
            <p:nvPr/>
          </p:nvSpPr>
          <p:spPr bwMode="auto">
            <a:xfrm>
              <a:off x="5252" y="11695"/>
              <a:ext cx="2447" cy="1523"/>
            </a:xfrm>
            <a:prstGeom prst="flowChartDocumen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96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th-TH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ahoma" pitchFamily="34" charset="0"/>
                  <a:cs typeface="Tahoma" pitchFamily="34" charset="0"/>
                </a:rPr>
                <a:t>รายงานผลการตรวจสอบ</a:t>
              </a:r>
              <a:endPara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96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th-TH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ahoma" pitchFamily="34" charset="0"/>
                  <a:cs typeface="Tahoma" pitchFamily="34" charset="0"/>
                </a:rPr>
                <a:t>และประเมินผลภาคราชการ</a:t>
              </a:r>
              <a:endPara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96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th-TH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ahoma" pitchFamily="34" charset="0"/>
                  <a:cs typeface="Tahoma" pitchFamily="34" charset="0"/>
                </a:rPr>
                <a:t>- กรณีปกติ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</a:p>
            <a:p>
              <a:pPr marL="0" marR="0" lvl="0" indent="0" algn="l" defTabSz="914400" rtl="0" eaLnBrk="1" fontAlgn="base" latinLnBrk="0" hangingPunct="1">
                <a:lnSpc>
                  <a:spcPct val="96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th-TH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ahoma" pitchFamily="34" charset="0"/>
                  <a:cs typeface="Tahoma" pitchFamily="34" charset="0"/>
                </a:rPr>
                <a:t>- กรณีพิเศษ </a:t>
              </a:r>
            </a:p>
          </p:txBody>
        </p:sp>
        <p:sp>
          <p:nvSpPr>
            <p:cNvPr id="59399" name="AutoShape 7"/>
            <p:cNvSpPr>
              <a:spLocks noChangeArrowheads="1"/>
            </p:cNvSpPr>
            <p:nvPr/>
          </p:nvSpPr>
          <p:spPr bwMode="auto">
            <a:xfrm>
              <a:off x="7363" y="4143"/>
              <a:ext cx="3203" cy="2909"/>
            </a:xfrm>
            <a:prstGeom prst="flowChartMultidocumen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th-TH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ahoma" pitchFamily="34" charset="0"/>
                  <a:cs typeface="Tahoma" pitchFamily="34" charset="0"/>
                </a:rPr>
                <a:t>- รายงานการตรวจราชการ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th-TH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ahoma" pitchFamily="34" charset="0"/>
                  <a:cs typeface="Tahoma" pitchFamily="34" charset="0"/>
                </a:rPr>
                <a:t>- รายงานตรวจสอบภายใน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th-TH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ahoma" pitchFamily="34" charset="0"/>
                  <a:cs typeface="Tahoma" pitchFamily="34" charset="0"/>
                </a:rPr>
                <a:t>- รายงานคำรับรองการปฏิบัติราชการฯ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ahoma" pitchFamily="34" charset="0"/>
                  <a:cs typeface="Tahoma" pitchFamily="34" charset="0"/>
                </a:rPr>
                <a:t>- </a:t>
              </a:r>
              <a:r>
                <a:rPr kumimoji="0" lang="th-TH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ahoma" pitchFamily="34" charset="0"/>
                  <a:cs typeface="Tahoma" pitchFamily="34" charset="0"/>
                </a:rPr>
                <a:t>รายงานการเงิน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th-TH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ahoma" pitchFamily="34" charset="0"/>
                  <a:cs typeface="Tahoma" pitchFamily="34" charset="0"/>
                </a:rPr>
                <a:t>- กรณีพิเศษ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th-TH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285720" y="976954"/>
            <a:ext cx="8643998" cy="52322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thaiDist"/>
            <a:r>
              <a:rPr lang="th-TH" sz="14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เฉพาะในปีงบประมาณ พ.ศ. ๒๕๕๗ ให้จังหวัดจัดทำรายงานต่าง ๆ ของรอบ ๖ เดือน และรวบรวมจัดส่งมาพร้อมกับรายงานรอบ ๑๒ เดือน หรือตามที่ อ.ค.ต.ป. กลุ่มจังหวัดแต่ละคณะกำหนด</a:t>
            </a:r>
            <a:endParaRPr lang="th-TH" sz="14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0" name="Text Box 16"/>
          <p:cNvSpPr txBox="1">
            <a:spLocks noChangeArrowheads="1"/>
          </p:cNvSpPr>
          <p:nvPr/>
        </p:nvSpPr>
        <p:spPr bwMode="auto">
          <a:xfrm>
            <a:off x="4429124" y="4490543"/>
            <a:ext cx="1311680" cy="224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th-TH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๒๘ ก.พ. ๒๕๕๘</a:t>
            </a:r>
            <a:endParaRPr kumimoji="0" lang="th-TH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1" name="Text Box 18"/>
          <p:cNvSpPr txBox="1">
            <a:spLocks noChangeArrowheads="1"/>
          </p:cNvSpPr>
          <p:nvPr/>
        </p:nvSpPr>
        <p:spPr bwMode="auto">
          <a:xfrm>
            <a:off x="4331890" y="5143512"/>
            <a:ext cx="1311680" cy="224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th-TH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๑ เม.ย. ๒๕๕๘</a:t>
            </a:r>
            <a:endParaRPr kumimoji="0" lang="th-TH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7000892" y="6602415"/>
            <a:ext cx="2133600" cy="327047"/>
          </a:xfrm>
        </p:spPr>
        <p:txBody>
          <a:bodyPr/>
          <a:lstStyle/>
          <a:p>
            <a:pPr algn="r"/>
            <a:fld id="{2855D050-2B16-4A77-BD87-B146D1BBC628}" type="slidenum">
              <a:rPr lang="ko-KR" altLang="en-US" sz="1400" smtClean="0"/>
              <a:pPr algn="r"/>
              <a:t>32</a:t>
            </a:fld>
            <a:endParaRPr lang="en-US" altLang="ko-KR" sz="1400"/>
          </a:p>
        </p:txBody>
      </p:sp>
      <p:sp>
        <p:nvSpPr>
          <p:cNvPr id="10" name="Rectangle 9"/>
          <p:cNvSpPr/>
          <p:nvPr/>
        </p:nvSpPr>
        <p:spPr>
          <a:xfrm>
            <a:off x="142876" y="-24"/>
            <a:ext cx="9001124" cy="791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ระยะเวลาการจัดส่งรายงานการตรวจสอบและประเมินผลภาคราชการ </a:t>
            </a:r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ประจำปีงบประมาณ พ.ศ. ๒๕๕๗ (รอบ ๑๒ เดือน) สำหรับจังหวัด</a:t>
            </a: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60418" name="Group 2"/>
          <p:cNvGrpSpPr>
            <a:grpSpLocks/>
          </p:cNvGrpSpPr>
          <p:nvPr/>
        </p:nvGrpSpPr>
        <p:grpSpPr bwMode="auto">
          <a:xfrm>
            <a:off x="0" y="928715"/>
            <a:ext cx="9143597" cy="5500681"/>
            <a:chOff x="1069" y="1521"/>
            <a:chExt cx="10303" cy="12088"/>
          </a:xfrm>
        </p:grpSpPr>
        <p:cxnSp>
          <p:nvCxnSpPr>
            <p:cNvPr id="60419" name="AutoShape 3"/>
            <p:cNvCxnSpPr>
              <a:cxnSpLocks noChangeShapeType="1"/>
            </p:cNvCxnSpPr>
            <p:nvPr/>
          </p:nvCxnSpPr>
          <p:spPr bwMode="auto">
            <a:xfrm rot="5400000">
              <a:off x="8463" y="5451"/>
              <a:ext cx="3742" cy="16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60420" name="AutoShape 4"/>
            <p:cNvCxnSpPr>
              <a:cxnSpLocks noChangeShapeType="1"/>
            </p:cNvCxnSpPr>
            <p:nvPr/>
          </p:nvCxnSpPr>
          <p:spPr bwMode="auto">
            <a:xfrm rot="5400000">
              <a:off x="4153" y="10105"/>
              <a:ext cx="3840" cy="28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60421" name="AutoShape 5"/>
            <p:cNvCxnSpPr>
              <a:cxnSpLocks noChangeShapeType="1"/>
            </p:cNvCxnSpPr>
            <p:nvPr/>
          </p:nvCxnSpPr>
          <p:spPr bwMode="auto">
            <a:xfrm>
              <a:off x="2634" y="7936"/>
              <a:ext cx="2" cy="368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60422" name="AutoShape 6"/>
            <p:cNvCxnSpPr>
              <a:cxnSpLocks noChangeShapeType="1"/>
            </p:cNvCxnSpPr>
            <p:nvPr/>
          </p:nvCxnSpPr>
          <p:spPr bwMode="auto">
            <a:xfrm>
              <a:off x="10322" y="7643"/>
              <a:ext cx="2" cy="368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60423" name="Text Box 7"/>
            <p:cNvSpPr txBox="1">
              <a:spLocks noChangeArrowheads="1"/>
            </p:cNvSpPr>
            <p:nvPr/>
          </p:nvSpPr>
          <p:spPr bwMode="auto">
            <a:xfrm>
              <a:off x="4892" y="7016"/>
              <a:ext cx="2447" cy="1183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58522" tIns="29261" rIns="58522" bIns="29261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th-TH" sz="12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ahoma" pitchFamily="34" charset="0"/>
                  <a:ea typeface="Tahoma" pitchFamily="34" charset="0"/>
                  <a:cs typeface="Tahoma" pitchFamily="34" charset="0"/>
                </a:rPr>
                <a:t>อ.ค.ต.ป. </a:t>
              </a:r>
              <a:endPara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0" marR="0" lvl="0" indent="0" algn="ctr" defTabSz="914400" rtl="0" eaLnBrk="1" fontAlgn="base" latinLnBrk="0" hangingPunct="1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th-TH" sz="12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ahoma" pitchFamily="34" charset="0"/>
                  <a:ea typeface="Tahoma" pitchFamily="34" charset="0"/>
                  <a:cs typeface="Tahoma" pitchFamily="34" charset="0"/>
                </a:rPr>
                <a:t>กลุ่มจังหวัด</a:t>
              </a:r>
              <a:endParaRPr kumimoji="0" lang="th-TH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0424" name="Text Box 8"/>
            <p:cNvSpPr txBox="1">
              <a:spLocks noChangeArrowheads="1"/>
            </p:cNvSpPr>
            <p:nvPr/>
          </p:nvSpPr>
          <p:spPr bwMode="auto">
            <a:xfrm>
              <a:off x="5271" y="8761"/>
              <a:ext cx="1755" cy="1237"/>
            </a:xfrm>
            <a:prstGeom prst="rect">
              <a:avLst/>
            </a:prstGeom>
            <a:solidFill>
              <a:srgbClr val="00206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58522" tIns="29261" rIns="58522" bIns="29261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th-TH" sz="12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ahoma" pitchFamily="34" charset="0"/>
                  <a:ea typeface="Tahoma" pitchFamily="34" charset="0"/>
                  <a:cs typeface="Tahoma" pitchFamily="34" charset="0"/>
                </a:rPr>
                <a:t>ค.ต.ป. </a:t>
              </a:r>
              <a:endParaRPr kumimoji="0" lang="th-TH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0425" name="Text Box 9"/>
            <p:cNvSpPr txBox="1">
              <a:spLocks noChangeArrowheads="1"/>
            </p:cNvSpPr>
            <p:nvPr/>
          </p:nvSpPr>
          <p:spPr bwMode="auto">
            <a:xfrm>
              <a:off x="9217" y="12196"/>
              <a:ext cx="1350" cy="741"/>
            </a:xfrm>
            <a:prstGeom prst="rect">
              <a:avLst/>
            </a:prstGeom>
            <a:solidFill>
              <a:srgbClr val="339933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58522" tIns="29261" rIns="58522" bIns="29261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th-TH" sz="12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ahoma" pitchFamily="34" charset="0"/>
                  <a:ea typeface="Tahoma" pitchFamily="34" charset="0"/>
                  <a:cs typeface="Tahoma" pitchFamily="34" charset="0"/>
                </a:rPr>
                <a:t>ค.ร.ม. </a:t>
              </a:r>
              <a:endParaRPr kumimoji="0" lang="th-TH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0426" name="AutoShape 10"/>
            <p:cNvSpPr>
              <a:spLocks noChangeArrowheads="1"/>
            </p:cNvSpPr>
            <p:nvPr/>
          </p:nvSpPr>
          <p:spPr bwMode="auto">
            <a:xfrm>
              <a:off x="4892" y="11725"/>
              <a:ext cx="2447" cy="1884"/>
            </a:xfrm>
            <a:prstGeom prst="flowChartDocumen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th-TH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ahoma" pitchFamily="34" charset="0"/>
                  <a:cs typeface="Tahoma" pitchFamily="34" charset="0"/>
                </a:rPr>
                <a:t>รายงานผลการตรวจสอบ</a:t>
              </a:r>
              <a:endPara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0" marR="0" lvl="0" indent="0" algn="ctr" defTabSz="914400" rtl="0" eaLnBrk="1" fontAlgn="base" latinLnBrk="0" hangingPunct="1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th-TH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ahoma" pitchFamily="34" charset="0"/>
                  <a:cs typeface="Tahoma" pitchFamily="34" charset="0"/>
                </a:rPr>
                <a:t>และประเมินผลภาคราชการ</a:t>
              </a:r>
              <a:endPara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th-TH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ahoma" pitchFamily="34" charset="0"/>
                  <a:cs typeface="Tahoma" pitchFamily="34" charset="0"/>
                </a:rPr>
                <a:t>- กรณีปกติ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</a:p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th-TH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ahoma" pitchFamily="34" charset="0"/>
                  <a:cs typeface="Tahoma" pitchFamily="34" charset="0"/>
                </a:rPr>
                <a:t>- กรณีพิเศษ </a:t>
              </a:r>
            </a:p>
          </p:txBody>
        </p:sp>
        <p:cxnSp>
          <p:nvCxnSpPr>
            <p:cNvPr id="60427" name="AutoShape 11"/>
            <p:cNvCxnSpPr>
              <a:cxnSpLocks noChangeShapeType="1"/>
            </p:cNvCxnSpPr>
            <p:nvPr/>
          </p:nvCxnSpPr>
          <p:spPr bwMode="auto">
            <a:xfrm>
              <a:off x="2640" y="7733"/>
              <a:ext cx="2252" cy="1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60428" name="AutoShape 12"/>
            <p:cNvCxnSpPr>
              <a:cxnSpLocks noChangeShapeType="1"/>
            </p:cNvCxnSpPr>
            <p:nvPr/>
          </p:nvCxnSpPr>
          <p:spPr bwMode="auto">
            <a:xfrm flipV="1">
              <a:off x="7339" y="7643"/>
              <a:ext cx="2983" cy="1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60429" name="AutoShape 13"/>
            <p:cNvCxnSpPr>
              <a:cxnSpLocks noChangeShapeType="1"/>
            </p:cNvCxnSpPr>
            <p:nvPr/>
          </p:nvCxnSpPr>
          <p:spPr bwMode="auto">
            <a:xfrm>
              <a:off x="4047" y="9056"/>
              <a:ext cx="1170" cy="1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60430" name="AutoShape 14"/>
            <p:cNvCxnSpPr>
              <a:cxnSpLocks noChangeShapeType="1"/>
            </p:cNvCxnSpPr>
            <p:nvPr/>
          </p:nvCxnSpPr>
          <p:spPr bwMode="auto">
            <a:xfrm>
              <a:off x="7098" y="9213"/>
              <a:ext cx="1215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/>
            </a:ln>
          </p:spPr>
        </p:cxnSp>
        <p:sp>
          <p:nvSpPr>
            <p:cNvPr id="60431" name="Text Box 15"/>
            <p:cNvSpPr txBox="1">
              <a:spLocks noChangeArrowheads="1"/>
            </p:cNvSpPr>
            <p:nvPr/>
          </p:nvSpPr>
          <p:spPr bwMode="auto">
            <a:xfrm>
              <a:off x="4128" y="8563"/>
              <a:ext cx="1478" cy="4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th-TH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ahoma" pitchFamily="34" charset="0"/>
                  <a:cs typeface="Tahoma" pitchFamily="34" charset="0"/>
                </a:rPr>
                <a:t>๓๐ ธ.ค. ๒๕๕๗</a:t>
              </a:r>
            </a:p>
            <a:p>
              <a:pPr marL="0" marR="0" lvl="0" indent="0" algn="ctr" defTabSz="914400" rtl="0" eaLnBrk="1" fontAlgn="base" latinLnBrk="0" hangingPunct="1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th-TH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0432" name="Text Box 16"/>
            <p:cNvSpPr txBox="1">
              <a:spLocks noChangeArrowheads="1"/>
            </p:cNvSpPr>
            <p:nvPr/>
          </p:nvSpPr>
          <p:spPr bwMode="auto">
            <a:xfrm>
              <a:off x="6996" y="8720"/>
              <a:ext cx="1478" cy="4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th-TH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ahoma" pitchFamily="34" charset="0"/>
                  <a:cs typeface="Tahoma" pitchFamily="34" charset="0"/>
                </a:rPr>
                <a:t>๒๘ ก.พ. ๒๕๕๘</a:t>
              </a:r>
              <a:endParaRPr kumimoji="0" lang="th-TH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cxnSp>
          <p:nvCxnSpPr>
            <p:cNvPr id="60433" name="AutoShape 17"/>
            <p:cNvCxnSpPr>
              <a:cxnSpLocks noChangeShapeType="1"/>
              <a:endCxn id="60439" idx="1"/>
            </p:cNvCxnSpPr>
            <p:nvPr/>
          </p:nvCxnSpPr>
          <p:spPr bwMode="auto">
            <a:xfrm>
              <a:off x="2839" y="12824"/>
              <a:ext cx="322" cy="414"/>
            </a:xfrm>
            <a:prstGeom prst="straightConnector1">
              <a:avLst/>
            </a:prstGeom>
            <a:noFill/>
            <a:ln w="19050" cap="rnd">
              <a:solidFill>
                <a:srgbClr val="000000"/>
              </a:solidFill>
              <a:prstDash val="sysDot"/>
              <a:round/>
              <a:headEnd/>
              <a:tailEnd type="triangle" w="med" len="med"/>
            </a:ln>
          </p:spPr>
        </p:cxnSp>
        <p:sp>
          <p:nvSpPr>
            <p:cNvPr id="60434" name="Text Box 18"/>
            <p:cNvSpPr txBox="1">
              <a:spLocks noChangeArrowheads="1"/>
            </p:cNvSpPr>
            <p:nvPr/>
          </p:nvSpPr>
          <p:spPr bwMode="auto">
            <a:xfrm>
              <a:off x="7411" y="12174"/>
              <a:ext cx="1478" cy="4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th-TH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ahoma" pitchFamily="34" charset="0"/>
                  <a:cs typeface="Tahoma" pitchFamily="34" charset="0"/>
                </a:rPr>
                <a:t>๑ เม.ย. ๒๕๕๘</a:t>
              </a:r>
              <a:endParaRPr kumimoji="0" lang="th-TH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cxnSp>
          <p:nvCxnSpPr>
            <p:cNvPr id="60435" name="AutoShape 19"/>
            <p:cNvCxnSpPr>
              <a:cxnSpLocks noChangeShapeType="1"/>
            </p:cNvCxnSpPr>
            <p:nvPr/>
          </p:nvCxnSpPr>
          <p:spPr bwMode="auto">
            <a:xfrm>
              <a:off x="7428" y="12665"/>
              <a:ext cx="1653" cy="2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60436" name="AutoShape 20"/>
            <p:cNvCxnSpPr>
              <a:cxnSpLocks noChangeShapeType="1"/>
            </p:cNvCxnSpPr>
            <p:nvPr/>
          </p:nvCxnSpPr>
          <p:spPr bwMode="auto">
            <a:xfrm>
              <a:off x="4086" y="11254"/>
              <a:ext cx="2005" cy="0"/>
            </a:xfrm>
            <a:prstGeom prst="straightConnector1">
              <a:avLst/>
            </a:prstGeom>
            <a:noFill/>
            <a:ln w="19050" cap="rnd">
              <a:solidFill>
                <a:srgbClr val="000000"/>
              </a:solidFill>
              <a:prstDash val="sysDot"/>
              <a:round/>
              <a:headEnd/>
              <a:tailEnd/>
            </a:ln>
          </p:spPr>
        </p:cxnSp>
        <p:sp>
          <p:nvSpPr>
            <p:cNvPr id="60437" name="Text Box 21"/>
            <p:cNvSpPr txBox="1">
              <a:spLocks noChangeArrowheads="1"/>
            </p:cNvSpPr>
            <p:nvPr/>
          </p:nvSpPr>
          <p:spPr bwMode="auto">
            <a:xfrm>
              <a:off x="4340" y="10783"/>
              <a:ext cx="1478" cy="4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th-TH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ahoma" pitchFamily="34" charset="0"/>
                  <a:cs typeface="Tahoma" pitchFamily="34" charset="0"/>
                </a:rPr>
                <a:t>๑๕ ม.ค. ๒๕๕๘</a:t>
              </a:r>
              <a:endParaRPr kumimoji="0" lang="th-TH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0438" name="AutoShape 22"/>
            <p:cNvSpPr>
              <a:spLocks noChangeArrowheads="1"/>
            </p:cNvSpPr>
            <p:nvPr/>
          </p:nvSpPr>
          <p:spPr bwMode="auto">
            <a:xfrm>
              <a:off x="1069" y="10626"/>
              <a:ext cx="3059" cy="2345"/>
            </a:xfrm>
            <a:prstGeom prst="flowChartMultidocumen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th-TH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ahoma" pitchFamily="34" charset="0"/>
                  <a:cs typeface="Tahoma" pitchFamily="34" charset="0"/>
                </a:rPr>
                <a:t>- รายงานคำรับรองการปฏิบัติราชการฯ</a:t>
              </a: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th-TH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ahoma" pitchFamily="34" charset="0"/>
                  <a:cs typeface="Tahoma" pitchFamily="34" charset="0"/>
                </a:rPr>
                <a:t>- รายงานการเงิน </a:t>
              </a:r>
            </a:p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th-TH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ahoma" pitchFamily="34" charset="0"/>
                  <a:cs typeface="Tahoma" pitchFamily="34" charset="0"/>
                </a:rPr>
                <a:t>- กรณีพิเศษ (โครงการสำคัญภายใต้แผนปฏิบัติราชการประจำปีของกลุ่มจังหวัด/จังหวัด)</a:t>
              </a:r>
            </a:p>
          </p:txBody>
        </p:sp>
        <p:sp>
          <p:nvSpPr>
            <p:cNvPr id="60439" name="Text Box 23"/>
            <p:cNvSpPr txBox="1">
              <a:spLocks noChangeArrowheads="1"/>
            </p:cNvSpPr>
            <p:nvPr/>
          </p:nvSpPr>
          <p:spPr bwMode="auto">
            <a:xfrm>
              <a:off x="3161" y="12868"/>
              <a:ext cx="1350" cy="741"/>
            </a:xfrm>
            <a:prstGeom prst="rect">
              <a:avLst/>
            </a:prstGeom>
            <a:solidFill>
              <a:srgbClr val="7030A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58522" tIns="29261" rIns="58522" bIns="29261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th-TH" sz="12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ahoma" pitchFamily="34" charset="0"/>
                  <a:ea typeface="Tahoma" pitchFamily="34" charset="0"/>
                  <a:cs typeface="Tahoma" pitchFamily="34" charset="0"/>
                </a:rPr>
                <a:t>ก.น.จ.</a:t>
              </a:r>
              <a:endParaRPr kumimoji="0" lang="th-TH" sz="12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0440" name="AutoShape 24"/>
            <p:cNvSpPr>
              <a:spLocks noChangeArrowheads="1"/>
            </p:cNvSpPr>
            <p:nvPr/>
          </p:nvSpPr>
          <p:spPr bwMode="auto">
            <a:xfrm>
              <a:off x="1149" y="7734"/>
              <a:ext cx="3059" cy="2581"/>
            </a:xfrm>
            <a:prstGeom prst="flowChartMultidocumen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th-TH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ahoma" pitchFamily="34" charset="0"/>
                  <a:cs typeface="Tahoma" pitchFamily="34" charset="0"/>
                </a:rPr>
                <a:t>- รายงานคำรับรองการปฏิบัติราชการฯ</a:t>
              </a: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th-TH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ahoma" pitchFamily="34" charset="0"/>
                  <a:cs typeface="Tahoma" pitchFamily="34" charset="0"/>
                </a:rPr>
                <a:t>- รายงานการเงิน </a:t>
              </a:r>
            </a:p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th-TH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ahoma" pitchFamily="34" charset="0"/>
                  <a:cs typeface="Tahoma" pitchFamily="34" charset="0"/>
                </a:rPr>
                <a:t>- กรณีพิเศษ (โครงการสำคัญภายใต้แผนปฏิบัติราชการประจำปีของกลุ่มจังหวัด/จังหวัด)</a:t>
              </a:r>
            </a:p>
          </p:txBody>
        </p:sp>
        <p:sp>
          <p:nvSpPr>
            <p:cNvPr id="60441" name="AutoShape 25"/>
            <p:cNvSpPr>
              <a:spLocks noChangeArrowheads="1"/>
            </p:cNvSpPr>
            <p:nvPr/>
          </p:nvSpPr>
          <p:spPr bwMode="auto">
            <a:xfrm>
              <a:off x="8396" y="7800"/>
              <a:ext cx="2815" cy="3375"/>
            </a:xfrm>
            <a:prstGeom prst="flowChartMultidocumen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th-TH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ahoma" pitchFamily="34" charset="0"/>
                  <a:cs typeface="Tahoma" pitchFamily="34" charset="0"/>
                </a:rPr>
                <a:t>- รายงานการตรวจราชการ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th-TH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ahoma" pitchFamily="34" charset="0"/>
                  <a:cs typeface="Tahoma" pitchFamily="34" charset="0"/>
                </a:rPr>
                <a:t>- รายงานตรวจสอบภายใน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th-TH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ahoma" pitchFamily="34" charset="0"/>
                  <a:cs typeface="Tahoma" pitchFamily="34" charset="0"/>
                </a:rPr>
                <a:t>- รายงานควบคุมภายในฯ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th-TH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ahoma" pitchFamily="34" charset="0"/>
                  <a:cs typeface="Tahoma" pitchFamily="34" charset="0"/>
                </a:rPr>
                <a:t>- กรณีพิเศษ (โครงการที่สอดคล้องกับประเด็นยุทธศาสตร์ประเทศ)</a:t>
              </a:r>
            </a:p>
          </p:txBody>
        </p:sp>
        <p:sp>
          <p:nvSpPr>
            <p:cNvPr id="60442" name="Text Box 26"/>
            <p:cNvSpPr txBox="1">
              <a:spLocks noChangeArrowheads="1"/>
            </p:cNvSpPr>
            <p:nvPr/>
          </p:nvSpPr>
          <p:spPr bwMode="auto">
            <a:xfrm>
              <a:off x="2563" y="6680"/>
              <a:ext cx="1478" cy="4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th-TH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ahoma" pitchFamily="34" charset="0"/>
                  <a:cs typeface="Tahoma" pitchFamily="34" charset="0"/>
                </a:rPr>
                <a:t>๑๐ ม.ค. ๒๕๕๘</a:t>
              </a:r>
              <a:endPara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0" marR="0" lvl="0" indent="0" algn="ctr" defTabSz="914400" rtl="0" eaLnBrk="1" fontAlgn="base" latinLnBrk="0" hangingPunct="1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th-TH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0443" name="Text Box 27"/>
            <p:cNvSpPr txBox="1">
              <a:spLocks noChangeArrowheads="1"/>
            </p:cNvSpPr>
            <p:nvPr/>
          </p:nvSpPr>
          <p:spPr bwMode="auto">
            <a:xfrm>
              <a:off x="6763" y="2330"/>
              <a:ext cx="2614" cy="942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58522" tIns="29261" rIns="58522" bIns="29261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th-TH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ahoma" pitchFamily="34" charset="0"/>
                  <a:cs typeface="Tahoma" pitchFamily="34" charset="0"/>
                </a:rPr>
                <a:t>ส่วนราชการประจำจังหวัด</a:t>
              </a:r>
              <a:endParaRPr kumimoji="0" lang="th-TH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cxnSp>
          <p:nvCxnSpPr>
            <p:cNvPr id="60444" name="AutoShape 28"/>
            <p:cNvCxnSpPr>
              <a:cxnSpLocks noChangeShapeType="1"/>
            </p:cNvCxnSpPr>
            <p:nvPr/>
          </p:nvCxnSpPr>
          <p:spPr bwMode="auto">
            <a:xfrm>
              <a:off x="3166" y="3561"/>
              <a:ext cx="7172" cy="1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/>
            </a:ln>
          </p:spPr>
        </p:cxnSp>
        <p:cxnSp>
          <p:nvCxnSpPr>
            <p:cNvPr id="60445" name="AutoShape 29"/>
            <p:cNvCxnSpPr>
              <a:cxnSpLocks noChangeShapeType="1"/>
            </p:cNvCxnSpPr>
            <p:nvPr/>
          </p:nvCxnSpPr>
          <p:spPr bwMode="auto">
            <a:xfrm rot="5400000">
              <a:off x="244" y="4897"/>
              <a:ext cx="4869" cy="1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60446" name="AutoShape 30"/>
            <p:cNvCxnSpPr>
              <a:cxnSpLocks noChangeShapeType="1"/>
            </p:cNvCxnSpPr>
            <p:nvPr/>
          </p:nvCxnSpPr>
          <p:spPr bwMode="auto">
            <a:xfrm rot="16200000" flipH="1">
              <a:off x="5222" y="5292"/>
              <a:ext cx="3427" cy="2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60447" name="Text Box 31"/>
            <p:cNvSpPr txBox="1">
              <a:spLocks noChangeArrowheads="1"/>
            </p:cNvSpPr>
            <p:nvPr/>
          </p:nvSpPr>
          <p:spPr bwMode="auto">
            <a:xfrm>
              <a:off x="3242" y="2755"/>
              <a:ext cx="201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th-TH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ahoma" pitchFamily="34" charset="0"/>
                  <a:cs typeface="Tahoma" pitchFamily="34" charset="0"/>
                </a:rPr>
                <a:t>๒๙ ธ.ค. ๒๕๕๗</a:t>
              </a:r>
            </a:p>
            <a:p>
              <a:pPr marL="0" marR="0" lvl="0" indent="0" algn="ctr" defTabSz="914400" rtl="0" eaLnBrk="1" fontAlgn="base" latinLnBrk="0" hangingPunct="1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th-TH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0448" name="Text Box 32"/>
            <p:cNvSpPr txBox="1">
              <a:spLocks noChangeArrowheads="1"/>
            </p:cNvSpPr>
            <p:nvPr/>
          </p:nvSpPr>
          <p:spPr bwMode="auto">
            <a:xfrm>
              <a:off x="6704" y="6329"/>
              <a:ext cx="1880" cy="5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th-TH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ahoma" pitchFamily="34" charset="0"/>
                  <a:cs typeface="Tahoma" pitchFamily="34" charset="0"/>
                </a:rPr>
                <a:t>๒๘ พ.ย. ๒๕๕๗</a:t>
              </a:r>
            </a:p>
            <a:p>
              <a:pPr marL="0" marR="0" lvl="0" indent="0" algn="ctr" defTabSz="914400" rtl="0" eaLnBrk="1" fontAlgn="base" latinLnBrk="0" hangingPunct="1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th-TH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0449" name="Text Box 33"/>
            <p:cNvSpPr txBox="1">
              <a:spLocks noChangeArrowheads="1"/>
            </p:cNvSpPr>
            <p:nvPr/>
          </p:nvSpPr>
          <p:spPr bwMode="auto">
            <a:xfrm>
              <a:off x="9203" y="5917"/>
              <a:ext cx="1928" cy="5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th-TH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ahoma" pitchFamily="34" charset="0"/>
                  <a:cs typeface="Tahoma" pitchFamily="34" charset="0"/>
                </a:rPr>
                <a:t>๒๙ ธ.ค. ๒๕๕๗</a:t>
              </a:r>
              <a:endParaRPr kumimoji="0" lang="th-TH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0450" name="AutoShape 34"/>
            <p:cNvSpPr>
              <a:spLocks noChangeArrowheads="1"/>
            </p:cNvSpPr>
            <p:nvPr/>
          </p:nvSpPr>
          <p:spPr bwMode="auto">
            <a:xfrm>
              <a:off x="1803" y="5052"/>
              <a:ext cx="1922" cy="1336"/>
            </a:xfrm>
            <a:prstGeom prst="flowChartMultidocumen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th-TH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ahoma" pitchFamily="34" charset="0"/>
                  <a:cs typeface="Tahoma" pitchFamily="34" charset="0"/>
                </a:rPr>
                <a:t>- รายงานควบคุมภายในฯ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th-TH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0451" name="Text Box 35"/>
            <p:cNvSpPr txBox="1">
              <a:spLocks noChangeArrowheads="1"/>
            </p:cNvSpPr>
            <p:nvPr/>
          </p:nvSpPr>
          <p:spPr bwMode="auto">
            <a:xfrm>
              <a:off x="1149" y="2777"/>
              <a:ext cx="2097" cy="1313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58522" tIns="29261" rIns="58522" bIns="29261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th-TH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ahoma" pitchFamily="34" charset="0"/>
                  <a:cs typeface="Tahoma" pitchFamily="34" charset="0"/>
                </a:rPr>
                <a:t>ผู้ที่ผู้ว่าราชการจังหวัดมอบหมาย</a:t>
              </a: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</a:p>
            <a:p>
              <a:pPr marL="0" marR="0" lvl="0" indent="0" algn="ctr" defTabSz="914400" rtl="0" eaLnBrk="1" fontAlgn="base" latinLnBrk="0" hangingPunct="1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th-TH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ahoma" pitchFamily="34" charset="0"/>
                  <a:cs typeface="Tahoma" pitchFamily="34" charset="0"/>
                </a:rPr>
                <a:t>(จัดทำและรวบรวม)</a:t>
              </a:r>
              <a:endParaRPr kumimoji="0" lang="th-TH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0452" name="AutoShape 36"/>
            <p:cNvSpPr>
              <a:spLocks noChangeArrowheads="1"/>
            </p:cNvSpPr>
            <p:nvPr/>
          </p:nvSpPr>
          <p:spPr bwMode="auto">
            <a:xfrm>
              <a:off x="4932" y="3719"/>
              <a:ext cx="3474" cy="2637"/>
            </a:xfrm>
            <a:prstGeom prst="flowChartMultidocumen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th-TH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ahoma" pitchFamily="34" charset="0"/>
                  <a:cs typeface="Tahoma" pitchFamily="34" charset="0"/>
                </a:rPr>
                <a:t>- รายงานคำรับรองการปฏิบัติราชการฯ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th-TH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ahoma" pitchFamily="34" charset="0"/>
                  <a:cs typeface="Tahoma" pitchFamily="34" charset="0"/>
                </a:rPr>
                <a:t>- รายงานการเงิน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th-TH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ahoma" pitchFamily="34" charset="0"/>
                  <a:cs typeface="Tahoma" pitchFamily="34" charset="0"/>
                </a:rPr>
                <a:t>- กรณีพิเศษ (โครงการสำคัญภายใต้แผนปฏิบัติราชการประจำปีของกลุ่มจังหวัด/จังหวัด)</a:t>
              </a:r>
            </a:p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th-TH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0453" name="AutoShape 37"/>
            <p:cNvSpPr>
              <a:spLocks noChangeArrowheads="1"/>
            </p:cNvSpPr>
            <p:nvPr/>
          </p:nvSpPr>
          <p:spPr bwMode="auto">
            <a:xfrm>
              <a:off x="8152" y="3876"/>
              <a:ext cx="3220" cy="2301"/>
            </a:xfrm>
            <a:prstGeom prst="flowChartMultidocumen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th-TH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ahoma" pitchFamily="34" charset="0"/>
                  <a:cs typeface="Tahoma" pitchFamily="34" charset="0"/>
                </a:rPr>
                <a:t>- รายงานการตรวจราชการ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th-TH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ahoma" pitchFamily="34" charset="0"/>
                  <a:cs typeface="Tahoma" pitchFamily="34" charset="0"/>
                </a:rPr>
                <a:t>- รายงานตรวจสอบภายใน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th-TH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ahoma" pitchFamily="34" charset="0"/>
                  <a:cs typeface="Tahoma" pitchFamily="34" charset="0"/>
                </a:rPr>
                <a:t>- กรณีพิเศษ (โครงการที่สอดคล้องกับประเด็นยุทธศาสตร์ประเทศ)</a:t>
              </a:r>
            </a:p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th-TH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0454" name="Text Box 38"/>
            <p:cNvSpPr txBox="1">
              <a:spLocks noChangeArrowheads="1"/>
            </p:cNvSpPr>
            <p:nvPr/>
          </p:nvSpPr>
          <p:spPr bwMode="auto">
            <a:xfrm>
              <a:off x="1297" y="1521"/>
              <a:ext cx="2614" cy="942"/>
            </a:xfrm>
            <a:prstGeom prst="rect">
              <a:avLst/>
            </a:prstGeom>
            <a:solidFill>
              <a:srgbClr val="CCFF66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58522" tIns="29261" rIns="58522" bIns="29261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th-TH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ahoma" pitchFamily="34" charset="0"/>
                  <a:cs typeface="Tahoma" pitchFamily="34" charset="0"/>
                </a:rPr>
                <a:t>สำนักงานจังหวัด</a:t>
              </a:r>
              <a:endParaRPr kumimoji="0" lang="th-TH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cxnSp>
          <p:nvCxnSpPr>
            <p:cNvPr id="60455" name="AutoShape 39"/>
            <p:cNvCxnSpPr>
              <a:cxnSpLocks noChangeShapeType="1"/>
            </p:cNvCxnSpPr>
            <p:nvPr/>
          </p:nvCxnSpPr>
          <p:spPr bwMode="auto">
            <a:xfrm>
              <a:off x="8097" y="3282"/>
              <a:ext cx="0" cy="306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60456" name="AutoShape 40"/>
            <p:cNvCxnSpPr>
              <a:cxnSpLocks noChangeShapeType="1"/>
            </p:cNvCxnSpPr>
            <p:nvPr/>
          </p:nvCxnSpPr>
          <p:spPr bwMode="auto">
            <a:xfrm>
              <a:off x="2678" y="7330"/>
              <a:ext cx="2254" cy="3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60457" name="AutoShape 41"/>
            <p:cNvCxnSpPr>
              <a:cxnSpLocks noChangeShapeType="1"/>
            </p:cNvCxnSpPr>
            <p:nvPr/>
          </p:nvCxnSpPr>
          <p:spPr bwMode="auto">
            <a:xfrm>
              <a:off x="7339" y="7330"/>
              <a:ext cx="2985" cy="1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/>
            </a:ln>
          </p:spPr>
        </p:cxnSp>
        <p:sp>
          <p:nvSpPr>
            <p:cNvPr id="60458" name="AutoShape 42"/>
            <p:cNvSpPr>
              <a:spLocks noChangeArrowheads="1"/>
            </p:cNvSpPr>
            <p:nvPr/>
          </p:nvSpPr>
          <p:spPr bwMode="auto">
            <a:xfrm>
              <a:off x="3403" y="2899"/>
              <a:ext cx="1368" cy="1762"/>
            </a:xfrm>
            <a:prstGeom prst="flowChartMultidocumen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th-TH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ahoma" pitchFamily="34" charset="0"/>
                  <a:cs typeface="Tahoma" pitchFamily="34" charset="0"/>
                </a:rPr>
                <a:t>- รายงานควบคุมภายในฯ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th-TH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6215059"/>
            <a:ext cx="768260" cy="642941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01090" y="6612979"/>
            <a:ext cx="685800" cy="316483"/>
          </a:xfrm>
        </p:spPr>
        <p:txBody>
          <a:bodyPr/>
          <a:lstStyle/>
          <a:p>
            <a:fld id="{761B4706-3CB6-4EB6-97ED-8820D37AA198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gray">
          <a:xfrm>
            <a:off x="-285784" y="2214554"/>
            <a:ext cx="9501222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531813" indent="-531813" algn="ctr">
              <a:lnSpc>
                <a:spcPct val="130000"/>
              </a:lnSpc>
              <a:spcBef>
                <a:spcPts val="1200"/>
              </a:spcBef>
              <a:tabLst>
                <a:tab pos="531813" algn="l"/>
              </a:tabLst>
            </a:pPr>
            <a:r>
              <a:rPr lang="th-TH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ผล</a:t>
            </a:r>
            <a:r>
              <a:rPr lang="th-TH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การ</a:t>
            </a:r>
            <a:r>
              <a:rPr lang="th-TH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สอบทานที่ผ่านมา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85720" y="2000240"/>
          <a:ext cx="8572560" cy="2633472"/>
        </p:xfrm>
        <a:graphic>
          <a:graphicData uri="http://schemas.openxmlformats.org/drawingml/2006/table">
            <a:tbl>
              <a:tblPr/>
              <a:tblGrid>
                <a:gridCol w="2000264"/>
                <a:gridCol w="1700121"/>
                <a:gridCol w="3072185"/>
                <a:gridCol w="1799990"/>
              </a:tblGrid>
              <a:tr h="342904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th-TH" sz="1600" b="0" spc="-70" dirty="0">
                          <a:solidFill>
                            <a:srgbClr val="FFFFFF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ข้อค้นพบ</a:t>
                      </a:r>
                      <a:endParaRPr lang="en-US" sz="1600" b="0" dirty="0">
                        <a:solidFill>
                          <a:srgbClr val="FFFFFF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21376" marR="21376" marT="0" marB="0"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th-TH" sz="1600" b="0" spc="-60" dirty="0">
                          <a:solidFill>
                            <a:srgbClr val="FFFFFF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หน่วยงานที่พบปัญหา</a:t>
                      </a:r>
                      <a:endParaRPr lang="en-US" sz="1600" b="0" dirty="0">
                        <a:solidFill>
                          <a:srgbClr val="FFFFFF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21376" marR="21376" marT="0" marB="0"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th-TH" sz="1600" b="0" spc="-70" dirty="0">
                          <a:solidFill>
                            <a:srgbClr val="FFFFFF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แนวทางแก้ไข</a:t>
                      </a:r>
                      <a:endParaRPr lang="en-US" sz="1600" b="0" dirty="0">
                        <a:solidFill>
                          <a:srgbClr val="FFFFFF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21376" marR="21376" marT="0" marB="0"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th-TH" sz="1600" b="0" spc="-60" dirty="0">
                          <a:solidFill>
                            <a:srgbClr val="FFFFFF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ผู้รับผิดชอบ</a:t>
                      </a:r>
                      <a:endParaRPr lang="en-US" sz="1600" b="0" dirty="0">
                        <a:solidFill>
                          <a:srgbClr val="FFFFFF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21376" marR="21376" marT="0" marB="0"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820800"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6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ทักษะความชำนาญประสบการณ์ในการตรวจสอบขาดความรู้        ความเข้าใจใน</a:t>
                      </a:r>
                      <a:r>
                        <a:rPr lang="th-TH" sz="1600" b="0" kern="1200" spc="-7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ระเบียบและ</a:t>
                      </a:r>
                      <a:r>
                        <a:rPr lang="th-TH" sz="16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แนวปฏิบัติที่เกี่ยวข้อง  </a:t>
                      </a:r>
                      <a:endParaRPr lang="en-US" sz="16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6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ก.สาธารณสุข</a:t>
                      </a:r>
                      <a:endParaRPr lang="en-US" sz="16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600" b="0" u="sng" kern="1200" spc="-70" dirty="0">
                          <a:solidFill>
                            <a:srgbClr val="C00000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จังหวัดส่วนใหญ่</a:t>
                      </a:r>
                      <a:endParaRPr lang="en-US" sz="1600" b="0" u="sng" kern="1200" spc="-70" dirty="0">
                        <a:solidFill>
                          <a:srgbClr val="C00000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6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ควรมีการจัดฝึกอบรมให้ความรู้ด้านการตรวจสอบภายในให้กับเจ้าหน้าที่อย่างต่อเนื่อง</a:t>
                      </a:r>
                      <a:endParaRPr lang="en-US" sz="16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6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ปลัดกระทรวง</a:t>
                      </a:r>
                      <a:endParaRPr lang="en-US" sz="16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6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อธิบดี</a:t>
                      </a:r>
                      <a:endParaRPr lang="en-US" sz="16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6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ผู้ตรวจราชการกระทรวง</a:t>
                      </a:r>
                      <a:r>
                        <a:rPr lang="en-US" sz="16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/</a:t>
                      </a:r>
                      <a:r>
                        <a:rPr lang="th-TH" sz="16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กรม</a:t>
                      </a:r>
                      <a:endParaRPr lang="en-US" sz="16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6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ค</a:t>
                      </a:r>
                      <a:r>
                        <a:rPr lang="en-US" sz="16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.</a:t>
                      </a:r>
                      <a:r>
                        <a:rPr lang="th-TH" sz="16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ต</a:t>
                      </a:r>
                      <a:r>
                        <a:rPr lang="en-US" sz="16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.</a:t>
                      </a:r>
                      <a:r>
                        <a:rPr lang="th-TH" sz="16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ป</a:t>
                      </a:r>
                      <a:r>
                        <a:rPr lang="en-US" sz="16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.</a:t>
                      </a:r>
                      <a:r>
                        <a:rPr lang="th-TH" sz="16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ประจำกระทรวง</a:t>
                      </a:r>
                      <a:endParaRPr lang="en-US" sz="16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600" b="0" u="sng" kern="1200" spc="-70" dirty="0">
                          <a:solidFill>
                            <a:srgbClr val="C00000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ผู้ว่าราชการจังหวัด</a:t>
                      </a:r>
                      <a:endParaRPr lang="en-US" sz="1600" b="0" u="sng" kern="1200" spc="-70" dirty="0">
                        <a:solidFill>
                          <a:srgbClr val="C00000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7000892" y="6602415"/>
            <a:ext cx="2133600" cy="327047"/>
          </a:xfrm>
        </p:spPr>
        <p:txBody>
          <a:bodyPr/>
          <a:lstStyle/>
          <a:p>
            <a:pPr algn="r"/>
            <a:fld id="{2855D050-2B16-4A77-BD87-B146D1BBC628}" type="slidenum">
              <a:rPr lang="ko-KR" altLang="en-US" sz="1400" smtClean="0"/>
              <a:pPr algn="r"/>
              <a:t>34</a:t>
            </a:fld>
            <a:endParaRPr lang="en-US" altLang="ko-KR" sz="1400"/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gray">
          <a:xfrm>
            <a:off x="214314" y="214290"/>
            <a:ext cx="9144032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531813" indent="-531813">
              <a:lnSpc>
                <a:spcPct val="130000"/>
              </a:lnSpc>
              <a:spcBef>
                <a:spcPts val="0"/>
              </a:spcBef>
              <a:tabLst>
                <a:tab pos="531813" algn="l"/>
              </a:tabLst>
            </a:pPr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ผลการ</a:t>
            </a:r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สอบทานที่ผ่านมา (ส่วนที่เกี่ยวข้องกับจังหวัด)</a:t>
            </a:r>
          </a:p>
        </p:txBody>
      </p:sp>
      <p:sp>
        <p:nvSpPr>
          <p:cNvPr id="8" name="Rectangle 7"/>
          <p:cNvSpPr/>
          <p:nvPr/>
        </p:nvSpPr>
        <p:spPr>
          <a:xfrm>
            <a:off x="2094912" y="1248447"/>
            <a:ext cx="1857388" cy="32316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marR="38735" lvl="0" indent="-342900" algn="ctr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tabLst>
                <a:tab pos="128905" algn="l"/>
                <a:tab pos="2637155" algn="ctr"/>
                <a:tab pos="5274310" algn="r"/>
              </a:tabLst>
            </a:pPr>
            <a:r>
              <a:rPr lang="th-TH" sz="1600" b="1" spc="-6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ตรวจสอบภายใน</a:t>
            </a:r>
            <a:endParaRPr lang="en-US" sz="16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85720" y="1248447"/>
            <a:ext cx="1143008" cy="323165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marR="38735" lvl="0" indent="-342900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tabLst>
                <a:tab pos="128905" algn="l"/>
                <a:tab pos="2637155" algn="ctr"/>
                <a:tab pos="5274310" algn="r"/>
              </a:tabLst>
            </a:pPr>
            <a:r>
              <a:rPr lang="th-TH" sz="1600" b="1" spc="-60" dirty="0" smtClean="0">
                <a:solidFill>
                  <a:srgbClr val="0052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กรณีปกติ</a:t>
            </a:r>
            <a:endParaRPr lang="en-US" sz="1600" b="1" dirty="0">
              <a:solidFill>
                <a:srgbClr val="00525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1646240" y="1299508"/>
            <a:ext cx="214314" cy="214314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07504" y="1340768"/>
          <a:ext cx="8964488" cy="5455590"/>
        </p:xfrm>
        <a:graphic>
          <a:graphicData uri="http://schemas.openxmlformats.org/drawingml/2006/table">
            <a:tbl>
              <a:tblPr/>
              <a:tblGrid>
                <a:gridCol w="2304256"/>
                <a:gridCol w="1517701"/>
                <a:gridCol w="3357561"/>
                <a:gridCol w="1784970"/>
              </a:tblGrid>
              <a:tr h="35719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th-TH" sz="1400" b="1" spc="-70" dirty="0">
                          <a:solidFill>
                            <a:srgbClr val="FFFFFF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ข้อค้นพบ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21376" marR="21376" marT="0" marB="0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th-TH" sz="1400" b="1" spc="-60" dirty="0">
                          <a:solidFill>
                            <a:srgbClr val="FFFFFF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หน่วยงานที่พบปัญหา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21376" marR="21376" marT="0" marB="0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th-TH" sz="1400" b="1" spc="-70" dirty="0">
                          <a:solidFill>
                            <a:srgbClr val="FFFFFF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แนวทางแก้ไข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21376" marR="21376" marT="0" marB="0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th-TH" sz="1400" b="1" spc="-60" dirty="0">
                          <a:solidFill>
                            <a:srgbClr val="FFFFFF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ผู้รับผิดชอบ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21376" marR="21376" marT="0" marB="0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1500198">
                <a:tc rowSpan="2"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การปฏิบัติงานด้านการควบคุมภายในยังไม่ได้รับการตอบสนองให้เป็นไปตามเป้าหมายเท่าที่ควร </a:t>
                      </a:r>
                      <a:r>
                        <a:rPr lang="en-US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(</a:t>
                      </a: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พบในรอบ </a:t>
                      </a:r>
                      <a:r>
                        <a:rPr lang="th-TH" sz="1400" b="0" kern="1200" spc="-7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 </a:t>
                      </a: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๖ เดือน)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u="sng" kern="1200" spc="-70" dirty="0">
                          <a:solidFill>
                            <a:srgbClr val="C00000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ส่วนราชการและจังหวัดส่วนใหญ่</a:t>
                      </a:r>
                      <a:endParaRPr lang="en-US" sz="1400" b="0" u="sng" kern="1200" spc="-70" dirty="0">
                        <a:solidFill>
                          <a:srgbClr val="C00000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ส่วนราชการควรมีการประชุมระหว่างหน่วยงานที่เกี่ยวข้องเรื่องการจัดวางระบบควบคุมภายใน กำหนดวัตถุประสงค์ ทิศทางของการดำเนินการให้ชัดเจน และกำหนดแนวทางในการติดตามผลรอบ ๖ เดือน ทั้งในระดับส่วนงานย่อยและระดับองค์กรเป็นระยะๆนอกเหนือจากการติดตามผล เมื่อสิ้นปีงบประมาณ 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ปลัดกระทรวง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อธิบดี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u="sng" kern="1200" spc="-70" dirty="0">
                          <a:solidFill>
                            <a:srgbClr val="C00000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ผู้ว่าราชการจังหวัด</a:t>
                      </a:r>
                      <a:endParaRPr lang="en-US" sz="1400" b="0" u="sng" kern="1200" spc="-70" dirty="0">
                        <a:solidFill>
                          <a:srgbClr val="C00000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07157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พัฒนาระบบฐานข้อมูลของส่วนราชการและจังหวัดให้มีประสิทธิภาพเพื่อเป็นข้อมูลในการแก้ไขปัญหาที่เป็นรูปธรรม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กระทรวงมหาดไทย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ปลัดกระทรวง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อธิบดี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u="sng" kern="1200" spc="-70" dirty="0">
                          <a:solidFill>
                            <a:srgbClr val="C00000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ผู้ว่าราชการจังหวัด</a:t>
                      </a:r>
                      <a:endParaRPr lang="en-US" sz="1400" b="0" u="sng" kern="1200" spc="-70" dirty="0">
                        <a:solidFill>
                          <a:srgbClr val="C00000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079732"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รายงานผลการดำเนินงานตามแผนการปรับปรุงการควบคุมภายในของส่วนราชการและจังหวัดยังไม่เป็นไปในรูปแบบเดียวกัน ทำให้บางส่วนราชการ/จังหวัดขาดการระบุสาระสำคัญ ในการติดตามความก้าวหน้า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  <a:p>
                      <a:pPr marL="87313" lvl="0" indent="0" algn="thaiDist" defTabSz="914400" rtl="0" eaLnBrk="1" latinLnBrk="0" hangingPunct="1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None/>
                        <a:tabLst>
                          <a:tab pos="87313" algn="l"/>
                        </a:tabLst>
                      </a:pPr>
                      <a:r>
                        <a:rPr lang="en-US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(</a:t>
                      </a: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พบในรอบ ๖ เดือน)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u="sng" kern="1200" spc="-70" dirty="0">
                          <a:solidFill>
                            <a:srgbClr val="C00000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ส่วนราชการ</a:t>
                      </a:r>
                      <a:r>
                        <a:rPr lang="en-US" sz="1400" b="0" u="sng" kern="1200" spc="-70" dirty="0">
                          <a:solidFill>
                            <a:srgbClr val="C00000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/</a:t>
                      </a:r>
                      <a:r>
                        <a:rPr lang="th-TH" sz="1400" b="0" u="sng" kern="1200" spc="-70" dirty="0">
                          <a:solidFill>
                            <a:srgbClr val="C00000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จังหวัดส่วนใหญ่</a:t>
                      </a:r>
                      <a:endParaRPr lang="en-US" sz="1400" b="0" u="sng" kern="1200" spc="-70" dirty="0">
                        <a:solidFill>
                          <a:srgbClr val="C00000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เห็นควรให้ ค.</a:t>
                      </a:r>
                      <a:r>
                        <a:rPr lang="th-TH" sz="1400" b="0" kern="1200" spc="-70" dirty="0" err="1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ต.ป.</a:t>
                      </a: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 กำหนดแนวทางการรายงานผลการดำเนินงานตามแผนการปรับปรุงการควบคุม</a:t>
                      </a:r>
                      <a:r>
                        <a:rPr lang="th-TH" sz="1400" b="0" kern="1200" spc="-7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ภายในงวด</a:t>
                      </a: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ก่อนรอบ ๖ เดือน ให้เป็นรูปแบบเดียวกัน พร้อมทั้งปรับปรุงคู่มือการสอบทาน 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ค.</a:t>
                      </a:r>
                      <a:r>
                        <a:rPr lang="th-TH" sz="1400" b="0" kern="1200" spc="-70" dirty="0" err="1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ต.ป.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7081870" y="6602415"/>
            <a:ext cx="2133600" cy="255609"/>
          </a:xfrm>
        </p:spPr>
        <p:txBody>
          <a:bodyPr/>
          <a:lstStyle/>
          <a:p>
            <a:pPr algn="r"/>
            <a:fld id="{2855D050-2B16-4A77-BD87-B146D1BBC628}" type="slidenum">
              <a:rPr lang="ko-KR" altLang="en-US" sz="1400" smtClean="0">
                <a:latin typeface="Tahoma" pitchFamily="34" charset="0"/>
                <a:cs typeface="Tahoma" pitchFamily="34" charset="0"/>
              </a:rPr>
              <a:pPr algn="r"/>
              <a:t>35</a:t>
            </a:fld>
            <a:endParaRPr lang="en-US" altLang="ko-KR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gray">
          <a:xfrm>
            <a:off x="-32" y="0"/>
            <a:ext cx="9144032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531813" indent="-531813">
              <a:lnSpc>
                <a:spcPct val="130000"/>
              </a:lnSpc>
              <a:spcBef>
                <a:spcPts val="0"/>
              </a:spcBef>
              <a:tabLst>
                <a:tab pos="531813" algn="l"/>
              </a:tabLst>
            </a:pPr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ผลการ</a:t>
            </a:r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สอบทานที่ผ่านมา (ส่วนที่เกี่ยวข้องกับจังหวัด)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880598" y="785794"/>
            <a:ext cx="4214842" cy="323165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marR="38735" lvl="0" indent="-342900" algn="ctr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tabLst>
                <a:tab pos="128905" algn="l"/>
                <a:tab pos="2637155" algn="ctr"/>
                <a:tab pos="5274310" algn="r"/>
              </a:tabLst>
            </a:pPr>
            <a:r>
              <a:rPr lang="th-TH" sz="16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การควบคุมภายในและการบริหารความเสี่ยง</a:t>
            </a:r>
            <a:endParaRPr lang="en-US" sz="16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42844" y="785794"/>
            <a:ext cx="1143008" cy="323165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marR="38735" lvl="0" indent="-342900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tabLst>
                <a:tab pos="128905" algn="l"/>
                <a:tab pos="2637155" algn="ctr"/>
                <a:tab pos="5274310" algn="r"/>
              </a:tabLst>
            </a:pPr>
            <a:r>
              <a:rPr lang="th-TH" sz="1600" b="1" spc="-60" dirty="0" smtClean="0">
                <a:solidFill>
                  <a:srgbClr val="0052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กรณีปกติ</a:t>
            </a:r>
            <a:endParaRPr lang="en-US" sz="1600" b="1" dirty="0">
              <a:solidFill>
                <a:srgbClr val="00525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9" name="Right Arrow 18"/>
          <p:cNvSpPr/>
          <p:nvPr/>
        </p:nvSpPr>
        <p:spPr>
          <a:xfrm>
            <a:off x="1503364" y="836855"/>
            <a:ext cx="214314" cy="214314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5496" y="1369095"/>
          <a:ext cx="9036496" cy="5300265"/>
        </p:xfrm>
        <a:graphic>
          <a:graphicData uri="http://schemas.openxmlformats.org/drawingml/2006/table">
            <a:tbl>
              <a:tblPr/>
              <a:tblGrid>
                <a:gridCol w="2015334"/>
                <a:gridCol w="1441050"/>
                <a:gridCol w="4104456"/>
                <a:gridCol w="1475656"/>
              </a:tblGrid>
              <a:tr h="35719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th-TH" sz="1400" b="1" spc="-70" dirty="0">
                          <a:solidFill>
                            <a:srgbClr val="FFFFFF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ข้อค้นพบ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21376" marR="21376" marT="0" marB="0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th-TH" sz="1400" b="1" spc="-60" dirty="0">
                          <a:solidFill>
                            <a:srgbClr val="FFFFFF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หน่วยงานที่พบปัญหา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21376" marR="21376" marT="0" marB="0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th-TH" sz="1400" b="1" spc="-70" dirty="0">
                          <a:solidFill>
                            <a:srgbClr val="FFFFFF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แนวทางแก้ไข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21376" marR="21376" marT="0" marB="0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th-TH" sz="1400" b="1" spc="-60" dirty="0">
                          <a:solidFill>
                            <a:srgbClr val="FFFFFF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ผู้รับผิดชอบ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21376" marR="21376" marT="0" marB="0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1921217"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เจ้าหน้าที่ผู้รับผิดชอบขาดความรู้ความเข้าใจด้านการควบคุมภายใน และมีการโยกย้ายบ่อย ทำให้การดำเนินงานขาดความต่อเนื่อง ส่งผลให้การจัดทำรายงานล่าช้าและขาดความสมบูรณ์ ครบถ้วน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บางส่วนราชการของ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ก.การต่างประเทศ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ก.วัฒนธรรม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ก.ท่องเที่ยวฯ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15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ก.การพัฒนาสังคมฯ</a:t>
                      </a:r>
                      <a:endParaRPr lang="en-US" sz="1400" b="0" kern="1200" spc="-150" baseline="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u="sng" kern="1200" spc="-70" dirty="0">
                          <a:solidFill>
                            <a:srgbClr val="C00000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จังหวัดส่วนใหญ่            </a:t>
                      </a:r>
                      <a:endParaRPr lang="en-US" sz="1400" b="0" u="sng" kern="1200" spc="-70" dirty="0">
                        <a:solidFill>
                          <a:srgbClr val="C00000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ควรเร่งรัดดำเนินการพิจารณากรอบอัตรากำลังของบุคลากรที่ปฏิบัติงานให้มีความเหมาะสม เพื่อให้การดำเนินงานของส่วนราชการเป็นไปอย่างมีประสิทธิภาพ บรรลุวัตถุประสงค์และยุทธศาสตร์ของส่วนราชการ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10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ควรจัดทำคู่มือแนวทางการปฏิบัติงานเกี่ยวกับการควบคุมภายในและการบริหารความเสี่ยงไว้เป็นลายลักษณ์อักษร เพื่อให้เจ้าหน้าที่ที่จะมารับงานต่อสามารถปฏิบัติงานได้อย่างต่อเนื่อง และสร้างวัฒนธรรมองค์กรแห่งการเรียนรู้ต่อไป   </a:t>
                      </a:r>
                      <a:endParaRPr lang="en-US" sz="1400" b="0" kern="1200" spc="-100" baseline="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ปลัดกระทรวง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อธิบดี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u="sng" kern="1200" spc="-70" dirty="0">
                          <a:solidFill>
                            <a:srgbClr val="C00000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ผู้ว่าราชการจังหวัด</a:t>
                      </a:r>
                      <a:endParaRPr lang="en-US" sz="1400" b="0" u="sng" kern="1200" spc="-70" dirty="0">
                        <a:solidFill>
                          <a:srgbClr val="C00000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52328"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การจัดทำแผนการปรับปรุงการควบคุมภายใน (ปอ.๓) ยังไม่เหมาะสมในบางประเด็น ได้แก่ 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กำหนดเวลาแล้วเสร็จไม่เหมาะสมกับกิจกรรม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จัดทำแผนควบคุมในงานภารกิจสนับสนุนมากกว่าภารกิจหลัก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ข้อสังเกตเรื่องความน่าเชื่อถือของรายงานภาพรวม ปอ.๓ จังหวัด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บางส่วนราชการของ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ก.ยุติธรรม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ก.ศึกษาธิการ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ก.สาธารณสุข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ก.ทรัพยากรฯ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ก.</a:t>
                      </a:r>
                      <a:r>
                        <a:rPr lang="en-US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ICT</a:t>
                      </a: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ก.พาณิชย์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ก.วิทยาศาสตร์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ก.อุตสาหกรรม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u="sng" kern="1200" spc="-70" dirty="0">
                          <a:solidFill>
                            <a:srgbClr val="C00000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จังหวัดส่วนใหญ่           </a:t>
                      </a:r>
                      <a:endParaRPr lang="en-US" sz="1400" b="0" u="sng" kern="1200" spc="-70" dirty="0">
                        <a:solidFill>
                          <a:srgbClr val="C00000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กรมบัญชีกลาง ร่วมกับส่วนราชการและจังหวัดควรจัดให้มีการเพิ่มพูนความรู้ด้านการวางระบบการควบคุมภายใน การส่งเสริมความรู้ความเข้าใจกับเจ้าหน้าที่ที่เกี่ยวข้องอย่างต่อเนื่องและสม่ำเสมอโดยเฉพาะในเรื่องการวิเคราะห์ความเสี่ยง การจัดทำแผนการปรับปรุงการควบคุมภายใน รวมถึงแนวทางการจัดภาพรวม ปอ.๓ ของกระทรวงและจังหวัดที่เหมาะสมต่อไป ทั้งนี้ อาจขอความร่วมมือกับสำนักงานการตรวจเงินแผ่นดินด้วย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13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ผู้บริหารของส่วนราชการและจังหวัดควรให้ความสำคัญและเป็นผู้นำในการจัดวางระบบการควบคุมภายในและการวิเคราะห์จุดอ่อนความเสี่ยงของภารกิจหลักและยุทธศาสตร์สำคัญ เพื่อเป็นการกระตุ้นและผลักดันการดำเนินงานด้านการควบคุมภายในให้ประสบผลสำเร็จและเพิ่มประสิทธิภาพการบริหารราชการ</a:t>
                      </a:r>
                      <a:endParaRPr lang="en-US" sz="1400" b="0" kern="1200" spc="-130" baseline="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กรมบัญชีกลาง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ปลัดกระทรวง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อธิบดี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u="sng" kern="1200" spc="-70" dirty="0">
                          <a:solidFill>
                            <a:srgbClr val="C00000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ผู้ว่าราชการจังหวัด</a:t>
                      </a:r>
                      <a:endParaRPr lang="en-US" sz="1400" b="0" u="sng" kern="1200" spc="-70" dirty="0">
                        <a:solidFill>
                          <a:srgbClr val="C00000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7081870" y="6602415"/>
            <a:ext cx="2133600" cy="255609"/>
          </a:xfrm>
        </p:spPr>
        <p:txBody>
          <a:bodyPr/>
          <a:lstStyle/>
          <a:p>
            <a:pPr algn="r"/>
            <a:fld id="{2855D050-2B16-4A77-BD87-B146D1BBC628}" type="slidenum">
              <a:rPr lang="ko-KR" altLang="en-US" sz="1400" smtClean="0"/>
              <a:pPr algn="r"/>
              <a:t>36</a:t>
            </a:fld>
            <a:endParaRPr lang="en-US" altLang="ko-KR" sz="1400" dirty="0"/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gray">
          <a:xfrm>
            <a:off x="-32" y="142852"/>
            <a:ext cx="9144032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531813" indent="-531813">
              <a:lnSpc>
                <a:spcPct val="130000"/>
              </a:lnSpc>
              <a:spcBef>
                <a:spcPts val="0"/>
              </a:spcBef>
              <a:tabLst>
                <a:tab pos="531813" algn="l"/>
              </a:tabLst>
            </a:pPr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ผลการ</a:t>
            </a:r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สอบทานที่ผ่านมา (ส่วนที่เกี่ยวข้องกับจังหวัด)</a:t>
            </a:r>
          </a:p>
        </p:txBody>
      </p:sp>
      <p:sp>
        <p:nvSpPr>
          <p:cNvPr id="8" name="Rectangle 7"/>
          <p:cNvSpPr/>
          <p:nvPr/>
        </p:nvSpPr>
        <p:spPr>
          <a:xfrm>
            <a:off x="1880598" y="857232"/>
            <a:ext cx="4214842" cy="323165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marR="38735" lvl="0" indent="-342900" algn="ctr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tabLst>
                <a:tab pos="128905" algn="l"/>
                <a:tab pos="2637155" algn="ctr"/>
                <a:tab pos="5274310" algn="r"/>
              </a:tabLst>
            </a:pPr>
            <a:r>
              <a:rPr lang="th-TH" sz="16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การควบคุมภายในและการบริหารความเสี่ยง</a:t>
            </a:r>
            <a:endParaRPr lang="en-US" sz="16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2844" y="857232"/>
            <a:ext cx="1143008" cy="323165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marR="38735" lvl="0" indent="-342900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tabLst>
                <a:tab pos="128905" algn="l"/>
                <a:tab pos="2637155" algn="ctr"/>
                <a:tab pos="5274310" algn="r"/>
              </a:tabLst>
            </a:pPr>
            <a:r>
              <a:rPr lang="th-TH" sz="1600" b="1" spc="-60" dirty="0" smtClean="0">
                <a:solidFill>
                  <a:srgbClr val="0052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กรณีปกติ</a:t>
            </a:r>
            <a:endParaRPr lang="en-US" sz="1600" b="1" dirty="0">
              <a:solidFill>
                <a:srgbClr val="00525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1503364" y="908293"/>
            <a:ext cx="214314" cy="214314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85720" y="2071678"/>
          <a:ext cx="8572560" cy="3575878"/>
        </p:xfrm>
        <a:graphic>
          <a:graphicData uri="http://schemas.openxmlformats.org/drawingml/2006/table">
            <a:tbl>
              <a:tblPr/>
              <a:tblGrid>
                <a:gridCol w="1928826"/>
                <a:gridCol w="1857388"/>
                <a:gridCol w="2986356"/>
                <a:gridCol w="1799990"/>
              </a:tblGrid>
              <a:tr h="35719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th-TH" sz="1600" b="0" spc="-70" dirty="0">
                          <a:solidFill>
                            <a:srgbClr val="FFFFFF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ข้อค้นพบ</a:t>
                      </a:r>
                      <a:endParaRPr lang="en-US" sz="1600" b="0" dirty="0">
                        <a:solidFill>
                          <a:srgbClr val="FFFFFF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21376" marR="21376" marT="0" marB="0" anchor="ctr">
                    <a:lnL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th-TH" sz="1600" b="0" spc="-60" dirty="0">
                          <a:solidFill>
                            <a:srgbClr val="FFFFFF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หน่วยงานที่พบปัญหา</a:t>
                      </a:r>
                      <a:endParaRPr lang="en-US" sz="1600" b="0" dirty="0">
                        <a:solidFill>
                          <a:srgbClr val="FFFFFF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21376" marR="21376" marT="0" marB="0" anchor="ctr">
                    <a:lnL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th-TH" sz="1600" b="0" spc="-70" dirty="0">
                          <a:solidFill>
                            <a:srgbClr val="FFFFFF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แนวทางแก้ไข</a:t>
                      </a:r>
                      <a:endParaRPr lang="en-US" sz="1600" b="0" dirty="0">
                        <a:solidFill>
                          <a:srgbClr val="FFFFFF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21376" marR="21376" marT="0" marB="0" anchor="ctr">
                    <a:lnL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th-TH" sz="1600" b="0" spc="-60" dirty="0">
                          <a:solidFill>
                            <a:srgbClr val="FFFFFF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ผู้รับผิดชอบ</a:t>
                      </a:r>
                      <a:endParaRPr lang="en-US" sz="1600" b="0" dirty="0">
                        <a:solidFill>
                          <a:srgbClr val="FFFFFF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21376" marR="21376" marT="0" marB="0" anchor="ctr">
                    <a:lnL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</a:tr>
              <a:tr h="1785950"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6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การรายงานบางตัวชี้วัดมีเอกสาร หลักฐานอ้างอิงประกอบการรายงาน </a:t>
                      </a:r>
                      <a:r>
                        <a:rPr lang="th-TH" sz="1600" b="0" kern="1200" spc="-7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ไม่</a:t>
                      </a:r>
                      <a:r>
                        <a:rPr lang="th-TH" sz="16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ครบถ้วน รวมทั้งไม่ระบุปัญหาอุปสรรคปัจจัยสนับสนุนการดำเนินงานและข้อเสนอแนะเพื่อการดำเนินการสำหรับ             ปีต่อไป</a:t>
                      </a:r>
                      <a:endParaRPr lang="en-US" sz="16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6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ก.ทรัพยากร ธรรมชาติและสิ่งแวดล้อม</a:t>
                      </a:r>
                      <a:endParaRPr lang="en-US" sz="16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6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ก</a:t>
                      </a:r>
                      <a:r>
                        <a:rPr lang="en-US" sz="16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.</a:t>
                      </a:r>
                      <a:r>
                        <a:rPr lang="th-TH" sz="16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 การ</a:t>
                      </a:r>
                      <a:r>
                        <a:rPr lang="th-TH" sz="1600" b="0" kern="1200" spc="-7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ท่องเที่ยวและ</a:t>
                      </a:r>
                      <a:r>
                        <a:rPr lang="th-TH" sz="16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กีฬา</a:t>
                      </a:r>
                      <a:endParaRPr lang="en-US" sz="16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6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ก</a:t>
                      </a:r>
                      <a:r>
                        <a:rPr lang="en-US" sz="16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. </a:t>
                      </a:r>
                      <a:r>
                        <a:rPr lang="th-TH" sz="16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คมนาคม</a:t>
                      </a:r>
                      <a:endParaRPr lang="en-US" sz="16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600" b="0" u="sng" kern="1200" spc="-70" dirty="0">
                          <a:solidFill>
                            <a:srgbClr val="C00000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จังหวัดส่วนใหญ่</a:t>
                      </a:r>
                      <a:endParaRPr lang="en-US" sz="1600" b="0" u="sng" kern="1200" spc="-70" dirty="0">
                        <a:solidFill>
                          <a:srgbClr val="C00000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6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ส่วนราชการควรให้</a:t>
                      </a:r>
                      <a:r>
                        <a:rPr lang="th-TH" sz="1600" b="0" kern="1200" spc="-7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ความสำคัญ</a:t>
                      </a:r>
                      <a:r>
                        <a:rPr lang="th-TH" sz="16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ในการจัดทำรายงานผลการปฏิบัติราชการตามคำรับรองการปฏิบัติราชการ โดยเน้นย้ำให้ผู้รับผิดชอบตัวชี้วัดจัดทำรายงานผลการปฏิบัติราชการฯให้มีความครบถ้วนครอบคลุมตามแบบรายงานที่กำหนด</a:t>
                      </a:r>
                      <a:endParaRPr lang="en-US" sz="16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6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ปลัดกระทรวง</a:t>
                      </a:r>
                      <a:endParaRPr lang="en-US" sz="16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6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อธิบดี</a:t>
                      </a:r>
                      <a:endParaRPr lang="en-US" sz="16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600" b="0" u="sng" kern="1200" spc="-70" dirty="0">
                          <a:solidFill>
                            <a:srgbClr val="C00000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ผู้ว่าราชการจังหวัด</a:t>
                      </a:r>
                      <a:endParaRPr lang="en-US" sz="1600" b="0" u="sng" kern="1200" spc="-70" dirty="0">
                        <a:solidFill>
                          <a:srgbClr val="C00000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7072330" y="6596088"/>
            <a:ext cx="2133600" cy="476250"/>
          </a:xfrm>
        </p:spPr>
        <p:txBody>
          <a:bodyPr/>
          <a:lstStyle/>
          <a:p>
            <a:pPr algn="r"/>
            <a:fld id="{2855D050-2B16-4A77-BD87-B146D1BBC628}" type="slidenum">
              <a:rPr lang="ko-KR" altLang="en-US" sz="1400" smtClean="0"/>
              <a:pPr algn="r"/>
              <a:t>37</a:t>
            </a:fld>
            <a:endParaRPr lang="en-US" altLang="ko-KR" sz="1400" dirty="0"/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gray">
          <a:xfrm>
            <a:off x="214282" y="214290"/>
            <a:ext cx="9144032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531813" indent="-531813">
              <a:lnSpc>
                <a:spcPct val="130000"/>
              </a:lnSpc>
              <a:spcBef>
                <a:spcPts val="0"/>
              </a:spcBef>
              <a:tabLst>
                <a:tab pos="531813" algn="l"/>
              </a:tabLst>
            </a:pPr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ผลการ</a:t>
            </a:r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สอบทานที่ผ่านมา (ส่วนที่เกี่ยวข้องกับจังหวัด)</a:t>
            </a:r>
          </a:p>
        </p:txBody>
      </p:sp>
      <p:sp>
        <p:nvSpPr>
          <p:cNvPr id="8" name="Rectangle 7"/>
          <p:cNvSpPr/>
          <p:nvPr/>
        </p:nvSpPr>
        <p:spPr>
          <a:xfrm>
            <a:off x="2143108" y="1357298"/>
            <a:ext cx="4572032" cy="323165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marR="38735" lvl="0" indent="-342900" algn="ctr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tabLst>
                <a:tab pos="128905" algn="l"/>
                <a:tab pos="2637155" algn="ctr"/>
                <a:tab pos="5274310" algn="r"/>
              </a:tabLst>
            </a:pPr>
            <a:r>
              <a:rPr lang="th-TH" sz="1600" b="1" spc="-6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การปฏิบัติราชการตามคำรับรองการปฏิบัติราชการ</a:t>
            </a:r>
            <a:endParaRPr lang="en-US" sz="16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33916" y="1377675"/>
            <a:ext cx="1143008" cy="323165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marR="38735" lvl="0" indent="-342900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tabLst>
                <a:tab pos="128905" algn="l"/>
                <a:tab pos="2637155" algn="ctr"/>
                <a:tab pos="5274310" algn="r"/>
              </a:tabLst>
            </a:pPr>
            <a:r>
              <a:rPr lang="th-TH" sz="1600" b="1" spc="-60" dirty="0" smtClean="0">
                <a:solidFill>
                  <a:srgbClr val="0052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กรณีปกติ</a:t>
            </a:r>
            <a:endParaRPr lang="en-US" sz="1600" b="1" dirty="0">
              <a:solidFill>
                <a:srgbClr val="00525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1694436" y="1428736"/>
            <a:ext cx="214314" cy="214314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6667" y="1249392"/>
          <a:ext cx="8964489" cy="5608632"/>
        </p:xfrm>
        <a:graphic>
          <a:graphicData uri="http://schemas.openxmlformats.org/drawingml/2006/table">
            <a:tbl>
              <a:tblPr/>
              <a:tblGrid>
                <a:gridCol w="2091714"/>
                <a:gridCol w="1942306"/>
                <a:gridCol w="3048185"/>
                <a:gridCol w="1882284"/>
              </a:tblGrid>
              <a:tr h="35719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th-TH" sz="1400" b="1" spc="-70" dirty="0">
                          <a:solidFill>
                            <a:srgbClr val="FFFFFF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ข้อค้นพบ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21376" marR="21376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th-TH" sz="1400" b="1" spc="-60" dirty="0">
                          <a:solidFill>
                            <a:srgbClr val="FFFFFF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หน่วยงานที่พบปัญหา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21376" marR="21376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th-TH" sz="1400" b="1" spc="-70" dirty="0">
                          <a:solidFill>
                            <a:srgbClr val="FFFFFF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แนวทางแก้ไข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21376" marR="21376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th-TH" sz="1400" b="1" spc="-60" dirty="0">
                          <a:solidFill>
                            <a:srgbClr val="FFFFFF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ผู้รับผิดชอบ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21376" marR="21376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938954">
                <a:tc rowSpan="2"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การเบิกจ่ายงบประมาณ</a:t>
                      </a:r>
                      <a:r>
                        <a:rPr lang="th-TH" sz="1400" b="0" kern="1200" spc="-7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รายจ่ายต่ำ</a:t>
                      </a: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กว่าเป้าหมายที่คณะรัฐมนตรีกำหนด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ทุก</a:t>
                      </a:r>
                      <a:r>
                        <a:rPr lang="th-TH" sz="1400" b="0" kern="1200" spc="-7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กระทรวง ยกเว้น </a:t>
                      </a: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ก</a:t>
                      </a:r>
                      <a:r>
                        <a:rPr lang="en-US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. </a:t>
                      </a: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การ</a:t>
                      </a:r>
                      <a:r>
                        <a:rPr lang="th-TH" sz="1400" b="0" kern="1200" spc="-7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คลังก</a:t>
                      </a:r>
                      <a:r>
                        <a:rPr lang="en-US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.</a:t>
                      </a: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การต่างประเทศและ ก</a:t>
                      </a:r>
                      <a:r>
                        <a:rPr lang="en-US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.</a:t>
                      </a: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ศึกษาธิการ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u="sng" kern="1200" spc="-70" dirty="0">
                          <a:solidFill>
                            <a:srgbClr val="C00000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จังหวัดส่วนใหญ่ ยกเว้น</a:t>
                      </a:r>
                      <a:r>
                        <a:rPr lang="th-TH" sz="1400" b="0" u="sng" kern="1200" spc="-70" dirty="0" smtClean="0">
                          <a:solidFill>
                            <a:srgbClr val="C00000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จังหวัดหนองบัวลำภู </a:t>
                      </a:r>
                      <a:r>
                        <a:rPr lang="th-TH" sz="1400" b="0" u="sng" kern="1200" spc="-70" dirty="0">
                          <a:solidFill>
                            <a:srgbClr val="C00000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หนองคาย อุทัยธานี นครราชสีมา อุบลราชธานี ปัตตานี และกระบี่</a:t>
                      </a:r>
                      <a:endParaRPr lang="en-US" sz="1400" b="0" u="sng" kern="1200" spc="-70" dirty="0">
                        <a:solidFill>
                          <a:srgbClr val="C00000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ควรพิจารณาวางระบบการเบิกจ่ายภาครัฐ ซึ่งประกอบด้วยระบบการจัดสรรงบประมาณประจำปี ระบบการจัดซื้อจัดจ้าง และระบบอื่นที่เกี่ยวข้องใหม่ให้เหมาะสม 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กระทรวงการคลัง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สำนักงบประมาณ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กรมบัญชีกลาง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165634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10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ควรทบทวนและวิเคราะห์เพื่อหาสาเหตุของปัญหา การเตรียมความพร้อมการจัดซื้อจัดจ้าง และวางระบบการติดตามความก้าวหน้าในการดำเนินงานโครงการ ตลอดจนเร่งรัดการเบิกจ่ายงบประมาณให้ได้ตามเป้าหมาย</a:t>
                      </a:r>
                      <a:endParaRPr lang="en-US" sz="1400" b="0" kern="1200" spc="-100" baseline="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ปลัดกระทรวง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อธิบดี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กระทรวงมหาดไทย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u="sng" kern="1200" spc="-70" dirty="0">
                          <a:solidFill>
                            <a:srgbClr val="C00000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ผู้ว่าราชการจังหวัด</a:t>
                      </a:r>
                      <a:endParaRPr lang="en-US" sz="1400" b="0" u="sng" kern="1200" spc="-70" dirty="0">
                        <a:solidFill>
                          <a:srgbClr val="C00000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152128"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การบันทึกรายการทางการเงินในระบบ </a:t>
                      </a:r>
                      <a:r>
                        <a:rPr lang="en-US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GFMIS </a:t>
                      </a: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ยังมีความคลาดเคลื่อน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กระทรวงและ</a:t>
                      </a:r>
                      <a:r>
                        <a:rPr lang="th-TH" sz="1400" b="0" u="sng" kern="1200" spc="-70" dirty="0">
                          <a:solidFill>
                            <a:srgbClr val="C00000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จังหวัดส่วนใหญ่</a:t>
                      </a:r>
                      <a:endParaRPr lang="en-US" sz="1400" b="0" u="sng" kern="1200" spc="-70" dirty="0">
                        <a:solidFill>
                          <a:srgbClr val="C00000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ควรกำหนดนโยบายการบัญชีหรือวิธีการปรับปรุงบัญชีในระบบ </a:t>
                      </a:r>
                      <a:r>
                        <a:rPr lang="en-US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GFMIS </a:t>
                      </a: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เพื่อให้ได้บทสรุปเกี่ยวกับรายการคลาดเคลื่อนของสินทรัพย์ ซึ่งเป็นผลสะสมยกมาจากงวดก่อนๆ ของงบการเงิน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กรมบัญชีกลาง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354646">
                <a:tc rowSpan="2"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เจ้าหน้าที่ผู้ปฏิบัติงานด้านการเงินการบัญชียังมีปัญหาความรู้ความเข้าใจในหลักการและวิธีปฏิบัติทางการบัญชี และระบบ </a:t>
                      </a:r>
                      <a:r>
                        <a:rPr lang="en-US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GFMIS</a:t>
                      </a: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 โดยในบางหน่วยงานได้มอบหมายเจ้าหน้าที่ที่มีความรู้ความสามารถไม่ตรงกับงานที่ปฏิบัติ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u="sng" kern="1200" spc="-70" dirty="0">
                          <a:solidFill>
                            <a:srgbClr val="C00000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จังหวัดส่วนใหญ่</a:t>
                      </a:r>
                      <a:endParaRPr lang="en-US" sz="1400" b="0" u="sng" kern="1200" spc="-70" dirty="0">
                        <a:solidFill>
                          <a:srgbClr val="C00000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ควรมีแผนปฏิบัติการ (</a:t>
                      </a:r>
                      <a:r>
                        <a:rPr lang="en-US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Action Plan) </a:t>
                      </a: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เพื่อพัฒนา</a:t>
                      </a:r>
                      <a:r>
                        <a:rPr lang="th-TH" sz="1400" b="0" kern="1200" spc="-7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เจ้าหน้าที่ผู้ปฏิบัติงาน</a:t>
                      </a: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การเงินการบัญชีทั้งแผนระยะสั้นและระยะยาว  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 กรมบัญชีกลาง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สำนักงาน ก.พ.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สำนักงบประมาณ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สำนักงาน </a:t>
                      </a:r>
                      <a:r>
                        <a:rPr lang="th-TH" sz="1400" b="0" kern="1200" spc="-70" dirty="0" err="1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ก.พ.ร.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กระทรวงการคลัง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u="sng" kern="1200" spc="-70" dirty="0">
                          <a:solidFill>
                            <a:srgbClr val="C00000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กระทรวงมหาดไทย</a:t>
                      </a:r>
                      <a:endParaRPr lang="en-US" sz="1400" b="0" u="sng" kern="1200" spc="-70" dirty="0">
                        <a:solidFill>
                          <a:srgbClr val="C00000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16001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กรมบัญชีกลางควรจัดอบรมเจ้าหน้าที่ผู้ปฏิบัติงานและผู้ตรวจสอบภายในให้ทั่วถึงอย่างต่อเนื่อง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3" marR="45720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กรมบัญชีกลาง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7081870" y="6643710"/>
            <a:ext cx="2133600" cy="255609"/>
          </a:xfrm>
        </p:spPr>
        <p:txBody>
          <a:bodyPr/>
          <a:lstStyle/>
          <a:p>
            <a:pPr algn="r"/>
            <a:fld id="{2855D050-2B16-4A77-BD87-B146D1BBC628}" type="slidenum">
              <a:rPr lang="ko-KR" altLang="en-US" sz="1400" smtClean="0">
                <a:latin typeface="Tahoma" pitchFamily="34" charset="0"/>
                <a:cs typeface="Tahoma" pitchFamily="34" charset="0"/>
              </a:rPr>
              <a:pPr algn="r"/>
              <a:t>38</a:t>
            </a:fld>
            <a:endParaRPr lang="en-US" altLang="ko-KR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gray">
          <a:xfrm>
            <a:off x="-32" y="-71462"/>
            <a:ext cx="9144032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531813" indent="-531813">
              <a:lnSpc>
                <a:spcPct val="130000"/>
              </a:lnSpc>
              <a:spcBef>
                <a:spcPts val="0"/>
              </a:spcBef>
              <a:tabLst>
                <a:tab pos="531813" algn="l"/>
              </a:tabLst>
            </a:pPr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ผลการ</a:t>
            </a:r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สอบทานที่ผ่านมา (ส่วนที่เกี่ยวข้องกับจังหวัด)</a:t>
            </a:r>
          </a:p>
        </p:txBody>
      </p:sp>
      <p:sp>
        <p:nvSpPr>
          <p:cNvPr id="8" name="Rectangle 7"/>
          <p:cNvSpPr/>
          <p:nvPr/>
        </p:nvSpPr>
        <p:spPr>
          <a:xfrm>
            <a:off x="1928794" y="714356"/>
            <a:ext cx="1857388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marR="38735" lvl="0" indent="-342900" algn="ctr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tabLst>
                <a:tab pos="128905" algn="l"/>
                <a:tab pos="2637155" algn="ctr"/>
                <a:tab pos="5274310" algn="r"/>
              </a:tabLst>
            </a:pPr>
            <a:r>
              <a:rPr lang="th-TH" sz="1600" b="1" spc="-6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รายงานการเงิน</a:t>
            </a:r>
            <a:endParaRPr lang="en-US" sz="16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2844" y="737931"/>
            <a:ext cx="1143008" cy="323165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marR="38735" lvl="0" indent="-342900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tabLst>
                <a:tab pos="128905" algn="l"/>
                <a:tab pos="2637155" algn="ctr"/>
                <a:tab pos="5274310" algn="r"/>
              </a:tabLst>
            </a:pPr>
            <a:r>
              <a:rPr lang="th-TH" sz="1600" b="1" spc="-60" dirty="0" smtClean="0">
                <a:solidFill>
                  <a:srgbClr val="0052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กรณีปกติ</a:t>
            </a:r>
            <a:endParaRPr lang="en-US" sz="1600" b="1" dirty="0">
              <a:solidFill>
                <a:srgbClr val="00525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1503364" y="788992"/>
            <a:ext cx="214314" cy="214314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06778" y="1250440"/>
          <a:ext cx="8929718" cy="5607584"/>
        </p:xfrm>
        <a:graphic>
          <a:graphicData uri="http://schemas.openxmlformats.org/drawingml/2006/table">
            <a:tbl>
              <a:tblPr/>
              <a:tblGrid>
                <a:gridCol w="2009187"/>
                <a:gridCol w="1845367"/>
                <a:gridCol w="3200181"/>
                <a:gridCol w="1874983"/>
              </a:tblGrid>
              <a:tr h="35719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th-TH" sz="1400" b="1" spc="-70" dirty="0">
                          <a:solidFill>
                            <a:srgbClr val="FFFFFF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ข้อค้นพบ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21376" marR="21376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th-TH" sz="1400" b="1" spc="-60" dirty="0">
                          <a:solidFill>
                            <a:srgbClr val="FFFFFF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หน่วยงานที่พบปัญหา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21376" marR="21376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th-TH" sz="1400" b="1" spc="-70" dirty="0">
                          <a:solidFill>
                            <a:srgbClr val="FFFFFF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แนวทางแก้ไข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21376" marR="21376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th-TH" sz="1400" b="1" spc="-60" dirty="0">
                          <a:solidFill>
                            <a:srgbClr val="FFFFFF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ผู้รับผิดชอบ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21376" marR="21376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785818">
                <a:tc rowSpan="3"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การดำเนินงานโครงการล่าช้าเนื่องจากความไม่พร้อมของพื้นที่ การจัดสรรงบประมาณไม่สอดคล้องกับความต้องการของประชาชน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87313" marR="4445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u="sng" kern="1200" spc="-70" dirty="0">
                          <a:solidFill>
                            <a:srgbClr val="C00000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จังหวัดใน   กลุ่มจังหวัดคณะที่  ๑ - ๕ </a:t>
                      </a:r>
                      <a:endParaRPr lang="en-US" sz="1400" b="0" u="sng" kern="1200" spc="-70" dirty="0">
                        <a:solidFill>
                          <a:srgbClr val="C00000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จังหวัดควรจัดลำดับ</a:t>
                      </a:r>
                      <a:r>
                        <a:rPr lang="th-TH" sz="1400" b="0" kern="1200" spc="-7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ความสำคัญ</a:t>
                      </a: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ของโครงการให้สอดคล้องกับยุทธศาสตร์จังหวัด มีการทำประชาคม และไม่เปลี่ยนแปลงโครงการโดยไม่จำเป็น 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u="sng" kern="1200" spc="-70" dirty="0">
                          <a:solidFill>
                            <a:srgbClr val="C00000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ผู้ว่าราชการจังหวัด</a:t>
                      </a:r>
                      <a:endParaRPr lang="en-US" sz="1400" b="0" u="sng" kern="1200" spc="-70" dirty="0">
                        <a:solidFill>
                          <a:srgbClr val="C00000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กระทรวงมหาดไทย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กนจ. 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0066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 ควรเตรียมความพร้อมในการดำเนินกิจกรรมโครงการไว้ล่วงหน้าเพื่อเริ่มงานได้ทันทีเมื่อได้รับงบประมาณ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u="sng" kern="1200" spc="-70" dirty="0">
                          <a:solidFill>
                            <a:srgbClr val="C00000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ผู้ว่าราชการจังหวัด</a:t>
                      </a:r>
                      <a:endParaRPr lang="en-US" sz="1400" b="0" u="sng" kern="1200" spc="-70" dirty="0">
                        <a:solidFill>
                          <a:srgbClr val="C00000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กระทรวงมหาดไทย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76514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หน่วยงานส่วนกลางควร</a:t>
                      </a:r>
                      <a:r>
                        <a:rPr lang="th-TH" sz="1400" b="0" kern="1200" spc="-7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เป็นพี่</a:t>
                      </a: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เลี้ยงในการจัดทำแผนยุทธศาสตร์ของจังหวัดให้มีความชัดเจน 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 err="1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กนจ</a:t>
                      </a:r>
                      <a:r>
                        <a:rPr lang="en-US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.</a:t>
                      </a: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สำนักงบประมาณ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 err="1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สศช</a:t>
                      </a:r>
                      <a:r>
                        <a:rPr lang="en-US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85818">
                <a:tc rowSpan="2"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ขาดการบูร</a:t>
                      </a:r>
                      <a:r>
                        <a:rPr lang="th-TH" sz="1400" b="0" kern="1200" spc="-70" dirty="0" err="1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ณา</a:t>
                      </a: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การการดำเนินงานระหว่างหน่วยงานและการเชื่อมโยงฐานข้อมูลระหว่างกัน ทั้งในส่วนกลาง และระดับพื้นที่ รวมถึงภาคเอกชนที่เกี่ยวข้อง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u="sng" kern="1200" spc="-70" dirty="0">
                          <a:solidFill>
                            <a:srgbClr val="C00000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จังหวัด</a:t>
                      </a:r>
                      <a:r>
                        <a:rPr lang="th-TH" sz="1400" b="0" u="sng" kern="1200" spc="-70" dirty="0" smtClean="0">
                          <a:solidFill>
                            <a:srgbClr val="C00000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ใน </a:t>
                      </a:r>
                      <a:r>
                        <a:rPr lang="th-TH" sz="1400" b="0" u="sng" kern="1200" spc="-70" dirty="0">
                          <a:solidFill>
                            <a:srgbClr val="C00000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อ.</a:t>
                      </a:r>
                      <a:r>
                        <a:rPr lang="th-TH" sz="1400" b="0" u="sng" kern="1200" spc="-70" dirty="0" err="1">
                          <a:solidFill>
                            <a:srgbClr val="C00000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ค.ต.ป.</a:t>
                      </a:r>
                      <a:r>
                        <a:rPr lang="th-TH" sz="1400" b="0" u="sng" kern="1200" spc="-70" dirty="0">
                          <a:solidFill>
                            <a:srgbClr val="C00000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 กลุ่มจังหวัดคณะที่ ๑  ๓ และ ๕</a:t>
                      </a:r>
                      <a:endParaRPr lang="en-US" sz="1400" b="0" u="sng" kern="1200" spc="-70" dirty="0">
                        <a:solidFill>
                          <a:srgbClr val="C00000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 สร้างกลไกความร่วมมือระหว่างหน่วยงานต่างๆ และควรพิจารณาให้มีช่องทางให้ประชาชนและภาคเอกชนมีส่วนร่วมในการกำหนดแนวทางการพัฒนาจังหวัด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u="sng" kern="1200" spc="-70" dirty="0">
                          <a:solidFill>
                            <a:srgbClr val="C00000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ผู้ว่าราชการจังหวัด</a:t>
                      </a:r>
                      <a:endParaRPr lang="en-US" sz="1400" b="0" u="sng" kern="1200" spc="-70" dirty="0">
                        <a:solidFill>
                          <a:srgbClr val="C00000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4676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ให้ความสำคัญกับการจัดทำฐานข้อมูลที่เกี่ยวกับการดำเนินโครงการด้านต่างๆ ให้ทำระบบให้เป็นฐานเดียวกันทั้งในส่วนกลางและระดับพื้นที่ 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กระทรวงมหาดไทย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u="sng" kern="1200" spc="-70" dirty="0">
                          <a:solidFill>
                            <a:srgbClr val="C00000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ผู้ว่าราชการจังหวัด</a:t>
                      </a:r>
                      <a:endParaRPr lang="en-US" sz="1400" b="0" u="sng" kern="1200" spc="-70" dirty="0">
                        <a:solidFill>
                          <a:srgbClr val="C00000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000132"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แผนงาน</a:t>
                      </a:r>
                      <a:r>
                        <a:rPr lang="th-TH" sz="1400" b="0" kern="1200" spc="-7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โครงการไม่</a:t>
                      </a: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แสดงข้อมูลที่ชัดเจน ทำให้ไม่สามารถประเมินผลสำเร็จตามเป้าหมายที่กำหนดไว้ และความยั่งยืนของโครงการ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u="sng" kern="1200" spc="-70" dirty="0">
                          <a:solidFill>
                            <a:srgbClr val="C00000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จังหวัดใน อ.</a:t>
                      </a:r>
                      <a:r>
                        <a:rPr lang="th-TH" sz="1400" b="0" u="sng" kern="1200" spc="-70" dirty="0" err="1">
                          <a:solidFill>
                            <a:srgbClr val="C00000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ค.ต.ป.</a:t>
                      </a:r>
                      <a:r>
                        <a:rPr lang="th-TH" sz="1400" b="0" u="sng" kern="1200" spc="-70" dirty="0">
                          <a:solidFill>
                            <a:srgbClr val="C00000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 กลุ่มจังหวัดคณะที่ ๔ และ ๕ </a:t>
                      </a:r>
                      <a:endParaRPr lang="en-US" sz="1400" b="0" u="sng" kern="1200" spc="-70" dirty="0">
                        <a:solidFill>
                          <a:srgbClr val="C00000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ควรให้ความสำคัญในการระบุเป้าหมายและประโยชน์ของโครงการที่ชัดเจน รวมทั้งแผนบริหารจัดการหลังโครงการแล้วเสร็จ และควรติดตามผลลัพธ์ของโครงการ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u="sng" kern="1200" spc="-70" dirty="0">
                          <a:solidFill>
                            <a:srgbClr val="C00000"/>
                          </a:solidFill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ผู้ว่าราชการจังหวัด</a:t>
                      </a:r>
                      <a:endParaRPr lang="en-US" sz="1400" b="0" u="sng" kern="1200" spc="-70" dirty="0">
                        <a:solidFill>
                          <a:srgbClr val="C00000"/>
                        </a:solidFill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79512" y="714356"/>
            <a:ext cx="2286016" cy="323165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marR="38735" lvl="0" indent="-342900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tabLst>
                <a:tab pos="128905" algn="l"/>
                <a:tab pos="2637155" algn="ctr"/>
                <a:tab pos="5274310" algn="r"/>
              </a:tabLst>
            </a:pPr>
            <a:r>
              <a:rPr lang="th-TH" sz="1600" b="1" spc="-6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การสอบทานกรณีพิเศษ</a:t>
            </a:r>
            <a:endParaRPr lang="en-US" sz="1600" b="1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7081870" y="6602415"/>
            <a:ext cx="2133600" cy="327047"/>
          </a:xfrm>
        </p:spPr>
        <p:txBody>
          <a:bodyPr/>
          <a:lstStyle/>
          <a:p>
            <a:pPr algn="r"/>
            <a:fld id="{2855D050-2B16-4A77-BD87-B146D1BBC628}" type="slidenum">
              <a:rPr lang="ko-KR" altLang="en-US" sz="1400" smtClean="0"/>
              <a:pPr algn="r"/>
              <a:t>39</a:t>
            </a:fld>
            <a:endParaRPr lang="en-US" altLang="ko-KR" sz="1400" dirty="0"/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gray">
          <a:xfrm>
            <a:off x="71438" y="0"/>
            <a:ext cx="9144032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531813" indent="-531813">
              <a:lnSpc>
                <a:spcPct val="130000"/>
              </a:lnSpc>
              <a:spcBef>
                <a:spcPts val="0"/>
              </a:spcBef>
              <a:tabLst>
                <a:tab pos="531813" algn="l"/>
              </a:tabLst>
            </a:pPr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ผลการ</a:t>
            </a:r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สอบทานที่ผ่านมา (ส่วนที่เกี่ยวข้องกับจังหวัด)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072462" y="6596260"/>
            <a:ext cx="1115616" cy="261764"/>
          </a:xfrm>
        </p:spPr>
        <p:txBody>
          <a:bodyPr/>
          <a:lstStyle/>
          <a:p>
            <a:fld id="{62A14C45-33C7-42FC-90BF-FF1ED13C4BF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14290"/>
            <a:ext cx="8640960" cy="944562"/>
          </a:xfrm>
        </p:spPr>
        <p:txBody>
          <a:bodyPr/>
          <a:lstStyle/>
          <a:p>
            <a:r>
              <a:rPr lang="th-TH" sz="3200" dirty="0" smtClean="0"/>
              <a:t>หัวข้อบรรยาย</a:t>
            </a:r>
            <a:endParaRPr lang="en-US" sz="3200" dirty="0"/>
          </a:p>
        </p:txBody>
      </p:sp>
      <p:sp>
        <p:nvSpPr>
          <p:cNvPr id="8" name="Rounded Rectangle 7"/>
          <p:cNvSpPr/>
          <p:nvPr/>
        </p:nvSpPr>
        <p:spPr>
          <a:xfrm>
            <a:off x="1500166" y="1500174"/>
            <a:ext cx="6572296" cy="78581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31813" indent="-531813">
              <a:lnSpc>
                <a:spcPct val="130000"/>
              </a:lnSpc>
              <a:spcBef>
                <a:spcPts val="1200"/>
              </a:spcBef>
              <a:buFont typeface="Wingdings" pitchFamily="2" charset="2"/>
              <a:buChar char="Ø"/>
              <a:tabLst>
                <a:tab pos="531813" algn="l"/>
              </a:tabLst>
            </a:pPr>
            <a:r>
              <a:rPr lang="th-TH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ระเบียบสำนักนายกรัฐมนตรีว่าด้วยการตรวจสอบและประเมินผลภาคราชการ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500166" y="2500306"/>
            <a:ext cx="6572296" cy="785818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31813" indent="-531813">
              <a:lnSpc>
                <a:spcPct val="130000"/>
              </a:lnSpc>
              <a:spcBef>
                <a:spcPts val="1200"/>
              </a:spcBef>
              <a:buFont typeface="Wingdings" pitchFamily="2" charset="2"/>
              <a:buChar char="Ø"/>
              <a:tabLst>
                <a:tab pos="531813" algn="l"/>
              </a:tabLst>
            </a:pPr>
            <a:r>
              <a:rPr lang="th-TH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นโยบายและกลไกของ ค.ต.ป. และ อ.ค.ต.ป. กลุ่มจังหวัด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1500166" y="3500438"/>
            <a:ext cx="6572296" cy="785818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31813" indent="-531813">
              <a:lnSpc>
                <a:spcPct val="130000"/>
              </a:lnSpc>
              <a:spcBef>
                <a:spcPts val="1200"/>
              </a:spcBef>
              <a:buFont typeface="Wingdings" pitchFamily="2" charset="2"/>
              <a:buChar char="Ø"/>
              <a:tabLst>
                <a:tab pos="531813" algn="l"/>
              </a:tabLst>
            </a:pPr>
            <a:r>
              <a:rPr lang="th-TH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เนื้อผลการ</a:t>
            </a:r>
            <a:r>
              <a:rPr lang="th-TH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สอบทานที่ผ่านมา และมติ</a:t>
            </a:r>
            <a:r>
              <a:rPr lang="th-TH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คณะรัฐมนตรี</a:t>
            </a:r>
          </a:p>
          <a:p>
            <a:pPr marL="531813">
              <a:lnSpc>
                <a:spcPct val="130000"/>
              </a:lnSpc>
              <a:spcBef>
                <a:spcPts val="0"/>
              </a:spcBef>
              <a:tabLst>
                <a:tab pos="531813" algn="l"/>
              </a:tabLst>
            </a:pPr>
            <a:r>
              <a:rPr lang="th-TH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เมื่อ ๑ </a:t>
            </a:r>
            <a:r>
              <a:rPr lang="th-TH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ตุลาคม ๒๕๕๖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500166" y="5500702"/>
            <a:ext cx="6572296" cy="785818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31813" indent="-531813">
              <a:lnSpc>
                <a:spcPct val="130000"/>
              </a:lnSpc>
              <a:spcBef>
                <a:spcPts val="1200"/>
              </a:spcBef>
              <a:buFont typeface="Wingdings" pitchFamily="2" charset="2"/>
              <a:buChar char="Ø"/>
              <a:tabLst>
                <a:tab pos="531813" algn="l"/>
              </a:tabLst>
            </a:pPr>
            <a:r>
              <a:rPr lang="th-TH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การจัดส่งเอกสารหลักฐานรายงานของจังหวัดตามแนวทางการตรวจสอบฯ กำหนด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1500166" y="4500570"/>
            <a:ext cx="6572296" cy="785818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31813" indent="-531813">
              <a:lnSpc>
                <a:spcPct val="130000"/>
              </a:lnSpc>
              <a:spcBef>
                <a:spcPts val="1200"/>
              </a:spcBef>
              <a:buFont typeface="Wingdings" pitchFamily="2" charset="2"/>
              <a:buChar char="Ø"/>
              <a:tabLst>
                <a:tab pos="531813" algn="l"/>
              </a:tabLst>
            </a:pPr>
            <a:r>
              <a:rPr lang="th-TH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แนวทางการตรวจสอบและประเมินผลภาคราชการ ประจำปีงบประมาณ พ.ศ. ๒๕๕๗</a:t>
            </a:r>
          </a:p>
        </p:txBody>
      </p:sp>
    </p:spTree>
    <p:extLst>
      <p:ext uri="{BB962C8B-B14F-4D97-AF65-F5344CB8AC3E}">
        <p14:creationId xmlns="" xmlns:p14="http://schemas.microsoft.com/office/powerpoint/2010/main" val="31629183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7000892" y="6602415"/>
            <a:ext cx="2133600" cy="327047"/>
          </a:xfrm>
        </p:spPr>
        <p:txBody>
          <a:bodyPr/>
          <a:lstStyle/>
          <a:p>
            <a:pPr algn="r"/>
            <a:fld id="{2855D050-2B16-4A77-BD87-B146D1BBC628}" type="slidenum">
              <a:rPr lang="ko-KR" altLang="en-US" sz="1400" smtClean="0"/>
              <a:pPr algn="r"/>
              <a:t>40</a:t>
            </a:fld>
            <a:endParaRPr lang="en-US" altLang="ko-KR" sz="1400"/>
          </a:p>
        </p:txBody>
      </p:sp>
      <p:sp>
        <p:nvSpPr>
          <p:cNvPr id="10" name="Rectangle 9"/>
          <p:cNvSpPr/>
          <p:nvPr/>
        </p:nvSpPr>
        <p:spPr>
          <a:xfrm>
            <a:off x="142876" y="142852"/>
            <a:ext cx="9001124" cy="553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th-TH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สถานที่ติดต่อและจัดส่งเอกสาร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45" name="Table 44"/>
          <p:cNvGraphicFramePr>
            <a:graphicFrameLocks noGrp="1"/>
          </p:cNvGraphicFramePr>
          <p:nvPr/>
        </p:nvGraphicFramePr>
        <p:xfrm>
          <a:off x="142844" y="714356"/>
          <a:ext cx="8786874" cy="5943600"/>
        </p:xfrm>
        <a:graphic>
          <a:graphicData uri="http://schemas.openxmlformats.org/drawingml/2006/table">
            <a:tbl>
              <a:tblPr/>
              <a:tblGrid>
                <a:gridCol w="5214974"/>
                <a:gridCol w="3571900"/>
              </a:tblGrid>
              <a:tr h="30523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400" b="1" dirty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จังหวัด</a:t>
                      </a:r>
                      <a:endParaRPr lang="en-US" sz="1400" dirty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6581" marR="26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400" b="1" dirty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ที่อยู่ในการจัดส่งเอกสาร</a:t>
                      </a:r>
                      <a:endParaRPr lang="en-US" sz="1400" dirty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6581" marR="26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</a:tr>
              <a:tr h="1134140">
                <a:tc>
                  <a:txBody>
                    <a:bodyPr/>
                    <a:lstStyle/>
                    <a:p>
                      <a:pPr marL="342900" lvl="0" indent="-247650" algn="thaiDist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01930" algn="l"/>
                          <a:tab pos="1257300" algn="l"/>
                        </a:tabLst>
                      </a:pPr>
                      <a:r>
                        <a:rPr lang="th-TH" sz="1400" b="1" u="sng" spc="-3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กลุ่มจังหวัดภาคกลางตอนบน ๑</a:t>
                      </a:r>
                      <a:r>
                        <a:rPr lang="th-TH" sz="1400" spc="-3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sz="1200" spc="-3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ได้แก่ จังหวัดพระนครศรีอยุธยา จังหวัดนนทบุรี จังหวัดปทุมธานี จังหวัดสระบุรี </a:t>
                      </a:r>
                      <a:endParaRPr lang="en-US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342900" lvl="0" indent="-247650" algn="thaiDist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01930" algn="l"/>
                          <a:tab pos="1257300" algn="l"/>
                        </a:tabLst>
                      </a:pPr>
                      <a:r>
                        <a:rPr lang="th-TH" sz="1400" b="1" u="sng" spc="-3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กลุ่มจังหวัดภาคกลางตอนบน ๒ </a:t>
                      </a:r>
                      <a:r>
                        <a:rPr lang="th-TH" sz="1200" spc="-3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ได้แก่ จังหวัดลพบุรี จังหวัดสิงห์บุรี จังหวัดชัยนาท จังหวัดอ่างทอง</a:t>
                      </a:r>
                      <a:endParaRPr lang="en-US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342900" lvl="0" indent="-247650" algn="thaiDist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01930" algn="l"/>
                          <a:tab pos="1257300" algn="l"/>
                        </a:tabLst>
                      </a:pPr>
                      <a:r>
                        <a:rPr lang="th-TH" sz="1400" b="1" u="sng" spc="-3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กลุ่มจังหวัดภาคกลางตอนกลาง </a:t>
                      </a:r>
                      <a:r>
                        <a:rPr lang="th-TH" sz="1200" spc="-3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ได้แก่ จังหวัดฉะเชิงเทรา จังหวัดสมุทรปราการ จังหวัดนครนายก จังหวัดสระแก้ว จังหวัดปราจีนบุรี</a:t>
                      </a:r>
                      <a:endParaRPr lang="en-US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342900" lvl="0" indent="-247650" algn="thaiDist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01930" algn="l"/>
                          <a:tab pos="1257300" algn="l"/>
                        </a:tabLst>
                      </a:pPr>
                      <a:r>
                        <a:rPr lang="th-TH" sz="1400" b="1" u="sng" spc="-3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กลุ่มจังหวัดภาคกลางตอนล่าง ๑ </a:t>
                      </a:r>
                      <a:r>
                        <a:rPr lang="th-TH" sz="1200" spc="-3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ได้แก่ จังหวัดนครปฐม จังหวัดกาญจนบุรี จังหวัดราชบุรี จังหวัดสุพรรณบุรี</a:t>
                      </a:r>
                      <a:endParaRPr lang="en-US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342900" lvl="0" indent="-247650" algn="thaiDist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01930" algn="l"/>
                          <a:tab pos="1257300" algn="l"/>
                        </a:tabLst>
                      </a:pPr>
                      <a:r>
                        <a:rPr lang="th-TH" sz="1400" b="1" u="sng" spc="-3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กลุ่มจังหวัดภาคตะวันออก </a:t>
                      </a:r>
                      <a:r>
                        <a:rPr lang="th-TH" sz="1200" spc="-3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ได้แก่ จังหวัดชลบุรี จังหวัดระยอง จังหวัดจันทบุรี จังหวัดตราด</a:t>
                      </a:r>
                      <a:endParaRPr lang="en-US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6581" marR="26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อนุกรรมการและเลขานุการ </a:t>
                      </a:r>
                      <a:endParaRPr lang="en-US" sz="14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400" b="1" u="sng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อ.ค.ต.ป. กลุ่มจังหวัดคณะที่ </a:t>
                      </a:r>
                      <a:r>
                        <a:rPr lang="th-TH" sz="1800" b="1" u="sng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๑</a:t>
                      </a:r>
                      <a:endParaRPr lang="en-US" sz="1800" b="1" u="sng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สำนักตรวจราชการ</a:t>
                      </a:r>
                      <a:endParaRPr lang="en-US" sz="14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สำนักงานปลัดสำนักนายกรัฐมนตรี</a:t>
                      </a:r>
                      <a:endParaRPr lang="en-US" sz="14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เลขที่ ๑ ถนนนครปฐม เขตดุสิต กทม. </a:t>
                      </a:r>
                      <a:r>
                        <a:rPr lang="th-TH" sz="14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๑๐๓๐๐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400" b="1" u="sng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โทรศัพท์</a:t>
                      </a:r>
                      <a:r>
                        <a:rPr lang="en-US" sz="1400" b="1" u="sng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:</a:t>
                      </a:r>
                      <a:r>
                        <a:rPr lang="th-TH" sz="1400" b="1" u="sng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๐ ๒๒๘๒ ๑๔๔๕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400" b="1" u="sng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6581" marR="26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56093">
                <a:tc>
                  <a:txBody>
                    <a:bodyPr/>
                    <a:lstStyle/>
                    <a:p>
                      <a:pPr marL="342900" lvl="0" indent="-247650" algn="thaiDist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01930" algn="l"/>
                          <a:tab pos="1257300" algn="l"/>
                        </a:tabLst>
                      </a:pPr>
                      <a:r>
                        <a:rPr lang="th-TH" sz="1400" b="1" u="sng" spc="-3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กลุ่มจังหวัดภาคเหนือตอนบน ๑ </a:t>
                      </a:r>
                      <a:r>
                        <a:rPr lang="th-TH" sz="1200" spc="-3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ได้แก่ จังหวัดเชียงใหม่ จังหวัดลำพูน จังหวัดลำปาง จังหวัดแม่ฮ่องสอน</a:t>
                      </a:r>
                      <a:endParaRPr lang="en-US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342900" lvl="0" indent="-247650" algn="thaiDist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01930" algn="l"/>
                          <a:tab pos="1257300" algn="l"/>
                        </a:tabLst>
                      </a:pPr>
                      <a:r>
                        <a:rPr lang="th-TH" sz="1400" b="1" u="sng" spc="-3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กลุ่มจังหวัดภาคเหนือตอนบน ๒ </a:t>
                      </a:r>
                      <a:r>
                        <a:rPr lang="th-TH" sz="1200" spc="-3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ได้แก่ จังหวัดเชียงราย จังหวัดพะเยา จังหวัดแพร่ จังหวัดน่าน</a:t>
                      </a:r>
                      <a:endParaRPr lang="en-US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342900" lvl="0" indent="-247650" algn="thaiDist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01930" algn="l"/>
                          <a:tab pos="1257300" algn="l"/>
                        </a:tabLst>
                      </a:pPr>
                      <a:r>
                        <a:rPr lang="th-TH" sz="1400" b="1" u="sng" spc="-3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กลุ่มจังหวัดภาคเหนือตอนล่าง ๑ </a:t>
                      </a:r>
                      <a:r>
                        <a:rPr lang="th-TH" sz="1200" spc="-3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ได้แก่ จังหวัดพิษณุโลก จังหวัดตาก จังหวัดเพชรบูรณ์ จังหวัดสุโขทัย จังหวัดอุตรดิตถ์</a:t>
                      </a:r>
                      <a:endParaRPr lang="en-US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342900" lvl="0" indent="-247650" algn="thaiDist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01930" algn="l"/>
                          <a:tab pos="1257300" algn="l"/>
                        </a:tabLst>
                      </a:pPr>
                      <a:r>
                        <a:rPr lang="th-TH" sz="1400" b="1" u="sng" spc="-6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กลุ่มจังหวัดภาคเหนือตอนล่าง ๒ </a:t>
                      </a:r>
                      <a:r>
                        <a:rPr lang="th-TH" sz="1200" spc="-6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ได้แก่ จังหวัดนครสวรรค์ จังหวัดอุทัยธานี จังหวัดกำแพงเพชร จังหวัดพิจิตร</a:t>
                      </a:r>
                      <a:endParaRPr lang="en-US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6581" marR="26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อนุกรรมการและเลขานุการ </a:t>
                      </a:r>
                      <a:endParaRPr lang="en-US" sz="14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400" b="1" u="sng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อ.ค.ต.ป. กลุ่มจังหวัดคณะที่ </a:t>
                      </a:r>
                      <a:r>
                        <a:rPr lang="th-TH" sz="1800" b="1" u="sng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๒</a:t>
                      </a:r>
                      <a:endParaRPr lang="en-US" sz="1800" b="1" u="sng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สำนักตรวจราชการ</a:t>
                      </a:r>
                      <a:endParaRPr lang="en-US" sz="14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สำนักงานปลัดสำนักนายกรัฐมนตรี</a:t>
                      </a:r>
                      <a:endParaRPr lang="en-US" sz="14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เลขที่ ๑ ถนนนครปฐม เขตดุสิต กทม. ๑๐๓๐๐</a:t>
                      </a:r>
                      <a:endParaRPr lang="en-US" sz="14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790575" algn="l"/>
                        </a:tabLst>
                        <a:defRPr/>
                      </a:pPr>
                      <a:r>
                        <a:rPr lang="th-TH" sz="1400" b="1" u="sng" spc="-3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โทรศัพท์</a:t>
                      </a:r>
                      <a:r>
                        <a:rPr lang="en-US" sz="1400" b="1" u="sng" spc="-3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: </a:t>
                      </a:r>
                      <a:r>
                        <a:rPr lang="th-TH" sz="1400" b="1" u="sng" spc="-3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๐ ๒๒๘๑ ๖๑๕๙</a:t>
                      </a:r>
                      <a:r>
                        <a:rPr lang="en-US" sz="1400" b="1" u="sng" spc="-3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</a:t>
                      </a:r>
                      <a:r>
                        <a:rPr lang="en-US" sz="1400" b="1" u="sng" spc="-3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sz="1400" b="1" u="sng" spc="-3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๐ ๒๒๘๒ ๖๒๗๒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	</a:t>
                      </a:r>
                    </a:p>
                  </a:txBody>
                  <a:tcPr marL="26581" marR="26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7081870" y="6602415"/>
            <a:ext cx="2133600" cy="327047"/>
          </a:xfrm>
        </p:spPr>
        <p:txBody>
          <a:bodyPr/>
          <a:lstStyle/>
          <a:p>
            <a:pPr algn="r"/>
            <a:fld id="{2855D050-2B16-4A77-BD87-B146D1BBC628}" type="slidenum">
              <a:rPr lang="ko-KR" altLang="en-US" sz="1400" smtClean="0"/>
              <a:pPr algn="r"/>
              <a:t>41</a:t>
            </a:fld>
            <a:endParaRPr lang="en-US" altLang="ko-KR" sz="1400" dirty="0"/>
          </a:p>
        </p:txBody>
      </p:sp>
      <p:graphicFrame>
        <p:nvGraphicFramePr>
          <p:cNvPr id="45" name="Table 44"/>
          <p:cNvGraphicFramePr>
            <a:graphicFrameLocks noGrp="1"/>
          </p:cNvGraphicFramePr>
          <p:nvPr/>
        </p:nvGraphicFramePr>
        <p:xfrm>
          <a:off x="214282" y="785794"/>
          <a:ext cx="8715436" cy="5777867"/>
        </p:xfrm>
        <a:graphic>
          <a:graphicData uri="http://schemas.openxmlformats.org/drawingml/2006/table">
            <a:tbl>
              <a:tblPr/>
              <a:tblGrid>
                <a:gridCol w="5081542"/>
                <a:gridCol w="3633894"/>
              </a:tblGrid>
              <a:tr h="42862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400" b="1" dirty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จังหวัด</a:t>
                      </a:r>
                      <a:endParaRPr lang="en-US" sz="1400" dirty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6581" marR="26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400" b="1" dirty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ที่อยู่ในการจัดส่งเอกสาร</a:t>
                      </a:r>
                      <a:endParaRPr lang="en-US" sz="1400" dirty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6581" marR="26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</a:tr>
              <a:tr h="2907526">
                <a:tc>
                  <a:txBody>
                    <a:bodyPr/>
                    <a:lstStyle/>
                    <a:p>
                      <a:pPr marL="342900" lvl="0" indent="-247650" algn="thaiDist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01930" algn="l"/>
                          <a:tab pos="1257300" algn="l"/>
                        </a:tabLst>
                      </a:pPr>
                      <a:r>
                        <a:rPr lang="th-TH" sz="1400" b="1" u="sng" spc="-3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กลุ่มจังหวัดภาคตะวันออกเฉียงเหนือตอนบน ๑ </a:t>
                      </a:r>
                      <a:r>
                        <a:rPr lang="th-TH" sz="1200" spc="-3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ได้แก่ จังหวัดอุดรธานี จังหวัดหนองบัวลำภู จังหวัดหนองคาย จังหวัดเลย จังหวัดบึงกาฬ</a:t>
                      </a:r>
                      <a:endParaRPr lang="en-US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342900" lvl="0" indent="-247650" algn="thaiDist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01930" algn="l"/>
                          <a:tab pos="1257300" algn="l"/>
                        </a:tabLst>
                      </a:pPr>
                      <a:r>
                        <a:rPr lang="th-TH" sz="1400" b="1" u="sng" spc="-3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กลุ่มจังหวัดภาคตะวันออกเฉียงเหนือตอนบน ๒ </a:t>
                      </a:r>
                      <a:r>
                        <a:rPr lang="th-TH" sz="1200" spc="-3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ได้แก่ จังหวัดสกลนคร จังหวัดมุกดาหาร จังหวัดนครพนม </a:t>
                      </a:r>
                      <a:endParaRPr lang="en-US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342900" lvl="0" indent="-247650" algn="thaiDist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01930" algn="l"/>
                          <a:tab pos="1257300" algn="l"/>
                        </a:tabLst>
                      </a:pPr>
                      <a:r>
                        <a:rPr lang="th-TH" sz="1400" b="1" u="sng" spc="-3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กลุ่มจังหวัดภาคตะวันออกเฉียงเหนือตอนกลาง </a:t>
                      </a:r>
                      <a:r>
                        <a:rPr lang="th-TH" sz="1200" spc="-3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ได้แก่ จังหวัดขอนแก่น จังหวัดมหาสารคาม จังหวัดร้อยเอ็ด จังหวัดกาฬสินธุ์</a:t>
                      </a:r>
                      <a:endParaRPr lang="en-US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342900" lvl="0" indent="-247650" algn="thaiDist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01930" algn="l"/>
                          <a:tab pos="1257300" algn="l"/>
                        </a:tabLst>
                      </a:pPr>
                      <a:r>
                        <a:rPr lang="th-TH" sz="1400" b="1" u="sng" spc="-3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กลุ่มจังหวัดภาคตะวันออกเฉียงเหนือตอนล่าง ๑ </a:t>
                      </a:r>
                      <a:r>
                        <a:rPr lang="th-TH" sz="1200" spc="-3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ได้แก่ จังหวัดนครราชสีมา จังหวัดชัยภูมิ จังหวัดบุรีรัมย์ จังหวัดสุรินทร์</a:t>
                      </a:r>
                      <a:endParaRPr lang="en-US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342900" lvl="0" indent="-247650" algn="thaiDist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01930" algn="l"/>
                          <a:tab pos="1257300" algn="l"/>
                        </a:tabLst>
                      </a:pPr>
                      <a:r>
                        <a:rPr lang="th-TH" sz="1400" b="1" u="sng" spc="-3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กลุ่มจังหวัดภาคตะวันออกเฉียงเหนือตอนล่าง ๒ </a:t>
                      </a:r>
                      <a:r>
                        <a:rPr lang="th-TH" sz="1200" spc="-3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ได้แก่ จังหวัดอุบลราชธานี จังหวัดอำนาจเจริญ จังหวัดศรีสะเกษ จังหวัดยโสธร</a:t>
                      </a:r>
                      <a:endParaRPr lang="en-US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6581" marR="26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อนุกรรมการและเลขานุการ </a:t>
                      </a:r>
                      <a:endParaRPr lang="en-US" sz="14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400" b="1" u="sng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อ.ค.ต.ป. กลุ่มจังหวัดคณะที่ </a:t>
                      </a:r>
                      <a:r>
                        <a:rPr lang="th-TH" sz="1800" b="1" u="sng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๓</a:t>
                      </a:r>
                      <a:endParaRPr lang="en-US" sz="1800" b="1" u="sng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สำนักตรวจราชการ</a:t>
                      </a:r>
                      <a:endParaRPr lang="en-US" sz="14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สำนักงานปลัดสำนักนายกรัฐมนตรี</a:t>
                      </a:r>
                      <a:endParaRPr lang="en-US" sz="14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เลขที่ </a:t>
                      </a:r>
                      <a:r>
                        <a:rPr lang="th-TH" sz="14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๑ ถนนนครปฐม </a:t>
                      </a:r>
                      <a:r>
                        <a:rPr lang="th-TH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เขตดุสิต กทม. </a:t>
                      </a:r>
                      <a:r>
                        <a:rPr lang="th-TH" sz="14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๑๐๓๐๐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1" u="sng" spc="-1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โทรศัพท์</a:t>
                      </a:r>
                      <a:r>
                        <a:rPr lang="en-US" sz="1400" b="1" u="sng" spc="-1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: </a:t>
                      </a:r>
                      <a:r>
                        <a:rPr lang="th-TH" sz="1400" b="1" u="sng" spc="-1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๐ ๒๒๘๑ ๖๑๕๙ </a:t>
                      </a:r>
                      <a:r>
                        <a:rPr lang="en-US" sz="1400" b="1" u="sng" spc="-1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</a:t>
                      </a:r>
                      <a:r>
                        <a:rPr lang="th-TH" sz="1400" b="1" u="sng" spc="-1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๐ ๒๒๘๒ ๖๒๗๒</a:t>
                      </a:r>
                      <a:endParaRPr lang="en-US" sz="1400" b="1" u="sng" spc="-10" baseline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4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6581" marR="26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  <a:tr h="2114564">
                <a:tc>
                  <a:txBody>
                    <a:bodyPr/>
                    <a:lstStyle/>
                    <a:p>
                      <a:pPr marL="342900" lvl="0" indent="-247650" algn="thaiDist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01930" algn="l"/>
                          <a:tab pos="1257300" algn="l"/>
                        </a:tabLst>
                      </a:pPr>
                      <a:r>
                        <a:rPr lang="th-TH" sz="1400" b="1" u="sng" spc="-3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กลุ่มจังหวัดภาคกลางตอนล่าง ๒ </a:t>
                      </a:r>
                      <a:r>
                        <a:rPr lang="th-TH" sz="1200" spc="-3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ได้แก่ จังหวัดเพชรบุรี จังหวัดประจวบคีรีขันธ์ จังหวัดสมุทรสาคร จังหวัดสมุทรสงคราม</a:t>
                      </a:r>
                      <a:endParaRPr lang="en-US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342900" lvl="0" indent="-247650" algn="thaiDist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01930" algn="l"/>
                          <a:tab pos="1257300" algn="l"/>
                        </a:tabLst>
                      </a:pPr>
                      <a:r>
                        <a:rPr lang="th-TH" sz="1400" b="1" u="sng" spc="-3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กลุ่มจังหวัดภาคใต้ฝั่งอ่าวไทย </a:t>
                      </a:r>
                      <a:r>
                        <a:rPr lang="th-TH" sz="1200" spc="-3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ได้แก่ จังหวัดสุราษฎร์ธานี จังหวัดชุมพร จังหวัดนครศรีธรรมราช จังหวัดพัทลุง</a:t>
                      </a:r>
                      <a:endParaRPr lang="en-US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342900" lvl="0" indent="-247650" algn="thaiDist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01930" algn="l"/>
                          <a:tab pos="1257300" algn="l"/>
                        </a:tabLst>
                      </a:pPr>
                      <a:r>
                        <a:rPr lang="th-TH" sz="1400" b="1" u="sng" spc="-3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กลุ่มจังหวัดภาคใต้ฝั่งอันดามัน </a:t>
                      </a:r>
                      <a:r>
                        <a:rPr lang="th-TH" sz="1200" spc="-3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ได้แก่ จังหวัดภูเก็ต จังหวัดระนอง จังหวัดพังงา จังหวัดกระบี่ จังหวัดตรัง</a:t>
                      </a:r>
                      <a:endParaRPr lang="en-US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342900" lvl="0" indent="-247650" algn="thaiDist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01930" algn="l"/>
                          <a:tab pos="1257300" algn="l"/>
                        </a:tabLst>
                      </a:pPr>
                      <a:r>
                        <a:rPr lang="th-TH" sz="1400" b="1" u="sng" spc="-3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กลุ่มจังหวัดภาคใต้ชายแดน </a:t>
                      </a:r>
                      <a:r>
                        <a:rPr lang="th-TH" sz="1200" spc="-3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ได้แก่ จังหวัดสงขลา จังหวัดปัตตานี จังหวัดยะลา จังหวัดนราธิวาส จังหวัดสตูล </a:t>
                      </a:r>
                      <a:endParaRPr lang="en-US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6581" marR="26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อนุกรรมการและเลขานุการ </a:t>
                      </a:r>
                      <a:endParaRPr lang="en-US" sz="14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400" b="1" u="sng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อ.ค.ต.ป. กลุ่มจังหวัดคณะที่ </a:t>
                      </a:r>
                      <a:r>
                        <a:rPr lang="th-TH" sz="1800" b="1" u="sng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๔</a:t>
                      </a:r>
                      <a:endParaRPr lang="en-US" sz="1800" b="1" u="sng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สำนักตรวจราชการ</a:t>
                      </a:r>
                      <a:endParaRPr lang="en-US" sz="14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สำนักงานปลัดสำนักนายกรัฐมนตรี</a:t>
                      </a:r>
                      <a:endParaRPr lang="en-US" sz="14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เลขที่ ๑ ถนนนครปฐม เขตดุสิต กทม. </a:t>
                      </a:r>
                      <a:r>
                        <a:rPr lang="th-TH" sz="14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๑๐๓๐๐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1" u="sng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โทรศัพท์</a:t>
                      </a:r>
                      <a:r>
                        <a:rPr lang="en-US" sz="1400" b="1" u="sng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: </a:t>
                      </a:r>
                      <a:r>
                        <a:rPr lang="th-TH" sz="1400" b="1" u="sng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๐ ๒๒๘๑</a:t>
                      </a:r>
                      <a:r>
                        <a:rPr lang="th-TH" sz="1400" b="1" u="sng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๖๑๕๙</a:t>
                      </a:r>
                      <a:r>
                        <a:rPr lang="en-US" sz="1400" b="1" u="sng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th-TH" sz="1400" b="1" u="sng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๐ ๒๒๘๒ ๖๒๗๒</a:t>
                      </a:r>
                      <a:endParaRPr lang="en-US" sz="1400" b="1" u="sng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4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6581" marR="26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14346" y="214290"/>
            <a:ext cx="9001124" cy="553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th-TH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สถานที่ติดต่อและจัดส่งเอกสาร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7010400" y="6530953"/>
            <a:ext cx="2133600" cy="327047"/>
          </a:xfrm>
        </p:spPr>
        <p:txBody>
          <a:bodyPr/>
          <a:lstStyle/>
          <a:p>
            <a:pPr algn="r"/>
            <a:fld id="{2855D050-2B16-4A77-BD87-B146D1BBC628}" type="slidenum">
              <a:rPr lang="ko-KR" altLang="en-US" sz="1400" smtClean="0"/>
              <a:pPr algn="r"/>
              <a:t>42</a:t>
            </a:fld>
            <a:endParaRPr lang="en-US" altLang="ko-KR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642910" y="1071546"/>
            <a:ext cx="800105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6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จบการนำเสนอ</a:t>
            </a:r>
          </a:p>
          <a:p>
            <a:pPr algn="ctr"/>
            <a:endParaRPr lang="th-TH" sz="32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th-TH" sz="4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ขอขอบคุณทุกท่าน</a:t>
            </a:r>
            <a:endParaRPr lang="th-TH" sz="4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26" name="Picture 2" descr="C:\Users\OPDC\Desktop\เด็กหญิงไหว้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2758" y="3567546"/>
            <a:ext cx="983789" cy="1218776"/>
          </a:xfrm>
          <a:prstGeom prst="rect">
            <a:avLst/>
          </a:prstGeom>
          <a:noFill/>
        </p:spPr>
      </p:pic>
      <p:pic>
        <p:nvPicPr>
          <p:cNvPr id="1027" name="Picture 3" descr="C:\Users\OPDC\Desktop\เด็กชายไหว้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43306" y="3571876"/>
            <a:ext cx="913726" cy="1214446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357158" y="5098333"/>
            <a:ext cx="8286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สามารถดาวน์โหลดเอกสารประกอบการบรรยายได้ที่</a:t>
            </a:r>
          </a:p>
          <a:p>
            <a:pPr algn="ctr">
              <a:lnSpc>
                <a:spcPct val="150000"/>
              </a:lnSpc>
            </a:pP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เว็บไซต์ของสำนักงาน ก.พ.ร. ที่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www.opdc.go.th  </a:t>
            </a: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หัวข้อ เอกสารและสื่อ</a:t>
            </a:r>
            <a:endParaRPr lang="th-TH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6309320"/>
            <a:ext cx="655626" cy="54868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01090" y="6612979"/>
            <a:ext cx="685800" cy="316483"/>
          </a:xfrm>
        </p:spPr>
        <p:txBody>
          <a:bodyPr/>
          <a:lstStyle/>
          <a:p>
            <a:fld id="{761B4706-3CB6-4EB6-97ED-8820D37AA198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gray">
          <a:xfrm>
            <a:off x="-142908" y="2860679"/>
            <a:ext cx="9501222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ระเบียบสำนักนายกรัฐมนตรี </a:t>
            </a:r>
            <a:br>
              <a:rPr kumimoji="0" lang="th-TH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</a:br>
            <a:r>
              <a:rPr kumimoji="0" lang="th-TH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ว่าด้วยการตรวจสอบและประเมินผลภาคราชการ (ค.ต.ป.)</a:t>
            </a:r>
            <a:endParaRPr kumimoji="0" lang="th-TH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28384" y="6596236"/>
            <a:ext cx="1115616" cy="404664"/>
          </a:xfrm>
        </p:spPr>
        <p:txBody>
          <a:bodyPr/>
          <a:lstStyle/>
          <a:p>
            <a:fld id="{B6C6C0BE-0DF5-4EBC-9335-5C42B17855EF}" type="slidenum">
              <a:rPr lang="en-US"/>
              <a:pPr/>
              <a:t>6</a:t>
            </a:fld>
            <a:endParaRPr lang="th-TH" dirty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59"/>
            <a:ext cx="9501222" cy="1139825"/>
          </a:xfrm>
        </p:spPr>
        <p:txBody>
          <a:bodyPr/>
          <a:lstStyle/>
          <a:p>
            <a:pPr algn="l"/>
            <a:r>
              <a:rPr lang="th-TH" sz="2800" b="1" dirty="0" smtClean="0"/>
              <a:t>ระเบียบสำนักนายกรัฐมนตรี </a:t>
            </a:r>
            <a:br>
              <a:rPr lang="th-TH" sz="2800" b="1" dirty="0" smtClean="0"/>
            </a:br>
            <a:r>
              <a:rPr lang="th-TH" sz="2800" b="1" dirty="0" smtClean="0"/>
              <a:t>ว่าด้วยการตรว</a:t>
            </a:r>
            <a:r>
              <a:rPr lang="th-TH" sz="2800" b="1" dirty="0"/>
              <a:t>จสอบและประเมินผลภาค</a:t>
            </a:r>
            <a:r>
              <a:rPr lang="th-TH" sz="2800" b="1" dirty="0" smtClean="0"/>
              <a:t>ราชการ </a:t>
            </a:r>
            <a:r>
              <a:rPr lang="th-TH" sz="2800" b="1" dirty="0"/>
              <a:t>(ค.ต.ป.)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8638" y="2343152"/>
            <a:ext cx="8329642" cy="1871666"/>
          </a:xfrm>
        </p:spPr>
        <p:txBody>
          <a:bodyPr/>
          <a:lstStyle/>
          <a:p>
            <a:pPr marL="1436688" indent="-742950">
              <a:spcBef>
                <a:spcPts val="1800"/>
              </a:spcBef>
              <a:buFont typeface="+mj-cs"/>
              <a:buAutoNum type="thaiNumPeriod"/>
            </a:pPr>
            <a:r>
              <a:rPr lang="th-TH" sz="2600" b="1" dirty="0"/>
              <a:t>ระเบียบ ค.ต.ป. พ.ศ. </a:t>
            </a:r>
            <a:r>
              <a:rPr lang="th-TH" sz="2600" b="1" dirty="0" smtClean="0"/>
              <a:t>๒๕๔๘</a:t>
            </a:r>
            <a:endParaRPr lang="th-TH" sz="2600" b="1" dirty="0"/>
          </a:p>
          <a:p>
            <a:pPr marL="1436688" indent="-742950">
              <a:spcBef>
                <a:spcPts val="1800"/>
              </a:spcBef>
              <a:buFont typeface="+mj-cs"/>
              <a:buAutoNum type="thaiNumPeriod"/>
            </a:pPr>
            <a:r>
              <a:rPr lang="th-TH" sz="2600" b="1" dirty="0"/>
              <a:t>ระเบียบ ค.ต.ป. ฉบับที่ </a:t>
            </a:r>
            <a:r>
              <a:rPr lang="th-TH" sz="2600" b="1" dirty="0" smtClean="0"/>
              <a:t>๒ </a:t>
            </a:r>
            <a:r>
              <a:rPr lang="th-TH" sz="2600" b="1" dirty="0"/>
              <a:t>พ.ศ. </a:t>
            </a:r>
            <a:r>
              <a:rPr lang="th-TH" sz="2600" b="1" dirty="0" smtClean="0"/>
              <a:t>๒๕๕๐</a:t>
            </a:r>
            <a:endParaRPr lang="th-TH" sz="2600" b="1" dirty="0"/>
          </a:p>
          <a:p>
            <a:pPr marL="1436688" indent="-742950">
              <a:spcBef>
                <a:spcPts val="1800"/>
              </a:spcBef>
              <a:buFont typeface="+mj-cs"/>
              <a:buAutoNum type="thaiNumPeriod"/>
            </a:pPr>
            <a:r>
              <a:rPr lang="th-TH" sz="2600" b="1" dirty="0"/>
              <a:t>ระเบียบ ค.ต.ป. ฉบับที่ </a:t>
            </a:r>
            <a:r>
              <a:rPr lang="th-TH" sz="2600" b="1" dirty="0" smtClean="0"/>
              <a:t>๓ </a:t>
            </a:r>
            <a:r>
              <a:rPr lang="th-TH" sz="2600" b="1" dirty="0"/>
              <a:t>พ.ศ. </a:t>
            </a:r>
            <a:r>
              <a:rPr lang="th-TH" sz="2600" b="1" dirty="0" smtClean="0"/>
              <a:t>๒๕๕๒</a:t>
            </a:r>
            <a:endParaRPr lang="th-TH" sz="2600" b="1" dirty="0"/>
          </a:p>
          <a:p>
            <a:pPr marL="1436688" indent="-742950">
              <a:spcBef>
                <a:spcPts val="1800"/>
              </a:spcBef>
              <a:buFont typeface="+mj-cs"/>
              <a:buAutoNum type="thaiNumPeriod"/>
            </a:pPr>
            <a:endParaRPr lang="th-TH" sz="2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245100" y="1401763"/>
            <a:ext cx="1482725" cy="1371600"/>
            <a:chOff x="2415" y="2190"/>
            <a:chExt cx="1173" cy="1534"/>
          </a:xfrm>
        </p:grpSpPr>
        <p:sp>
          <p:nvSpPr>
            <p:cNvPr id="45112" name="Text Box 6"/>
            <p:cNvSpPr txBox="1">
              <a:spLocks noChangeArrowheads="1"/>
            </p:cNvSpPr>
            <p:nvPr/>
          </p:nvSpPr>
          <p:spPr bwMode="gray">
            <a:xfrm>
              <a:off x="2872" y="2190"/>
              <a:ext cx="211" cy="30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200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rPr>
                <a:t>3</a:t>
              </a:r>
            </a:p>
          </p:txBody>
        </p:sp>
        <p:sp>
          <p:nvSpPr>
            <p:cNvPr id="45113" name="Oval 7"/>
            <p:cNvSpPr>
              <a:spLocks noChangeArrowheads="1"/>
            </p:cNvSpPr>
            <p:nvPr/>
          </p:nvSpPr>
          <p:spPr bwMode="gray">
            <a:xfrm>
              <a:off x="2415" y="2413"/>
              <a:ext cx="1169" cy="1167"/>
            </a:xfrm>
            <a:prstGeom prst="ellipse">
              <a:avLst/>
            </a:prstGeom>
            <a:gradFill rotWithShape="1">
              <a:gsLst>
                <a:gs pos="0">
                  <a:srgbClr val="C0C0C0">
                    <a:alpha val="0"/>
                  </a:srgbClr>
                </a:gs>
                <a:gs pos="100000">
                  <a:srgbClr val="E9E9E9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th-TH" sz="1800"/>
            </a:p>
          </p:txBody>
        </p:sp>
        <p:sp>
          <p:nvSpPr>
            <p:cNvPr id="45114" name="Oval 8"/>
            <p:cNvSpPr>
              <a:spLocks noChangeArrowheads="1"/>
            </p:cNvSpPr>
            <p:nvPr/>
          </p:nvSpPr>
          <p:spPr bwMode="gray">
            <a:xfrm>
              <a:off x="2472" y="2629"/>
              <a:ext cx="1116" cy="1095"/>
            </a:xfrm>
            <a:prstGeom prst="ellipse">
              <a:avLst/>
            </a:prstGeom>
            <a:gradFill rotWithShape="1">
              <a:gsLst>
                <a:gs pos="0">
                  <a:srgbClr val="989898"/>
                </a:gs>
                <a:gs pos="100000">
                  <a:srgbClr val="C0C0C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th-TH" sz="1800"/>
            </a:p>
          </p:txBody>
        </p:sp>
        <p:sp>
          <p:nvSpPr>
            <p:cNvPr id="45115" name="Oval 9"/>
            <p:cNvSpPr>
              <a:spLocks noChangeArrowheads="1"/>
            </p:cNvSpPr>
            <p:nvPr/>
          </p:nvSpPr>
          <p:spPr bwMode="gray">
            <a:xfrm>
              <a:off x="2534" y="2662"/>
              <a:ext cx="992" cy="888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0C0C0">
                    <a:alpha val="37999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th-TH" sz="1800"/>
            </a:p>
          </p:txBody>
        </p:sp>
      </p:grpSp>
      <p:sp>
        <p:nvSpPr>
          <p:cNvPr id="45059" name="Text Box 19"/>
          <p:cNvSpPr txBox="1">
            <a:spLocks noChangeArrowheads="1"/>
          </p:cNvSpPr>
          <p:nvPr/>
        </p:nvSpPr>
        <p:spPr bwMode="gray">
          <a:xfrm>
            <a:off x="5294313" y="2697163"/>
            <a:ext cx="1109662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th-TH" sz="120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กรมบัญชีกลาง</a:t>
            </a:r>
            <a:endParaRPr lang="en-US" sz="120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5060" name="Text Box 21"/>
          <p:cNvSpPr txBox="1">
            <a:spLocks noChangeArrowheads="1"/>
          </p:cNvSpPr>
          <p:nvPr/>
        </p:nvSpPr>
        <p:spPr bwMode="gray">
          <a:xfrm>
            <a:off x="6267450" y="2452688"/>
            <a:ext cx="617538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th-TH" sz="120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สศช.</a:t>
            </a:r>
            <a:endParaRPr lang="en-US" sz="120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5061" name="Text Box 26"/>
          <p:cNvSpPr txBox="1">
            <a:spLocks noChangeArrowheads="1"/>
          </p:cNvSpPr>
          <p:nvPr/>
        </p:nvSpPr>
        <p:spPr bwMode="gray">
          <a:xfrm>
            <a:off x="4214813" y="561975"/>
            <a:ext cx="3273425" cy="274638"/>
          </a:xfrm>
          <a:prstGeom prst="rect">
            <a:avLst/>
          </a:prstGeom>
          <a:solidFill>
            <a:srgbClr val="9900CC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1200" b="1" dirty="0" err="1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ระบบการควบคุมการบริหารราชการแผ่นดิน</a:t>
            </a:r>
            <a:endParaRPr lang="en-US" sz="12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5062" name="AutoShape 10"/>
          <p:cNvSpPr>
            <a:spLocks noChangeArrowheads="1"/>
          </p:cNvSpPr>
          <p:nvPr/>
        </p:nvSpPr>
        <p:spPr bwMode="auto">
          <a:xfrm>
            <a:off x="4773613" y="1398588"/>
            <a:ext cx="2489200" cy="1668462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8 w 21600"/>
              <a:gd name="T25" fmla="*/ 3162 h 21600"/>
              <a:gd name="T26" fmla="*/ 18432 w 21600"/>
              <a:gd name="T27" fmla="*/ 18438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gradFill rotWithShape="1">
            <a:gsLst>
              <a:gs pos="0">
                <a:srgbClr val="3366FF"/>
              </a:gs>
              <a:gs pos="100000">
                <a:srgbClr val="182F76"/>
              </a:gs>
            </a:gsLst>
            <a:path path="rect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83979" name="AutoShape 11"/>
          <p:cNvSpPr>
            <a:spLocks noChangeArrowheads="1"/>
          </p:cNvSpPr>
          <p:nvPr/>
        </p:nvSpPr>
        <p:spPr bwMode="auto">
          <a:xfrm>
            <a:off x="4495800" y="1246188"/>
            <a:ext cx="3011488" cy="2020887"/>
          </a:xfrm>
          <a:custGeom>
            <a:avLst/>
            <a:gdLst>
              <a:gd name="G0" fmla="+- 2031 0 0"/>
              <a:gd name="G1" fmla="+- 21600 0 2031"/>
              <a:gd name="G2" fmla="+- 21600 0 2031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2031" y="10800"/>
                </a:moveTo>
                <a:cubicBezTo>
                  <a:pt x="2031" y="15643"/>
                  <a:pt x="5957" y="19569"/>
                  <a:pt x="10800" y="19569"/>
                </a:cubicBezTo>
                <a:cubicBezTo>
                  <a:pt x="15643" y="19569"/>
                  <a:pt x="19569" y="15643"/>
                  <a:pt x="19569" y="10800"/>
                </a:cubicBezTo>
                <a:cubicBezTo>
                  <a:pt x="19569" y="5957"/>
                  <a:pt x="15643" y="2031"/>
                  <a:pt x="10800" y="2031"/>
                </a:cubicBezTo>
                <a:cubicBezTo>
                  <a:pt x="5957" y="2031"/>
                  <a:pt x="2031" y="5957"/>
                  <a:pt x="2031" y="10800"/>
                </a:cubicBezTo>
                <a:close/>
              </a:path>
            </a:pathLst>
          </a:custGeom>
          <a:gradFill rotWithShape="1">
            <a:gsLst>
              <a:gs pos="0">
                <a:srgbClr val="CCFF66"/>
              </a:gs>
              <a:gs pos="100000">
                <a:srgbClr val="CCFF66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th-TH" sz="1800">
              <a:cs typeface="+mn-cs"/>
            </a:endParaRPr>
          </a:p>
        </p:txBody>
      </p:sp>
      <p:sp>
        <p:nvSpPr>
          <p:cNvPr id="45064" name="AutoShape 12"/>
          <p:cNvSpPr>
            <a:spLocks noChangeArrowheads="1"/>
          </p:cNvSpPr>
          <p:nvPr/>
        </p:nvSpPr>
        <p:spPr bwMode="auto">
          <a:xfrm>
            <a:off x="3959225" y="879475"/>
            <a:ext cx="4124325" cy="276542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59 w 21600"/>
              <a:gd name="T25" fmla="*/ 3160 h 21600"/>
              <a:gd name="T26" fmla="*/ 18441 w 21600"/>
              <a:gd name="T27" fmla="*/ 1844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3005" y="10800"/>
                </a:moveTo>
                <a:cubicBezTo>
                  <a:pt x="3005" y="15105"/>
                  <a:pt x="6495" y="18595"/>
                  <a:pt x="10800" y="18595"/>
                </a:cubicBezTo>
                <a:cubicBezTo>
                  <a:pt x="15105" y="18595"/>
                  <a:pt x="18595" y="15105"/>
                  <a:pt x="18595" y="10800"/>
                </a:cubicBezTo>
                <a:cubicBezTo>
                  <a:pt x="18595" y="6495"/>
                  <a:pt x="15105" y="3005"/>
                  <a:pt x="10800" y="3005"/>
                </a:cubicBezTo>
                <a:cubicBezTo>
                  <a:pt x="6495" y="3005"/>
                  <a:pt x="3005" y="6495"/>
                  <a:pt x="3005" y="10800"/>
                </a:cubicBezTo>
                <a:close/>
              </a:path>
            </a:pathLst>
          </a:custGeom>
          <a:gradFill rotWithShape="1">
            <a:gsLst>
              <a:gs pos="0">
                <a:srgbClr val="FFCC66"/>
              </a:gs>
              <a:gs pos="100000">
                <a:srgbClr val="765E2F"/>
              </a:gs>
            </a:gsLst>
            <a:path path="rect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45065" name="Text Box 13"/>
          <p:cNvSpPr txBox="1">
            <a:spLocks noChangeArrowheads="1"/>
          </p:cNvSpPr>
          <p:nvPr/>
        </p:nvSpPr>
        <p:spPr bwMode="gray">
          <a:xfrm>
            <a:off x="5395913" y="1857375"/>
            <a:ext cx="1314450" cy="984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sz="1200" dirty="0">
                <a:latin typeface="Tahoma" pitchFamily="34" charset="0"/>
                <a:cs typeface="Tahoma" pitchFamily="34" charset="0"/>
              </a:rPr>
              <a:t>ผู้ตรวจราชการ</a:t>
            </a:r>
          </a:p>
          <a:p>
            <a:pPr algn="ctr"/>
            <a:r>
              <a:rPr lang="th-TH" sz="1200" dirty="0">
                <a:latin typeface="Tahoma" pitchFamily="34" charset="0"/>
                <a:cs typeface="Tahoma" pitchFamily="34" charset="0"/>
              </a:rPr>
              <a:t>ผู้ตรวจสอบภายใน</a:t>
            </a:r>
          </a:p>
          <a:p>
            <a:pPr algn="ctr"/>
            <a:r>
              <a:rPr lang="th-TH" sz="1200" dirty="0">
                <a:latin typeface="Tahoma" pitchFamily="34" charset="0"/>
                <a:cs typeface="Tahoma" pitchFamily="34" charset="0"/>
              </a:rPr>
              <a:t>ระดับกระทรวง กรม</a:t>
            </a:r>
            <a:endParaRPr lang="en-US" sz="1200" dirty="0">
              <a:latin typeface="Tahoma" pitchFamily="34" charset="0"/>
              <a:cs typeface="Tahoma" pitchFamily="34" charset="0"/>
            </a:endParaRPr>
          </a:p>
          <a:p>
            <a:pPr algn="ctr">
              <a:lnSpc>
                <a:spcPct val="55000"/>
              </a:lnSpc>
              <a:spcBef>
                <a:spcPct val="25000"/>
              </a:spcBef>
            </a:pPr>
            <a:endParaRPr lang="en-US" sz="1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5066" name="Text Box 14"/>
          <p:cNvSpPr txBox="1">
            <a:spLocks noChangeArrowheads="1"/>
          </p:cNvSpPr>
          <p:nvPr/>
        </p:nvSpPr>
        <p:spPr bwMode="gray">
          <a:xfrm>
            <a:off x="5341938" y="1552575"/>
            <a:ext cx="1408112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th-TH" sz="120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ผู้ตรวจราชการ สนร.</a:t>
            </a:r>
            <a:endParaRPr lang="en-US" sz="120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5067" name="Text Box 15"/>
          <p:cNvSpPr txBox="1">
            <a:spLocks noChangeArrowheads="1"/>
          </p:cNvSpPr>
          <p:nvPr/>
        </p:nvSpPr>
        <p:spPr bwMode="gray">
          <a:xfrm>
            <a:off x="6492875" y="1814513"/>
            <a:ext cx="723900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th-TH" sz="120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ส.ก.พ.ร.</a:t>
            </a:r>
            <a:endParaRPr lang="en-US" sz="120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5068" name="Text Box 16"/>
          <p:cNvSpPr txBox="1">
            <a:spLocks noChangeArrowheads="1"/>
          </p:cNvSpPr>
          <p:nvPr/>
        </p:nvSpPr>
        <p:spPr bwMode="gray">
          <a:xfrm>
            <a:off x="2708275" y="915988"/>
            <a:ext cx="1238250" cy="830997"/>
          </a:xfrm>
          <a:prstGeom prst="rect">
            <a:avLst/>
          </a:prstGeom>
          <a:solidFill>
            <a:srgbClr val="0000FF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sz="12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กลไกควบคุมภายใน</a:t>
            </a:r>
          </a:p>
          <a:p>
            <a:pPr algn="ctr"/>
            <a:r>
              <a:rPr lang="en-US" sz="12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(</a:t>
            </a:r>
            <a:r>
              <a:rPr lang="th-TH" sz="12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หน่วยงานกลาง</a:t>
            </a:r>
            <a:r>
              <a:rPr lang="en-US" sz="12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)</a:t>
            </a:r>
          </a:p>
        </p:txBody>
      </p:sp>
      <p:sp>
        <p:nvSpPr>
          <p:cNvPr id="45069" name="Text Box 17"/>
          <p:cNvSpPr txBox="1">
            <a:spLocks noChangeArrowheads="1"/>
          </p:cNvSpPr>
          <p:nvPr/>
        </p:nvSpPr>
        <p:spPr bwMode="gray">
          <a:xfrm>
            <a:off x="4902200" y="2022475"/>
            <a:ext cx="492125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120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สงป.</a:t>
            </a:r>
            <a:endParaRPr lang="en-US" sz="120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5070" name="Text Box 18"/>
          <p:cNvSpPr txBox="1">
            <a:spLocks noChangeArrowheads="1"/>
          </p:cNvSpPr>
          <p:nvPr/>
        </p:nvSpPr>
        <p:spPr bwMode="gray">
          <a:xfrm>
            <a:off x="6804025" y="3081338"/>
            <a:ext cx="584200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th-TH" sz="120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ปปช.</a:t>
            </a:r>
            <a:endParaRPr lang="en-US" sz="120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5071" name="Text Box 20"/>
          <p:cNvSpPr txBox="1">
            <a:spLocks noChangeArrowheads="1"/>
          </p:cNvSpPr>
          <p:nvPr/>
        </p:nvSpPr>
        <p:spPr bwMode="gray">
          <a:xfrm>
            <a:off x="4783138" y="3094038"/>
            <a:ext cx="58737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th-TH" sz="120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คตส.</a:t>
            </a:r>
            <a:endParaRPr lang="en-US" sz="120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5072" name="Text Box 23"/>
          <p:cNvSpPr txBox="1">
            <a:spLocks noChangeArrowheads="1"/>
          </p:cNvSpPr>
          <p:nvPr/>
        </p:nvSpPr>
        <p:spPr bwMode="gray">
          <a:xfrm>
            <a:off x="3859213" y="1700213"/>
            <a:ext cx="94456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th-TH" sz="120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คณะ</a:t>
            </a:r>
            <a:br>
              <a:rPr lang="th-TH" sz="120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</a:br>
            <a:r>
              <a:rPr lang="th-TH" sz="120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กรรมาธิการ</a:t>
            </a:r>
            <a:endParaRPr lang="en-US" sz="120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5073" name="Text Box 24"/>
          <p:cNvSpPr txBox="1">
            <a:spLocks noChangeArrowheads="1"/>
          </p:cNvSpPr>
          <p:nvPr/>
        </p:nvSpPr>
        <p:spPr bwMode="gray">
          <a:xfrm>
            <a:off x="7423150" y="1806575"/>
            <a:ext cx="7207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th-TH" sz="120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ศาล</a:t>
            </a:r>
            <a:br>
              <a:rPr lang="th-TH" sz="120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</a:br>
            <a:r>
              <a:rPr lang="th-TH" sz="120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ปกครอง</a:t>
            </a:r>
            <a:endParaRPr lang="en-US" sz="120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5074" name="Text Box 25"/>
          <p:cNvSpPr txBox="1">
            <a:spLocks noChangeArrowheads="1"/>
          </p:cNvSpPr>
          <p:nvPr/>
        </p:nvSpPr>
        <p:spPr bwMode="gray">
          <a:xfrm>
            <a:off x="5083175" y="868363"/>
            <a:ext cx="1965325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th-TH" sz="1200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ผู้ตรวจการ</a:t>
            </a:r>
            <a:r>
              <a:rPr lang="th-TH" sz="1200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แผ่นดิน</a:t>
            </a:r>
            <a:endParaRPr lang="th-TH" sz="1200" dirty="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5075" name="Text Box 27"/>
          <p:cNvSpPr txBox="1">
            <a:spLocks noChangeArrowheads="1"/>
          </p:cNvSpPr>
          <p:nvPr/>
        </p:nvSpPr>
        <p:spPr bwMode="gray">
          <a:xfrm>
            <a:off x="7786688" y="995363"/>
            <a:ext cx="1114425" cy="457200"/>
          </a:xfrm>
          <a:prstGeom prst="rect">
            <a:avLst/>
          </a:prstGeom>
          <a:solidFill>
            <a:srgbClr val="996633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th-TH" sz="12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กลไกควบคุมภายนอก</a:t>
            </a:r>
            <a:endParaRPr lang="en-US" sz="1200" b="1" dirty="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5076" name="Text Box 29"/>
          <p:cNvSpPr txBox="1">
            <a:spLocks noChangeArrowheads="1"/>
          </p:cNvSpPr>
          <p:nvPr/>
        </p:nvSpPr>
        <p:spPr bwMode="gray">
          <a:xfrm>
            <a:off x="7850188" y="2812317"/>
            <a:ext cx="1255712" cy="830997"/>
          </a:xfrm>
          <a:prstGeom prst="rect">
            <a:avLst/>
          </a:prstGeom>
          <a:solidFill>
            <a:srgbClr val="6B6B6B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sz="12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กลไกควบคุมภายใน</a:t>
            </a:r>
            <a:endParaRPr lang="en-US" sz="1200" b="1" dirty="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  <a:p>
            <a:pPr algn="ctr"/>
            <a:r>
              <a:rPr lang="en-US" sz="12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(</a:t>
            </a:r>
            <a:r>
              <a:rPr lang="th-TH" sz="12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ภายในองค์การ</a:t>
            </a:r>
            <a:r>
              <a:rPr lang="en-US" sz="12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)</a:t>
            </a:r>
          </a:p>
        </p:txBody>
      </p:sp>
      <p:sp>
        <p:nvSpPr>
          <p:cNvPr id="83998" name="Line 30"/>
          <p:cNvSpPr>
            <a:spLocks noChangeShapeType="1"/>
          </p:cNvSpPr>
          <p:nvPr/>
        </p:nvSpPr>
        <p:spPr bwMode="auto">
          <a:xfrm flipH="1" flipV="1">
            <a:off x="6223000" y="2478088"/>
            <a:ext cx="1728788" cy="735012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>
              <a:defRPr/>
            </a:pPr>
            <a:endParaRPr lang="en-GB" sz="1800">
              <a:latin typeface="Arial" charset="0"/>
              <a:cs typeface="+mn-cs"/>
            </a:endParaRPr>
          </a:p>
        </p:txBody>
      </p:sp>
      <p:sp>
        <p:nvSpPr>
          <p:cNvPr id="83999" name="Line 31"/>
          <p:cNvSpPr>
            <a:spLocks noChangeShapeType="1"/>
          </p:cNvSpPr>
          <p:nvPr/>
        </p:nvSpPr>
        <p:spPr bwMode="auto">
          <a:xfrm>
            <a:off x="3935413" y="1185863"/>
            <a:ext cx="1177925" cy="60325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>
            <a:outerShdw dist="40161" dir="17306097" algn="ctr" rotWithShape="0">
              <a:schemeClr val="tx1">
                <a:alpha val="50000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th-TH" sz="1800">
              <a:cs typeface="+mn-cs"/>
            </a:endParaRPr>
          </a:p>
        </p:txBody>
      </p:sp>
      <p:sp>
        <p:nvSpPr>
          <p:cNvPr id="84000" name="Line 32"/>
          <p:cNvSpPr>
            <a:spLocks noChangeShapeType="1"/>
          </p:cNvSpPr>
          <p:nvPr/>
        </p:nvSpPr>
        <p:spPr bwMode="auto">
          <a:xfrm flipH="1">
            <a:off x="7264400" y="1258888"/>
            <a:ext cx="523875" cy="230187"/>
          </a:xfrm>
          <a:prstGeom prst="line">
            <a:avLst/>
          </a:prstGeom>
          <a:noFill/>
          <a:ln w="38100">
            <a:solidFill>
              <a:srgbClr val="CC9900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>
              <a:defRPr/>
            </a:pPr>
            <a:endParaRPr lang="th-TH" sz="1800">
              <a:cs typeface="+mn-cs"/>
            </a:endParaRPr>
          </a:p>
        </p:txBody>
      </p:sp>
      <p:sp>
        <p:nvSpPr>
          <p:cNvPr id="45080" name="Text Box 20"/>
          <p:cNvSpPr txBox="1">
            <a:spLocks noChangeArrowheads="1"/>
          </p:cNvSpPr>
          <p:nvPr/>
        </p:nvSpPr>
        <p:spPr bwMode="gray">
          <a:xfrm>
            <a:off x="6532563" y="2327275"/>
            <a:ext cx="739775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th-TH" sz="120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ส.ก.พ.</a:t>
            </a:r>
            <a:endParaRPr lang="en-US" sz="120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5081" name="Text Box 21"/>
          <p:cNvSpPr txBox="1">
            <a:spLocks noChangeArrowheads="1"/>
          </p:cNvSpPr>
          <p:nvPr/>
        </p:nvSpPr>
        <p:spPr bwMode="gray">
          <a:xfrm>
            <a:off x="5294313" y="2601913"/>
            <a:ext cx="617537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th-TH" sz="120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ปปท.</a:t>
            </a:r>
            <a:endParaRPr lang="en-US" sz="120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5082" name="Text Box 21"/>
          <p:cNvSpPr txBox="1">
            <a:spLocks noChangeArrowheads="1"/>
          </p:cNvSpPr>
          <p:nvPr/>
        </p:nvSpPr>
        <p:spPr bwMode="gray">
          <a:xfrm>
            <a:off x="5884863" y="3314700"/>
            <a:ext cx="617537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th-TH" sz="120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ปปง.</a:t>
            </a:r>
            <a:endParaRPr lang="en-US" sz="120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84001" name="Line 33"/>
          <p:cNvSpPr>
            <a:spLocks noChangeShapeType="1"/>
          </p:cNvSpPr>
          <p:nvPr/>
        </p:nvSpPr>
        <p:spPr bwMode="auto">
          <a:xfrm flipV="1">
            <a:off x="3808413" y="2492375"/>
            <a:ext cx="936625" cy="0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>
              <a:defRPr/>
            </a:pPr>
            <a:endParaRPr lang="en-GB" sz="1800">
              <a:latin typeface="Arial" charset="0"/>
              <a:cs typeface="+mn-cs"/>
            </a:endParaRPr>
          </a:p>
        </p:txBody>
      </p:sp>
      <p:grpSp>
        <p:nvGrpSpPr>
          <p:cNvPr id="3" name="Group 153"/>
          <p:cNvGrpSpPr>
            <a:grpSpLocks/>
          </p:cNvGrpSpPr>
          <p:nvPr/>
        </p:nvGrpSpPr>
        <p:grpSpPr bwMode="auto">
          <a:xfrm>
            <a:off x="2481263" y="1849438"/>
            <a:ext cx="1370012" cy="1800225"/>
            <a:chOff x="1473" y="1253"/>
            <a:chExt cx="863" cy="1134"/>
          </a:xfrm>
        </p:grpSpPr>
        <p:sp>
          <p:nvSpPr>
            <p:cNvPr id="45110" name="AutoShape 94"/>
            <p:cNvSpPr>
              <a:spLocks noChangeArrowheads="1"/>
            </p:cNvSpPr>
            <p:nvPr/>
          </p:nvSpPr>
          <p:spPr bwMode="auto">
            <a:xfrm rot="5400000">
              <a:off x="1336" y="1434"/>
              <a:ext cx="1134" cy="771"/>
            </a:xfrm>
            <a:prstGeom prst="rightArrowCallout">
              <a:avLst>
                <a:gd name="adj1" fmla="val 25000"/>
                <a:gd name="adj2" fmla="val 25000"/>
                <a:gd name="adj3" fmla="val 24514"/>
                <a:gd name="adj4" fmla="val 75514"/>
              </a:avLst>
            </a:prstGeom>
            <a:solidFill>
              <a:srgbClr val="0099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 sz="1800"/>
            </a:p>
          </p:txBody>
        </p:sp>
        <p:sp>
          <p:nvSpPr>
            <p:cNvPr id="45111" name="Text Box 28"/>
            <p:cNvSpPr txBox="1">
              <a:spLocks noChangeArrowheads="1"/>
            </p:cNvSpPr>
            <p:nvPr/>
          </p:nvSpPr>
          <p:spPr bwMode="gray">
            <a:xfrm>
              <a:off x="1473" y="1352"/>
              <a:ext cx="863" cy="63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th-TH" sz="1200" b="1" dirty="0">
                  <a:solidFill>
                    <a:srgbClr val="FFFF00"/>
                  </a:solidFill>
                  <a:latin typeface="Tahoma" pitchFamily="34" charset="0"/>
                  <a:cs typeface="Tahoma" pitchFamily="34" charset="0"/>
                </a:rPr>
                <a:t>คณะกรรมการ</a:t>
              </a:r>
            </a:p>
            <a:p>
              <a:pPr algn="ctr" eaLnBrk="0" hangingPunct="0"/>
              <a:r>
                <a:rPr lang="th-TH" sz="1200" b="1" dirty="0">
                  <a:solidFill>
                    <a:srgbClr val="FFFF00"/>
                  </a:solidFill>
                  <a:latin typeface="Tahoma" pitchFamily="34" charset="0"/>
                  <a:cs typeface="Tahoma" pitchFamily="34" charset="0"/>
                </a:rPr>
                <a:t>ตรวจสอบ</a:t>
              </a:r>
            </a:p>
            <a:p>
              <a:pPr algn="ctr" eaLnBrk="0" hangingPunct="0"/>
              <a:r>
                <a:rPr lang="th-TH" sz="1200" b="1" dirty="0">
                  <a:solidFill>
                    <a:srgbClr val="FFFF00"/>
                  </a:solidFill>
                  <a:latin typeface="Tahoma" pitchFamily="34" charset="0"/>
                  <a:cs typeface="Tahoma" pitchFamily="34" charset="0"/>
                </a:rPr>
                <a:t>และประเมินผล</a:t>
              </a:r>
            </a:p>
            <a:p>
              <a:pPr algn="ctr" eaLnBrk="0" hangingPunct="0"/>
              <a:r>
                <a:rPr lang="th-TH" sz="1200" b="1" dirty="0">
                  <a:solidFill>
                    <a:srgbClr val="FFFF00"/>
                  </a:solidFill>
                  <a:latin typeface="Tahoma" pitchFamily="34" charset="0"/>
                  <a:cs typeface="Tahoma" pitchFamily="34" charset="0"/>
                </a:rPr>
                <a:t>ภาคราชการ </a:t>
              </a:r>
            </a:p>
            <a:p>
              <a:pPr algn="ctr" eaLnBrk="0" hangingPunct="0"/>
              <a:r>
                <a:rPr lang="th-TH" sz="1200" b="1" dirty="0">
                  <a:solidFill>
                    <a:srgbClr val="FFFF00"/>
                  </a:solidFill>
                  <a:latin typeface="Tahoma" pitchFamily="34" charset="0"/>
                  <a:cs typeface="Tahoma" pitchFamily="34" charset="0"/>
                </a:rPr>
                <a:t>(ค.ต.ป.)</a:t>
              </a:r>
              <a:endParaRPr lang="en-US" sz="12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45085" name="Text Box 102"/>
          <p:cNvSpPr>
            <a:spLocks noChangeArrowheads="1"/>
          </p:cNvSpPr>
          <p:nvPr/>
        </p:nvSpPr>
        <p:spPr bwMode="auto">
          <a:xfrm>
            <a:off x="0" y="142852"/>
            <a:ext cx="7416800" cy="409575"/>
          </a:xfrm>
          <a:prstGeom prst="roundRect">
            <a:avLst>
              <a:gd name="adj" fmla="val 16667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1800" b="1" dirty="0">
                <a:latin typeface="Tahoma" pitchFamily="34" charset="0"/>
                <a:cs typeface="Tahoma" pitchFamily="34" charset="0"/>
              </a:rPr>
              <a:t>ที่มา คณะกรรมการการตรวจสอบและประเมินผลภาคราชการ (ค.ต.ป.)</a:t>
            </a:r>
            <a:endParaRPr lang="th-TH" sz="18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2800" name="Text Box 53"/>
          <p:cNvSpPr txBox="1">
            <a:spLocks noChangeArrowheads="1"/>
          </p:cNvSpPr>
          <p:nvPr/>
        </p:nvSpPr>
        <p:spPr bwMode="auto">
          <a:xfrm>
            <a:off x="128588" y="5735638"/>
            <a:ext cx="1800225" cy="1014412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th-TH" sz="12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ระเบียบสำนักนายกรัฐมนตรีว่าด้วยการตรวจสอบและประเมินผลภาคราชการ พ.ศ. </a:t>
            </a:r>
            <a:r>
              <a:rPr lang="th-TH" sz="12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๔๘</a:t>
            </a:r>
            <a:r>
              <a:rPr lang="en-US" sz="12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,</a:t>
            </a:r>
            <a:r>
              <a:rPr lang="th-TH" sz="12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๕๐,๕๓</a:t>
            </a:r>
            <a:endParaRPr lang="th-TH" sz="12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4" name="Group 149"/>
          <p:cNvGrpSpPr>
            <a:grpSpLocks/>
          </p:cNvGrpSpPr>
          <p:nvPr/>
        </p:nvGrpSpPr>
        <p:grpSpPr bwMode="auto">
          <a:xfrm>
            <a:off x="12700" y="869950"/>
            <a:ext cx="2268538" cy="4384675"/>
            <a:chOff x="8" y="548"/>
            <a:chExt cx="1429" cy="2762"/>
          </a:xfrm>
        </p:grpSpPr>
        <p:sp>
          <p:nvSpPr>
            <p:cNvPr id="32819" name="Text Box 46"/>
            <p:cNvSpPr txBox="1">
              <a:spLocks noChangeArrowheads="1"/>
            </p:cNvSpPr>
            <p:nvPr/>
          </p:nvSpPr>
          <p:spPr bwMode="auto">
            <a:xfrm>
              <a:off x="105" y="2652"/>
              <a:ext cx="1249" cy="571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222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endParaRPr lang="en-US" sz="8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  <a:p>
              <a:pPr algn="ctr">
                <a:defRPr/>
              </a:pPr>
              <a:r>
                <a:rPr lang="th-TH" sz="12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“หมวด ๓</a:t>
              </a:r>
              <a:r>
                <a:rPr lang="th-TH" sz="1200" b="1" dirty="0" smtClean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 </a:t>
              </a:r>
              <a:r>
                <a:rPr lang="th-TH" sz="12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การบริหารราชการเพื่อให้เกิดผลสัมฤทธิ์ต่อภารกิจของรัฐ”</a:t>
              </a:r>
              <a:endParaRPr lang="en-US" sz="12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  <a:p>
              <a:pPr algn="ctr">
                <a:defRPr/>
              </a:pPr>
              <a:endParaRPr lang="th-TH" sz="8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32820" name="Text Box 46"/>
            <p:cNvSpPr txBox="1">
              <a:spLocks noChangeArrowheads="1"/>
            </p:cNvSpPr>
            <p:nvPr/>
          </p:nvSpPr>
          <p:spPr bwMode="auto">
            <a:xfrm>
              <a:off x="97" y="619"/>
              <a:ext cx="1249" cy="185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thaiDist">
                <a:defRPr/>
              </a:pPr>
              <a:r>
                <a:rPr lang="th-TH" sz="12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มติคณะรัฐมนตรีวันที่      </a:t>
              </a:r>
            </a:p>
            <a:p>
              <a:pPr algn="thaiDist">
                <a:defRPr/>
              </a:pPr>
              <a:r>
                <a:rPr lang="th-TH" sz="1200" b="1" dirty="0" smtClean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๒ มีนาคม ๒๕๔๗</a:t>
              </a:r>
              <a:endParaRPr lang="en-US" sz="12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  <a:p>
              <a:pPr>
                <a:spcBef>
                  <a:spcPts val="600"/>
                </a:spcBef>
                <a:defRPr/>
              </a:pPr>
              <a:r>
                <a:rPr lang="th-TH" sz="120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ให้สำนักงาน </a:t>
              </a:r>
              <a:r>
                <a:rPr lang="th-TH" sz="1200" dirty="0" err="1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ก.พ.ร.</a:t>
              </a:r>
              <a:r>
                <a:rPr lang="th-TH" sz="120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 พิจารณาจัดวางระบบการตรวจสอบภาคราชการใหม่ให้สอดคล้องกับการพัฒนาระบบราชการ และระบบการบริหารการคลังภาครัฐด้วยระบบอิเล็กทรอนิกส์ (</a:t>
              </a:r>
              <a:r>
                <a:rPr lang="en-US" sz="120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GFMIS)</a:t>
              </a:r>
              <a:r>
                <a:rPr lang="th-TH" sz="120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 ตลอดจนหลักการบริหารจัดการบ้านเมืองที่ดีตามพระราชกฤษฎีกาว่าด้วยหลักเกณฑ์และวิธีการบริหารกิจการบ้านเมืองที่ดี พ.ศ. </a:t>
              </a:r>
              <a:r>
                <a:rPr lang="th-TH" sz="1200" dirty="0" smtClean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๒๕๔๖</a:t>
              </a:r>
              <a:endParaRPr lang="th-TH" sz="12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5108" name="AutoShape 59"/>
            <p:cNvSpPr>
              <a:spLocks noChangeArrowheads="1"/>
            </p:cNvSpPr>
            <p:nvPr/>
          </p:nvSpPr>
          <p:spPr bwMode="auto">
            <a:xfrm>
              <a:off x="76" y="2455"/>
              <a:ext cx="176" cy="521"/>
            </a:xfrm>
            <a:prstGeom prst="curvedRightArrow">
              <a:avLst>
                <a:gd name="adj1" fmla="val 59205"/>
                <a:gd name="adj2" fmla="val 118409"/>
                <a:gd name="adj3" fmla="val 33333"/>
              </a:avLst>
            </a:prstGeom>
            <a:solidFill>
              <a:srgbClr val="CC00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 sz="1800"/>
            </a:p>
          </p:txBody>
        </p:sp>
        <p:sp>
          <p:nvSpPr>
            <p:cNvPr id="45109" name="Rectangle 112"/>
            <p:cNvSpPr>
              <a:spLocks noChangeArrowheads="1"/>
            </p:cNvSpPr>
            <p:nvPr/>
          </p:nvSpPr>
          <p:spPr bwMode="auto">
            <a:xfrm>
              <a:off x="8" y="548"/>
              <a:ext cx="1429" cy="27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 sz="1800"/>
            </a:p>
          </p:txBody>
        </p:sp>
      </p:grpSp>
      <p:sp>
        <p:nvSpPr>
          <p:cNvPr id="45088" name="AutoShape 51"/>
          <p:cNvSpPr>
            <a:spLocks noChangeArrowheads="1"/>
          </p:cNvSpPr>
          <p:nvPr/>
        </p:nvSpPr>
        <p:spPr bwMode="auto">
          <a:xfrm rot="5400000">
            <a:off x="938213" y="5243512"/>
            <a:ext cx="323850" cy="48577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CC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th-TH" sz="1800"/>
          </a:p>
        </p:txBody>
      </p:sp>
      <p:grpSp>
        <p:nvGrpSpPr>
          <p:cNvPr id="5" name="Group 157"/>
          <p:cNvGrpSpPr>
            <a:grpSpLocks/>
          </p:cNvGrpSpPr>
          <p:nvPr/>
        </p:nvGrpSpPr>
        <p:grpSpPr bwMode="auto">
          <a:xfrm>
            <a:off x="2565400" y="3679825"/>
            <a:ext cx="6502400" cy="2346325"/>
            <a:chOff x="1664" y="2414"/>
            <a:chExt cx="4096" cy="1478"/>
          </a:xfrm>
        </p:grpSpPr>
        <p:sp>
          <p:nvSpPr>
            <p:cNvPr id="45096" name="AutoShape 35"/>
            <p:cNvSpPr>
              <a:spLocks noChangeArrowheads="1"/>
            </p:cNvSpPr>
            <p:nvPr/>
          </p:nvSpPr>
          <p:spPr bwMode="auto">
            <a:xfrm>
              <a:off x="1664" y="2594"/>
              <a:ext cx="3121" cy="1298"/>
            </a:xfrm>
            <a:prstGeom prst="homePlate">
              <a:avLst>
                <a:gd name="adj" fmla="val 19714"/>
              </a:avLst>
            </a:prstGeom>
            <a:gradFill rotWithShape="1">
              <a:gsLst>
                <a:gs pos="0">
                  <a:srgbClr val="001508"/>
                </a:gs>
                <a:gs pos="100000">
                  <a:srgbClr val="006D2A">
                    <a:alpha val="87000"/>
                  </a:srgbClr>
                </a:gs>
              </a:gsLst>
              <a:lin ang="0" scaled="1"/>
            </a:gra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th-TH" sz="1100"/>
            </a:p>
          </p:txBody>
        </p:sp>
        <p:sp>
          <p:nvSpPr>
            <p:cNvPr id="45097" name="AutoShape 36"/>
            <p:cNvSpPr>
              <a:spLocks noChangeArrowheads="1"/>
            </p:cNvSpPr>
            <p:nvPr/>
          </p:nvSpPr>
          <p:spPr bwMode="auto">
            <a:xfrm>
              <a:off x="4598" y="2584"/>
              <a:ext cx="1162" cy="1300"/>
            </a:xfrm>
            <a:prstGeom prst="chevron">
              <a:avLst>
                <a:gd name="adj" fmla="val 22787"/>
              </a:avLst>
            </a:prstGeom>
            <a:gradFill rotWithShape="1">
              <a:gsLst>
                <a:gs pos="0">
                  <a:srgbClr val="001C00"/>
                </a:gs>
                <a:gs pos="100000">
                  <a:srgbClr val="007F00"/>
                </a:gs>
              </a:gsLst>
              <a:lin ang="0" scaled="1"/>
            </a:gra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th-TH" sz="1800"/>
            </a:p>
          </p:txBody>
        </p:sp>
        <p:sp>
          <p:nvSpPr>
            <p:cNvPr id="45098" name="Text Box 38"/>
            <p:cNvSpPr txBox="1">
              <a:spLocks noChangeArrowheads="1"/>
            </p:cNvSpPr>
            <p:nvPr/>
          </p:nvSpPr>
          <p:spPr bwMode="auto">
            <a:xfrm>
              <a:off x="4464" y="2414"/>
              <a:ext cx="1233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th-TH" sz="1200" b="1">
                  <a:latin typeface="Tahoma" pitchFamily="34" charset="0"/>
                  <a:cs typeface="Tahoma" pitchFamily="34" charset="0"/>
                </a:rPr>
                <a:t>คณะรัฐมนตรี</a:t>
              </a:r>
            </a:p>
          </p:txBody>
        </p:sp>
        <p:sp>
          <p:nvSpPr>
            <p:cNvPr id="45099" name="Text Box 39"/>
            <p:cNvSpPr txBox="1">
              <a:spLocks noChangeArrowheads="1"/>
            </p:cNvSpPr>
            <p:nvPr/>
          </p:nvSpPr>
          <p:spPr bwMode="auto">
            <a:xfrm>
              <a:off x="1692" y="2427"/>
              <a:ext cx="2705" cy="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th-TH" sz="1100" b="1">
                  <a:latin typeface="Tahoma" pitchFamily="34" charset="0"/>
                  <a:cs typeface="Tahoma" pitchFamily="34" charset="0"/>
                </a:rPr>
                <a:t>กลไกการตรวจสอบและประเมินผลภาคราชการของ ค.ต.ป.</a:t>
              </a:r>
            </a:p>
          </p:txBody>
        </p:sp>
        <p:sp>
          <p:nvSpPr>
            <p:cNvPr id="45100" name="AutoShape 40"/>
            <p:cNvSpPr>
              <a:spLocks noChangeArrowheads="1"/>
            </p:cNvSpPr>
            <p:nvPr/>
          </p:nvSpPr>
          <p:spPr bwMode="gray">
            <a:xfrm>
              <a:off x="1712" y="2643"/>
              <a:ext cx="2803" cy="253"/>
            </a:xfrm>
            <a:prstGeom prst="roundRect">
              <a:avLst>
                <a:gd name="adj" fmla="val 9106"/>
              </a:avLst>
            </a:prstGeom>
            <a:solidFill>
              <a:srgbClr val="FFFF66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th-TH" sz="1100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rPr>
                <a:t>คณะอนุกรรมการตรวจสอบและประเมินผลภาคราชการ</a:t>
              </a:r>
            </a:p>
            <a:p>
              <a:pPr eaLnBrk="0" hangingPunct="0"/>
              <a:r>
                <a:rPr lang="th-TH" sz="1100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rPr>
                <a:t>เกี่ยวกับการกำหนดแนวทาง วิธีการ</a:t>
              </a:r>
              <a:r>
                <a:rPr lang="en-US" sz="1100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rPr>
                <a:t> </a:t>
              </a:r>
              <a:r>
                <a:rPr lang="th-TH" sz="1100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rPr>
                <a:t>การตรวจสอบและประเมินผลภาคราชการ</a:t>
              </a:r>
              <a:endParaRPr lang="en-US" sz="1100">
                <a:solidFill>
                  <a:srgbClr val="000000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5101" name="AutoShape 40"/>
            <p:cNvSpPr>
              <a:spLocks noChangeArrowheads="1"/>
            </p:cNvSpPr>
            <p:nvPr/>
          </p:nvSpPr>
          <p:spPr bwMode="gray">
            <a:xfrm>
              <a:off x="4908" y="2963"/>
              <a:ext cx="686" cy="499"/>
            </a:xfrm>
            <a:prstGeom prst="roundRect">
              <a:avLst>
                <a:gd name="adj" fmla="val 9106"/>
              </a:avLst>
            </a:prstGeom>
            <a:noFill/>
            <a:ln w="127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lnSpc>
                  <a:spcPct val="115000"/>
                </a:lnSpc>
              </a:pPr>
              <a:r>
                <a:rPr lang="th-TH" sz="14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รายงาน</a:t>
              </a:r>
            </a:p>
            <a:p>
              <a:pPr algn="ctr" eaLnBrk="0" hangingPunct="0">
                <a:lnSpc>
                  <a:spcPct val="115000"/>
                </a:lnSpc>
              </a:pPr>
              <a:r>
                <a:rPr lang="th-TH" sz="14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ผลการตรวจสอบ</a:t>
              </a:r>
            </a:p>
            <a:p>
              <a:pPr algn="ctr" eaLnBrk="0" hangingPunct="0">
                <a:lnSpc>
                  <a:spcPct val="115000"/>
                </a:lnSpc>
              </a:pPr>
              <a:r>
                <a:rPr lang="th-TH" sz="14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และประเมินผล</a:t>
              </a:r>
            </a:p>
            <a:p>
              <a:pPr algn="ctr" eaLnBrk="0" hangingPunct="0">
                <a:lnSpc>
                  <a:spcPct val="115000"/>
                </a:lnSpc>
              </a:pPr>
              <a:r>
                <a:rPr lang="th-TH" sz="14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ภาคราชการ</a:t>
              </a:r>
              <a:endParaRPr lang="en-US" sz="14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5102" name="AutoShape 40"/>
            <p:cNvSpPr>
              <a:spLocks noChangeArrowheads="1"/>
            </p:cNvSpPr>
            <p:nvPr/>
          </p:nvSpPr>
          <p:spPr bwMode="gray">
            <a:xfrm>
              <a:off x="1703" y="3526"/>
              <a:ext cx="2801" cy="147"/>
            </a:xfrm>
            <a:prstGeom prst="roundRect">
              <a:avLst>
                <a:gd name="adj" fmla="val 9106"/>
              </a:avLst>
            </a:prstGeom>
            <a:solidFill>
              <a:srgbClr val="FFFF66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th-TH" sz="1100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rPr>
                <a:t>คณะอนุกรรมการตรวจสอบและประเมินผลภาคราชการ กลุ่มจังหวัด</a:t>
              </a:r>
            </a:p>
          </p:txBody>
        </p:sp>
        <p:sp>
          <p:nvSpPr>
            <p:cNvPr id="45103" name="AutoShape 40"/>
            <p:cNvSpPr>
              <a:spLocks noChangeArrowheads="1"/>
            </p:cNvSpPr>
            <p:nvPr/>
          </p:nvSpPr>
          <p:spPr bwMode="gray">
            <a:xfrm>
              <a:off x="1703" y="3345"/>
              <a:ext cx="2802" cy="147"/>
            </a:xfrm>
            <a:prstGeom prst="roundRect">
              <a:avLst>
                <a:gd name="adj" fmla="val 9106"/>
              </a:avLst>
            </a:prstGeom>
            <a:solidFill>
              <a:srgbClr val="FFFF66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th-TH" sz="1100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rPr>
                <a:t>คณะอนุกรรมการตรวจสอบและประเมินผลภาคราชการ กลุ่มกระทรวง</a:t>
              </a:r>
            </a:p>
          </p:txBody>
        </p:sp>
        <p:sp>
          <p:nvSpPr>
            <p:cNvPr id="45104" name="AutoShape 40"/>
            <p:cNvSpPr>
              <a:spLocks noChangeArrowheads="1"/>
            </p:cNvSpPr>
            <p:nvPr/>
          </p:nvSpPr>
          <p:spPr bwMode="gray">
            <a:xfrm>
              <a:off x="1703" y="3707"/>
              <a:ext cx="2802" cy="147"/>
            </a:xfrm>
            <a:prstGeom prst="roundRect">
              <a:avLst>
                <a:gd name="adj" fmla="val 9106"/>
              </a:avLst>
            </a:prstGeom>
            <a:solidFill>
              <a:srgbClr val="FFFF66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th-TH" sz="1100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rPr>
                <a:t>คณะกรรมการตรวจสอบและประเมินผลประจำกระทรวง</a:t>
              </a:r>
            </a:p>
          </p:txBody>
        </p:sp>
        <p:sp>
          <p:nvSpPr>
            <p:cNvPr id="45105" name="AutoShape 40"/>
            <p:cNvSpPr>
              <a:spLocks noChangeArrowheads="1"/>
            </p:cNvSpPr>
            <p:nvPr/>
          </p:nvSpPr>
          <p:spPr bwMode="gray">
            <a:xfrm>
              <a:off x="1703" y="2936"/>
              <a:ext cx="2802" cy="368"/>
            </a:xfrm>
            <a:prstGeom prst="roundRect">
              <a:avLst>
                <a:gd name="adj" fmla="val 9106"/>
              </a:avLst>
            </a:prstGeom>
            <a:solidFill>
              <a:srgbClr val="FFFF66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th-TH" sz="1100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rPr>
                <a:t>คณะอนุกรรมการตรวจสอบและประเมินผลภาคราชการเฉพาะกิจเกี่ยวกับการ</a:t>
              </a:r>
            </a:p>
            <a:p>
              <a:pPr eaLnBrk="0" hangingPunct="0"/>
              <a:r>
                <a:rPr lang="th-TH" sz="1100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rPr>
                <a:t>กำหนดแนวทาง วิธีการการบูรณาการระบบการตรวจสอบและประเมินผลของ</a:t>
              </a:r>
            </a:p>
            <a:p>
              <a:pPr eaLnBrk="0" hangingPunct="0"/>
              <a:r>
                <a:rPr lang="th-TH" sz="1100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rPr>
                <a:t>หน่วยงานกลางที่อยู่ในกำกับของราชการฝ่ายบริหาร</a:t>
              </a:r>
            </a:p>
          </p:txBody>
        </p:sp>
      </p:grpSp>
      <p:sp>
        <p:nvSpPr>
          <p:cNvPr id="45090" name="Rectangle 155"/>
          <p:cNvSpPr>
            <a:spLocks noChangeArrowheads="1"/>
          </p:cNvSpPr>
          <p:nvPr/>
        </p:nvSpPr>
        <p:spPr bwMode="auto">
          <a:xfrm>
            <a:off x="2411413" y="3716338"/>
            <a:ext cx="6732587" cy="31416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45091" name="AutoShape 51"/>
          <p:cNvSpPr>
            <a:spLocks noChangeArrowheads="1"/>
          </p:cNvSpPr>
          <p:nvPr/>
        </p:nvSpPr>
        <p:spPr bwMode="auto">
          <a:xfrm>
            <a:off x="2036763" y="5949950"/>
            <a:ext cx="323850" cy="48577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CC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 sz="1800"/>
          </a:p>
        </p:txBody>
      </p:sp>
      <p:sp>
        <p:nvSpPr>
          <p:cNvPr id="49" name="Rounded Rectangle 48"/>
          <p:cNvSpPr/>
          <p:nvPr/>
        </p:nvSpPr>
        <p:spPr>
          <a:xfrm>
            <a:off x="2428860" y="6143644"/>
            <a:ext cx="1571635" cy="630237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1200" b="1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ส่วนราชการมีการกำกับดูแลตนเองที่ดี</a:t>
            </a:r>
            <a:endParaRPr lang="en-US" sz="1200" b="1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4092575" y="6113463"/>
            <a:ext cx="2551128" cy="693737"/>
          </a:xfrm>
          <a:prstGeom prst="round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10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สร้างความน่าเชื่อถือและความมั่นใจ</a:t>
            </a:r>
          </a:p>
          <a:p>
            <a:pPr algn="ctr">
              <a:defRPr/>
            </a:pPr>
            <a:r>
              <a:rPr lang="th-TH" sz="10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แก่สาธารณชนต่อผลการดำเนินงานของ</a:t>
            </a:r>
          </a:p>
          <a:p>
            <a:pPr algn="ctr">
              <a:defRPr/>
            </a:pPr>
            <a:r>
              <a:rPr lang="th-TH" sz="10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ส่วนราชการว่ามีการกำกับดูแลอย่างรอบคอบและมีประสิทธิภาพ</a:t>
            </a:r>
            <a:endParaRPr lang="en-US" sz="1000" b="1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6811963" y="6135688"/>
            <a:ext cx="2071687" cy="620712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10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ยกระดับขีดสมรรถนะ การเรียนรู้ และศักยภาพการพัฒนาอย่างยั่งยืนของส่วนราชการ </a:t>
            </a:r>
            <a:endParaRPr lang="en-US" sz="1000" b="1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5095" name="Slide Number Placeholder 60"/>
          <p:cNvSpPr>
            <a:spLocks noGrp="1"/>
          </p:cNvSpPr>
          <p:nvPr>
            <p:ph type="sldNum" sz="quarter" idx="12"/>
          </p:nvPr>
        </p:nvSpPr>
        <p:spPr>
          <a:xfrm>
            <a:off x="8028384" y="6596236"/>
            <a:ext cx="1115616" cy="404664"/>
          </a:xfrm>
          <a:noFill/>
        </p:spPr>
        <p:txBody>
          <a:bodyPr/>
          <a:lstStyle/>
          <a:p>
            <a:fld id="{A0693A5F-7902-49BC-8FDF-E8DF1B75430D}" type="slidenum">
              <a:rPr lang="en-US" smtClean="0"/>
              <a:pPr/>
              <a:t>7</a:t>
            </a:fld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auto">
          <a:xfrm>
            <a:off x="179544" y="95232"/>
            <a:ext cx="8964488" cy="762000"/>
          </a:xfrm>
          <a:prstGeom prst="round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pPr marL="228600" indent="-228600" algn="ctr">
              <a:lnSpc>
                <a:spcPct val="120000"/>
              </a:lnSpc>
              <a:defRPr/>
            </a:pPr>
            <a:r>
              <a:rPr lang="th-TH" sz="200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องค์ประกอบของคณะกรรมการตรวจสอบและประเมินผลภาคราชการ (ค.</a:t>
            </a:r>
            <a:r>
              <a:rPr lang="th-TH" sz="2000" dirty="0" err="1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ต.ป.</a:t>
            </a:r>
            <a:r>
              <a:rPr lang="th-TH" sz="200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</a:p>
          <a:p>
            <a:pPr marL="228600" indent="-228600" algn="ctr">
              <a:lnSpc>
                <a:spcPct val="120000"/>
              </a:lnSpc>
              <a:defRPr/>
            </a:pPr>
            <a:r>
              <a:rPr lang="th-TH" sz="140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 ตามระเบียบสำนักนายกรัฐมนตรีว่าด้วยการตรวจสอบฯ พ.ศ. </a:t>
            </a:r>
            <a:r>
              <a:rPr lang="th-TH" sz="140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๒๕๔๘ </a:t>
            </a:r>
            <a:r>
              <a:rPr lang="th-TH" sz="140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และแก้ไขเพิ่มเติม ฉบับที่ </a:t>
            </a:r>
            <a:r>
              <a:rPr lang="th-TH" sz="140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๓ </a:t>
            </a:r>
            <a:r>
              <a:rPr lang="th-TH" sz="140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พ.ศ. </a:t>
            </a:r>
            <a:r>
              <a:rPr lang="th-TH" sz="140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๒๕๕๒ </a:t>
            </a:r>
            <a:r>
              <a:rPr lang="th-TH" sz="140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endParaRPr lang="en-US" sz="1400" dirty="0">
              <a:solidFill>
                <a:sysClr val="windowText" lastClr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42844" y="1285860"/>
          <a:ext cx="8786810" cy="4754880"/>
        </p:xfrm>
        <a:graphic>
          <a:graphicData uri="http://schemas.openxmlformats.org/drawingml/2006/table">
            <a:tbl>
              <a:tblPr/>
              <a:tblGrid>
                <a:gridCol w="571471"/>
                <a:gridCol w="6143637"/>
                <a:gridCol w="2071702"/>
              </a:tblGrid>
              <a:tr h="3574171">
                <a:tc>
                  <a:txBody>
                    <a:bodyPr/>
                    <a:lstStyle/>
                    <a:p>
                      <a:pPr indent="-4953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 smtClean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๑</a:t>
                      </a:r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.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  <a:p>
                      <a:pPr indent="-4953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 smtClean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๒</a:t>
                      </a:r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.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  <a:p>
                      <a:pPr indent="-4953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 smtClean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๓</a:t>
                      </a:r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.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  <a:p>
                      <a:pPr indent="-4953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 smtClean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๔</a:t>
                      </a:r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.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  <a:p>
                      <a:pPr indent="-4953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 smtClean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๕</a:t>
                      </a:r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.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  <a:p>
                      <a:pPr indent="-4953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 smtClean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๖</a:t>
                      </a:r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.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  <a:p>
                      <a:pPr indent="-4953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 smtClean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๗</a:t>
                      </a:r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.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  <a:p>
                      <a:pPr indent="-4953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 smtClean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๘</a:t>
                      </a:r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.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  <a:p>
                      <a:pPr indent="-4953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 smtClean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๙</a:t>
                      </a:r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.*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  <a:p>
                      <a:pPr indent="-4953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th-TH" sz="1600" dirty="0" smtClean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  <a:p>
                      <a:pPr indent="-4953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 smtClean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๑๐</a:t>
                      </a:r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.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  <a:p>
                      <a:pPr indent="-4953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 smtClean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๑๑</a:t>
                      </a:r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.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68260" marR="682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รัฐมนตรีซึ่งคณะรัฐมนตรี</a:t>
                      </a:r>
                      <a:r>
                        <a:rPr lang="th-TH" sz="1600" dirty="0" smtClean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แต่งตั้ง 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ปลัดสำนักนายกรัฐมนตรี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ปลัดกระทรวงการคลัง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ปลัดกระทรวงมหาดไทย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ผู้อำนวยการสำนักงบประมาณ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เลขาธิการคณะกรรมการพัฒนาการเศรษฐกิจและสังคมแห่งชาติ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เลขาธิการคณะกรรมการข้าราชการ</a:t>
                      </a:r>
                      <a:r>
                        <a:rPr lang="th-TH" sz="1600" dirty="0" err="1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พลเรือน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อธิบดีกรมบัญชีกลาง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กรรมการผู้ทรงคุณวุฒิซึ่งคณะรัฐมนตรีแต่งตั้งจากบุคคลซึ่งได้รับการสรรหาจำนวนไม่น้อยกว่าเจ็ดคนแต่ไม่เกินสิบคน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เลขาธิการคณะกรรมการพัฒนาระบบราชการ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 smtClean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รอง</a:t>
                      </a:r>
                      <a:r>
                        <a:rPr lang="th-TH" sz="1600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เลขาธิการคณะกรรมการพัฒนาระบบราชการที่เลขาธิการคณะกรรมการพัฒนาระบบราชการมอบหมาย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68260" marR="682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ประธานกรรมการ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กรรมการ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กรรมการ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กรรมการ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กรรมการ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กรรมการ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กรรมการ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กรรมการ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 smtClean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กรรมการ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th-TH" sz="1600" dirty="0" smtClean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 smtClean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กรรมการ</a:t>
                      </a:r>
                      <a:r>
                        <a:rPr lang="th-TH" sz="1600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และเลขานุการ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 smtClean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กรรมการ</a:t>
                      </a:r>
                      <a:r>
                        <a:rPr lang="th-TH" sz="1600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และผู้ช่วยเลขานุการ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68260" marR="682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AutoShape 2"/>
          <p:cNvSpPr>
            <a:spLocks noChangeArrowheads="1"/>
          </p:cNvSpPr>
          <p:nvPr/>
        </p:nvSpPr>
        <p:spPr bwMode="gray">
          <a:xfrm rot="5400000">
            <a:off x="-2245545" y="1540679"/>
            <a:ext cx="4857785" cy="4633899"/>
          </a:xfrm>
          <a:custGeom>
            <a:avLst/>
            <a:gdLst>
              <a:gd name="G0" fmla="+- 10478 0 0"/>
              <a:gd name="G1" fmla="+- -11739500 0 0"/>
              <a:gd name="G2" fmla="+- 0 0 -11739500"/>
              <a:gd name="T0" fmla="*/ 0 256 1"/>
              <a:gd name="T1" fmla="*/ 180 256 1"/>
              <a:gd name="G3" fmla="+- -11739500 T0 T1"/>
              <a:gd name="T2" fmla="*/ 0 256 1"/>
              <a:gd name="T3" fmla="*/ 90 256 1"/>
              <a:gd name="G4" fmla="+- -11739500 T2 T3"/>
              <a:gd name="G5" fmla="*/ G4 2 1"/>
              <a:gd name="T4" fmla="*/ 90 256 1"/>
              <a:gd name="T5" fmla="*/ 0 256 1"/>
              <a:gd name="G6" fmla="+- -11739500 T4 T5"/>
              <a:gd name="G7" fmla="*/ G6 2 1"/>
              <a:gd name="G8" fmla="abs -1173950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478"/>
              <a:gd name="G18" fmla="*/ 10478 1 2"/>
              <a:gd name="G19" fmla="+- G18 5400 0"/>
              <a:gd name="G20" fmla="cos G19 -11739500"/>
              <a:gd name="G21" fmla="sin G19 -11739500"/>
              <a:gd name="G22" fmla="+- G20 10800 0"/>
              <a:gd name="G23" fmla="+- G21 10800 0"/>
              <a:gd name="G24" fmla="+- 10800 0 G20"/>
              <a:gd name="G25" fmla="+- 10478 10800 0"/>
              <a:gd name="G26" fmla="?: G9 G17 G25"/>
              <a:gd name="G27" fmla="?: G9 0 21600"/>
              <a:gd name="G28" fmla="cos 10800 -11739500"/>
              <a:gd name="G29" fmla="sin 10800 -11739500"/>
              <a:gd name="G30" fmla="sin 10478 -11739500"/>
              <a:gd name="G31" fmla="+- G28 10800 0"/>
              <a:gd name="G32" fmla="+- G29 10800 0"/>
              <a:gd name="G33" fmla="+- G30 10800 0"/>
              <a:gd name="G34" fmla="?: G4 0 G31"/>
              <a:gd name="G35" fmla="?: -11739500 G34 0"/>
              <a:gd name="G36" fmla="?: G6 G35 G31"/>
              <a:gd name="G37" fmla="+- 21600 0 G36"/>
              <a:gd name="G38" fmla="?: G4 0 G33"/>
              <a:gd name="G39" fmla="?: -1173950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162 w 21600"/>
              <a:gd name="T15" fmla="*/ 10638 h 21600"/>
              <a:gd name="T16" fmla="*/ 10800 w 21600"/>
              <a:gd name="T17" fmla="*/ 322 h 21600"/>
              <a:gd name="T18" fmla="*/ 21438 w 21600"/>
              <a:gd name="T19" fmla="*/ 10638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23" y="10641"/>
                </a:moveTo>
                <a:cubicBezTo>
                  <a:pt x="410" y="4916"/>
                  <a:pt x="5075" y="321"/>
                  <a:pt x="10800" y="322"/>
                </a:cubicBezTo>
                <a:cubicBezTo>
                  <a:pt x="16524" y="322"/>
                  <a:pt x="21189" y="4916"/>
                  <a:pt x="21276" y="10641"/>
                </a:cubicBezTo>
                <a:lnTo>
                  <a:pt x="21598" y="10636"/>
                </a:lnTo>
                <a:cubicBezTo>
                  <a:pt x="21509" y="4736"/>
                  <a:pt x="16700" y="-1"/>
                  <a:pt x="10799" y="0"/>
                </a:cubicBezTo>
                <a:cubicBezTo>
                  <a:pt x="4899" y="0"/>
                  <a:pt x="90" y="4736"/>
                  <a:pt x="1" y="10636"/>
                </a:cubicBezTo>
                <a:close/>
              </a:path>
            </a:pathLst>
          </a:custGeom>
          <a:gradFill rotWithShape="0">
            <a:gsLst>
              <a:gs pos="0">
                <a:srgbClr val="0099FF">
                  <a:gamma/>
                  <a:tint val="0"/>
                  <a:invGamma/>
                </a:srgbClr>
              </a:gs>
              <a:gs pos="100000">
                <a:srgbClr val="0099FF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60451" name="AutoShape 3"/>
          <p:cNvSpPr>
            <a:spLocks noChangeArrowheads="1"/>
          </p:cNvSpPr>
          <p:nvPr/>
        </p:nvSpPr>
        <p:spPr bwMode="gray">
          <a:xfrm rot="5400000">
            <a:off x="-2214578" y="1785925"/>
            <a:ext cx="4429156" cy="4143405"/>
          </a:xfrm>
          <a:custGeom>
            <a:avLst/>
            <a:gdLst>
              <a:gd name="G0" fmla="+- 744 0 0"/>
              <a:gd name="G1" fmla="+- 11756105 0 0"/>
              <a:gd name="G2" fmla="+- 0 0 11756105"/>
              <a:gd name="T0" fmla="*/ 0 256 1"/>
              <a:gd name="T1" fmla="*/ 180 256 1"/>
              <a:gd name="G3" fmla="+- 11756105 T0 T1"/>
              <a:gd name="T2" fmla="*/ 0 256 1"/>
              <a:gd name="T3" fmla="*/ 90 256 1"/>
              <a:gd name="G4" fmla="+- 11756105 T2 T3"/>
              <a:gd name="G5" fmla="*/ G4 2 1"/>
              <a:gd name="T4" fmla="*/ 90 256 1"/>
              <a:gd name="T5" fmla="*/ 0 256 1"/>
              <a:gd name="G6" fmla="+- 11756105 T4 T5"/>
              <a:gd name="G7" fmla="*/ G6 2 1"/>
              <a:gd name="G8" fmla="abs 11756105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744"/>
              <a:gd name="G18" fmla="*/ 744 1 2"/>
              <a:gd name="G19" fmla="+- G18 5400 0"/>
              <a:gd name="G20" fmla="cos G19 11756105"/>
              <a:gd name="G21" fmla="sin G19 11756105"/>
              <a:gd name="G22" fmla="+- G20 10800 0"/>
              <a:gd name="G23" fmla="+- G21 10800 0"/>
              <a:gd name="G24" fmla="+- 10800 0 G20"/>
              <a:gd name="G25" fmla="+- 744 10800 0"/>
              <a:gd name="G26" fmla="?: G9 G17 G25"/>
              <a:gd name="G27" fmla="?: G9 0 21600"/>
              <a:gd name="G28" fmla="cos 10800 11756105"/>
              <a:gd name="G29" fmla="sin 10800 11756105"/>
              <a:gd name="G30" fmla="sin 744 11756105"/>
              <a:gd name="G31" fmla="+- G28 10800 0"/>
              <a:gd name="G32" fmla="+- G29 10800 0"/>
              <a:gd name="G33" fmla="+- G30 10800 0"/>
              <a:gd name="G34" fmla="?: G4 0 G31"/>
              <a:gd name="G35" fmla="?: 11756105 G34 0"/>
              <a:gd name="G36" fmla="?: G6 G35 G31"/>
              <a:gd name="G37" fmla="+- 21600 0 G36"/>
              <a:gd name="G38" fmla="?: G4 0 G33"/>
              <a:gd name="G39" fmla="?: 11756105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5028 w 21600"/>
              <a:gd name="T15" fmla="*/ 10862 h 21600"/>
              <a:gd name="T16" fmla="*/ 10800 w 21600"/>
              <a:gd name="T17" fmla="*/ 10056 h 21600"/>
              <a:gd name="T18" fmla="*/ 16572 w 21600"/>
              <a:gd name="T19" fmla="*/ 10862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10056" y="10807"/>
                </a:moveTo>
                <a:cubicBezTo>
                  <a:pt x="10056" y="10805"/>
                  <a:pt x="10056" y="10802"/>
                  <a:pt x="10056" y="10800"/>
                </a:cubicBezTo>
                <a:cubicBezTo>
                  <a:pt x="10056" y="10389"/>
                  <a:pt x="10389" y="10056"/>
                  <a:pt x="10800" y="10056"/>
                </a:cubicBezTo>
                <a:cubicBezTo>
                  <a:pt x="11210" y="10056"/>
                  <a:pt x="11544" y="10389"/>
                  <a:pt x="11544" y="10800"/>
                </a:cubicBezTo>
                <a:cubicBezTo>
                  <a:pt x="11544" y="10802"/>
                  <a:pt x="11543" y="10805"/>
                  <a:pt x="11543" y="10807"/>
                </a:cubicBezTo>
                <a:lnTo>
                  <a:pt x="21599" y="10916"/>
                </a:lnTo>
                <a:cubicBezTo>
                  <a:pt x="21599" y="10877"/>
                  <a:pt x="21600" y="10838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-1" y="10838"/>
                  <a:pt x="0" y="10877"/>
                  <a:pt x="0" y="10916"/>
                </a:cubicBezTo>
                <a:close/>
              </a:path>
            </a:pathLst>
          </a:custGeom>
          <a:gradFill rotWithShape="0">
            <a:gsLst>
              <a:gs pos="0">
                <a:srgbClr val="0099FF"/>
              </a:gs>
              <a:gs pos="100000">
                <a:srgbClr val="33CC33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60457" name="Text Box 9"/>
          <p:cNvSpPr txBox="1">
            <a:spLocks noChangeArrowheads="1"/>
          </p:cNvSpPr>
          <p:nvPr/>
        </p:nvSpPr>
        <p:spPr bwMode="gray">
          <a:xfrm>
            <a:off x="-285784" y="2928934"/>
            <a:ext cx="2143140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th-TH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อำนาจหน้าที่ของ ค.ต.ป. </a:t>
            </a:r>
            <a:endParaRPr lang="en-US" sz="2400" b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3" name="Group 41"/>
          <p:cNvGrpSpPr>
            <a:grpSpLocks/>
          </p:cNvGrpSpPr>
          <p:nvPr/>
        </p:nvGrpSpPr>
        <p:grpSpPr bwMode="auto">
          <a:xfrm>
            <a:off x="1714480" y="1952604"/>
            <a:ext cx="6945319" cy="690578"/>
            <a:chOff x="980" y="1245"/>
            <a:chExt cx="3799" cy="339"/>
          </a:xfrm>
        </p:grpSpPr>
        <p:sp>
          <p:nvSpPr>
            <p:cNvPr id="360453" name="AutoShape 5"/>
            <p:cNvSpPr>
              <a:spLocks noChangeArrowheads="1"/>
            </p:cNvSpPr>
            <p:nvPr/>
          </p:nvSpPr>
          <p:spPr bwMode="gray">
            <a:xfrm>
              <a:off x="1163" y="1245"/>
              <a:ext cx="3574" cy="334"/>
            </a:xfrm>
            <a:prstGeom prst="roundRect">
              <a:avLst>
                <a:gd name="adj" fmla="val 50000"/>
              </a:avLst>
            </a:prstGeom>
            <a:gradFill rotWithShape="0">
              <a:gsLst>
                <a:gs pos="0">
                  <a:srgbClr val="33CC33"/>
                </a:gs>
                <a:gs pos="100000">
                  <a:schemeClr val="tx1">
                    <a:alpha val="98000"/>
                  </a:scheme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20000"/>
                </a:lnSpc>
              </a:pPr>
              <a:endParaRPr lang="th-TH" dirty="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980" y="1268"/>
              <a:ext cx="316" cy="316"/>
              <a:chOff x="980" y="1412"/>
              <a:chExt cx="316" cy="316"/>
            </a:xfrm>
          </p:grpSpPr>
          <p:sp>
            <p:nvSpPr>
              <p:cNvPr id="360455" name="Oval 7"/>
              <p:cNvSpPr>
                <a:spLocks noChangeArrowheads="1"/>
              </p:cNvSpPr>
              <p:nvPr/>
            </p:nvSpPr>
            <p:spPr bwMode="gray">
              <a:xfrm>
                <a:off x="980" y="1412"/>
                <a:ext cx="316" cy="316"/>
              </a:xfrm>
              <a:prstGeom prst="ellipse">
                <a:avLst/>
              </a:prstGeom>
              <a:solidFill>
                <a:srgbClr val="33CC33"/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60456" name="Oval 8"/>
              <p:cNvSpPr>
                <a:spLocks noChangeArrowheads="1"/>
              </p:cNvSpPr>
              <p:nvPr/>
            </p:nvSpPr>
            <p:spPr bwMode="gray">
              <a:xfrm>
                <a:off x="1028" y="1461"/>
                <a:ext cx="220" cy="220"/>
              </a:xfrm>
              <a:prstGeom prst="ellipse">
                <a:avLst/>
              </a:prstGeom>
              <a:solidFill>
                <a:srgbClr val="FFFFFF"/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360458" name="Text Box 10"/>
            <p:cNvSpPr txBox="1">
              <a:spLocks noChangeArrowheads="1"/>
            </p:cNvSpPr>
            <p:nvPr/>
          </p:nvSpPr>
          <p:spPr bwMode="gray">
            <a:xfrm>
              <a:off x="1035" y="1317"/>
              <a:ext cx="208" cy="18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h-TH" b="1" dirty="0" smtClean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๒</a:t>
              </a:r>
              <a:endParaRPr lang="en-US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360459" name="Text Box 11"/>
            <p:cNvSpPr txBox="1">
              <a:spLocks noChangeArrowheads="1"/>
            </p:cNvSpPr>
            <p:nvPr/>
          </p:nvSpPr>
          <p:spPr bwMode="gray">
            <a:xfrm>
              <a:off x="1215" y="1280"/>
              <a:ext cx="3564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ts val="1200"/>
                </a:spcBef>
              </a:pPr>
              <a:r>
                <a:rPr lang="th-TH" sz="1400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ให้ความเห็นชอบแนวทางการตรวจสอบและประเมินผลของคณะอนุกรรมการ และหน่วยงานกลางที่มีภารกิจด้านการตรวจสอบฯ</a:t>
              </a:r>
              <a:endParaRPr lang="th-TH" sz="14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5" name="Group 42"/>
          <p:cNvGrpSpPr>
            <a:grpSpLocks/>
          </p:cNvGrpSpPr>
          <p:nvPr/>
        </p:nvGrpSpPr>
        <p:grpSpPr bwMode="auto">
          <a:xfrm>
            <a:off x="2047292" y="2786058"/>
            <a:ext cx="6810988" cy="739467"/>
            <a:chOff x="1200" y="1697"/>
            <a:chExt cx="3735" cy="363"/>
          </a:xfrm>
        </p:grpSpPr>
        <p:sp>
          <p:nvSpPr>
            <p:cNvPr id="360452" name="AutoShape 4"/>
            <p:cNvSpPr>
              <a:spLocks noChangeArrowheads="1"/>
            </p:cNvSpPr>
            <p:nvPr/>
          </p:nvSpPr>
          <p:spPr bwMode="gray">
            <a:xfrm>
              <a:off x="1417" y="1704"/>
              <a:ext cx="3431" cy="333"/>
            </a:xfrm>
            <a:prstGeom prst="roundRect">
              <a:avLst>
                <a:gd name="adj" fmla="val 50000"/>
              </a:avLst>
            </a:prstGeom>
            <a:gradFill rotWithShape="0">
              <a:gsLst>
                <a:gs pos="0">
                  <a:srgbClr val="0099FF"/>
                </a:gs>
                <a:gs pos="100000">
                  <a:schemeClr val="tx1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360460" name="Text Box 12"/>
            <p:cNvSpPr txBox="1">
              <a:spLocks noChangeArrowheads="1"/>
            </p:cNvSpPr>
            <p:nvPr/>
          </p:nvSpPr>
          <p:spPr bwMode="gray">
            <a:xfrm>
              <a:off x="1458" y="1697"/>
              <a:ext cx="3477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ts val="1200"/>
                </a:spcBef>
              </a:pPr>
              <a:r>
                <a:rPr lang="th-TH" sz="1400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ส่งเสริม ผลักดัน สอบทาน และเสนอแนะมาตรการให้ส่วนราชการดำเนินการเป็นไปวัตถุประสงค์ของการตรวจสอบและประเมินผลภาคราชการ และหลักการบริหารกิจการบ้านเมืองที่ดี</a:t>
              </a:r>
              <a:endParaRPr lang="th-TH" sz="14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6" name="Group 14"/>
            <p:cNvGrpSpPr>
              <a:grpSpLocks/>
            </p:cNvGrpSpPr>
            <p:nvPr/>
          </p:nvGrpSpPr>
          <p:grpSpPr bwMode="auto">
            <a:xfrm>
              <a:off x="1200" y="1728"/>
              <a:ext cx="316" cy="316"/>
              <a:chOff x="980" y="1412"/>
              <a:chExt cx="316" cy="316"/>
            </a:xfrm>
          </p:grpSpPr>
          <p:sp>
            <p:nvSpPr>
              <p:cNvPr id="360463" name="Oval 15"/>
              <p:cNvSpPr>
                <a:spLocks noChangeArrowheads="1"/>
              </p:cNvSpPr>
              <p:nvPr/>
            </p:nvSpPr>
            <p:spPr bwMode="gray">
              <a:xfrm>
                <a:off x="980" y="1412"/>
                <a:ext cx="316" cy="316"/>
              </a:xfrm>
              <a:prstGeom prst="ellipse">
                <a:avLst/>
              </a:prstGeom>
              <a:solidFill>
                <a:srgbClr val="0099FF"/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60464" name="Oval 16"/>
              <p:cNvSpPr>
                <a:spLocks noChangeArrowheads="1"/>
              </p:cNvSpPr>
              <p:nvPr/>
            </p:nvSpPr>
            <p:spPr bwMode="gray">
              <a:xfrm>
                <a:off x="1028" y="1461"/>
                <a:ext cx="220" cy="220"/>
              </a:xfrm>
              <a:prstGeom prst="ellipse">
                <a:avLst/>
              </a:prstGeom>
              <a:solidFill>
                <a:srgbClr val="FFFFFF"/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360465" name="Text Box 17"/>
            <p:cNvSpPr txBox="1">
              <a:spLocks noChangeArrowheads="1"/>
            </p:cNvSpPr>
            <p:nvPr/>
          </p:nvSpPr>
          <p:spPr bwMode="gray">
            <a:xfrm>
              <a:off x="1257" y="1776"/>
              <a:ext cx="201" cy="18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h-TH" b="1" dirty="0" smtClean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๓</a:t>
              </a:r>
              <a:endParaRPr lang="en-US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7" name="Group 43"/>
          <p:cNvGrpSpPr>
            <a:grpSpLocks/>
          </p:cNvGrpSpPr>
          <p:nvPr/>
        </p:nvGrpSpPr>
        <p:grpSpPr bwMode="auto">
          <a:xfrm>
            <a:off x="2192662" y="3643314"/>
            <a:ext cx="6451304" cy="715024"/>
            <a:chOff x="1289" y="2148"/>
            <a:chExt cx="3703" cy="351"/>
          </a:xfrm>
        </p:grpSpPr>
        <p:sp>
          <p:nvSpPr>
            <p:cNvPr id="360466" name="AutoShape 18"/>
            <p:cNvSpPr>
              <a:spLocks noChangeArrowheads="1"/>
            </p:cNvSpPr>
            <p:nvPr/>
          </p:nvSpPr>
          <p:spPr bwMode="gray">
            <a:xfrm>
              <a:off x="1472" y="2148"/>
              <a:ext cx="3520" cy="316"/>
            </a:xfrm>
            <a:prstGeom prst="roundRect">
              <a:avLst>
                <a:gd name="adj" fmla="val 50000"/>
              </a:avLst>
            </a:prstGeom>
            <a:gradFill rotWithShape="0">
              <a:gsLst>
                <a:gs pos="0">
                  <a:srgbClr val="33CC33"/>
                </a:gs>
                <a:gs pos="100000">
                  <a:schemeClr val="tx1">
                    <a:alpha val="98000"/>
                  </a:scheme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8" name="Group 19"/>
            <p:cNvGrpSpPr>
              <a:grpSpLocks/>
            </p:cNvGrpSpPr>
            <p:nvPr/>
          </p:nvGrpSpPr>
          <p:grpSpPr bwMode="auto">
            <a:xfrm>
              <a:off x="1289" y="2183"/>
              <a:ext cx="316" cy="316"/>
              <a:chOff x="980" y="1412"/>
              <a:chExt cx="316" cy="316"/>
            </a:xfrm>
          </p:grpSpPr>
          <p:sp>
            <p:nvSpPr>
              <p:cNvPr id="360468" name="Oval 20"/>
              <p:cNvSpPr>
                <a:spLocks noChangeArrowheads="1"/>
              </p:cNvSpPr>
              <p:nvPr/>
            </p:nvSpPr>
            <p:spPr bwMode="gray">
              <a:xfrm>
                <a:off x="980" y="1412"/>
                <a:ext cx="316" cy="316"/>
              </a:xfrm>
              <a:prstGeom prst="ellipse">
                <a:avLst/>
              </a:prstGeom>
              <a:solidFill>
                <a:srgbClr val="33CC33"/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60469" name="Oval 21"/>
              <p:cNvSpPr>
                <a:spLocks noChangeArrowheads="1"/>
              </p:cNvSpPr>
              <p:nvPr/>
            </p:nvSpPr>
            <p:spPr bwMode="gray">
              <a:xfrm>
                <a:off x="1028" y="1461"/>
                <a:ext cx="220" cy="220"/>
              </a:xfrm>
              <a:prstGeom prst="ellipse">
                <a:avLst/>
              </a:prstGeom>
              <a:solidFill>
                <a:srgbClr val="FFFFFF"/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360470" name="Text Box 22"/>
            <p:cNvSpPr txBox="1">
              <a:spLocks noChangeArrowheads="1"/>
            </p:cNvSpPr>
            <p:nvPr/>
          </p:nvSpPr>
          <p:spPr bwMode="gray">
            <a:xfrm>
              <a:off x="1344" y="2232"/>
              <a:ext cx="219" cy="18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h-TH" b="1" dirty="0" smtClean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๔</a:t>
              </a:r>
              <a:endParaRPr lang="en-US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360471" name="Text Box 23"/>
            <p:cNvSpPr txBox="1">
              <a:spLocks noChangeArrowheads="1"/>
            </p:cNvSpPr>
            <p:nvPr/>
          </p:nvSpPr>
          <p:spPr bwMode="gray">
            <a:xfrm>
              <a:off x="1550" y="2183"/>
              <a:ext cx="3430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85000"/>
                </a:lnSpc>
                <a:spcBef>
                  <a:spcPts val="1200"/>
                </a:spcBef>
              </a:pPr>
              <a:r>
                <a:rPr lang="th-TH" sz="1400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จัดทำรายงานผลการปฏิบัติงานพร้อมให้ข้อเสนอแนะเกี่ยวกับการตรวจสอบและประเมินผล ต่อ นายกรัฐมนตรี และ ครม. อย่างน้อยปีละ ๒ ครั้ง</a:t>
              </a:r>
              <a:endParaRPr lang="th-TH" sz="14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9" name="Group 44"/>
          <p:cNvGrpSpPr>
            <a:grpSpLocks/>
          </p:cNvGrpSpPr>
          <p:nvPr/>
        </p:nvGrpSpPr>
        <p:grpSpPr bwMode="auto">
          <a:xfrm>
            <a:off x="2000232" y="4500570"/>
            <a:ext cx="6583624" cy="643724"/>
            <a:chOff x="1200" y="2658"/>
            <a:chExt cx="3806" cy="316"/>
          </a:xfrm>
        </p:grpSpPr>
        <p:sp>
          <p:nvSpPr>
            <p:cNvPr id="360472" name="AutoShape 24"/>
            <p:cNvSpPr>
              <a:spLocks noChangeArrowheads="1"/>
            </p:cNvSpPr>
            <p:nvPr/>
          </p:nvSpPr>
          <p:spPr bwMode="gray">
            <a:xfrm>
              <a:off x="1417" y="2658"/>
              <a:ext cx="3500" cy="309"/>
            </a:xfrm>
            <a:prstGeom prst="roundRect">
              <a:avLst>
                <a:gd name="adj" fmla="val 50000"/>
              </a:avLst>
            </a:prstGeom>
            <a:gradFill rotWithShape="0">
              <a:gsLst>
                <a:gs pos="0">
                  <a:srgbClr val="0099FF"/>
                </a:gs>
                <a:gs pos="100000">
                  <a:schemeClr val="tx1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360473" name="Text Box 25"/>
            <p:cNvSpPr txBox="1">
              <a:spLocks noChangeArrowheads="1"/>
            </p:cNvSpPr>
            <p:nvPr/>
          </p:nvSpPr>
          <p:spPr bwMode="gray">
            <a:xfrm>
              <a:off x="1454" y="2672"/>
              <a:ext cx="3552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ts val="1200"/>
                </a:spcBef>
              </a:pPr>
              <a:r>
                <a:rPr lang="th-TH" sz="1400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ติดตามและประเมินผลการปฏิบัติตามข้อเสนอแนะของ ค.ต.ป. และ มติครม. ที่เกี่ยวข้อง และรายงานต่อ นายกรัฐมนตรี และ ครม. ทราบเป็นระยะ</a:t>
              </a:r>
            </a:p>
          </p:txBody>
        </p:sp>
        <p:grpSp>
          <p:nvGrpSpPr>
            <p:cNvPr id="10" name="Group 26"/>
            <p:cNvGrpSpPr>
              <a:grpSpLocks/>
            </p:cNvGrpSpPr>
            <p:nvPr/>
          </p:nvGrpSpPr>
          <p:grpSpPr bwMode="auto">
            <a:xfrm>
              <a:off x="1200" y="2658"/>
              <a:ext cx="316" cy="316"/>
              <a:chOff x="980" y="1412"/>
              <a:chExt cx="316" cy="316"/>
            </a:xfrm>
          </p:grpSpPr>
          <p:sp>
            <p:nvSpPr>
              <p:cNvPr id="360475" name="Oval 27"/>
              <p:cNvSpPr>
                <a:spLocks noChangeArrowheads="1"/>
              </p:cNvSpPr>
              <p:nvPr/>
            </p:nvSpPr>
            <p:spPr bwMode="gray">
              <a:xfrm>
                <a:off x="980" y="1412"/>
                <a:ext cx="316" cy="316"/>
              </a:xfrm>
              <a:prstGeom prst="ellipse">
                <a:avLst/>
              </a:prstGeom>
              <a:solidFill>
                <a:srgbClr val="0099FF"/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60476" name="Oval 28"/>
              <p:cNvSpPr>
                <a:spLocks noChangeArrowheads="1"/>
              </p:cNvSpPr>
              <p:nvPr/>
            </p:nvSpPr>
            <p:spPr bwMode="gray">
              <a:xfrm>
                <a:off x="1028" y="1461"/>
                <a:ext cx="220" cy="220"/>
              </a:xfrm>
              <a:prstGeom prst="ellipse">
                <a:avLst/>
              </a:prstGeom>
              <a:solidFill>
                <a:srgbClr val="FFFFFF"/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360477" name="Text Box 29"/>
            <p:cNvSpPr txBox="1">
              <a:spLocks noChangeArrowheads="1"/>
            </p:cNvSpPr>
            <p:nvPr/>
          </p:nvSpPr>
          <p:spPr bwMode="gray">
            <a:xfrm>
              <a:off x="1257" y="2706"/>
              <a:ext cx="211" cy="18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h-TH" b="1" dirty="0" smtClean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๕</a:t>
              </a:r>
              <a:endParaRPr lang="en-US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11" name="Group 45"/>
          <p:cNvGrpSpPr>
            <a:grpSpLocks/>
          </p:cNvGrpSpPr>
          <p:nvPr/>
        </p:nvGrpSpPr>
        <p:grpSpPr bwMode="auto">
          <a:xfrm>
            <a:off x="1571604" y="5143512"/>
            <a:ext cx="5967892" cy="643725"/>
            <a:chOff x="921" y="3143"/>
            <a:chExt cx="3640" cy="316"/>
          </a:xfrm>
        </p:grpSpPr>
        <p:sp>
          <p:nvSpPr>
            <p:cNvPr id="360478" name="AutoShape 30"/>
            <p:cNvSpPr>
              <a:spLocks noChangeArrowheads="1"/>
            </p:cNvSpPr>
            <p:nvPr/>
          </p:nvSpPr>
          <p:spPr bwMode="gray">
            <a:xfrm>
              <a:off x="1104" y="3214"/>
              <a:ext cx="3457" cy="210"/>
            </a:xfrm>
            <a:prstGeom prst="roundRect">
              <a:avLst>
                <a:gd name="adj" fmla="val 50000"/>
              </a:avLst>
            </a:prstGeom>
            <a:gradFill rotWithShape="0">
              <a:gsLst>
                <a:gs pos="0">
                  <a:srgbClr val="33CC33"/>
                </a:gs>
                <a:gs pos="100000">
                  <a:schemeClr val="tx1">
                    <a:alpha val="98000"/>
                  </a:scheme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12" name="Group 31"/>
            <p:cNvGrpSpPr>
              <a:grpSpLocks/>
            </p:cNvGrpSpPr>
            <p:nvPr/>
          </p:nvGrpSpPr>
          <p:grpSpPr bwMode="auto">
            <a:xfrm>
              <a:off x="921" y="3143"/>
              <a:ext cx="316" cy="316"/>
              <a:chOff x="980" y="1412"/>
              <a:chExt cx="316" cy="316"/>
            </a:xfrm>
          </p:grpSpPr>
          <p:sp>
            <p:nvSpPr>
              <p:cNvPr id="360480" name="Oval 32"/>
              <p:cNvSpPr>
                <a:spLocks noChangeArrowheads="1"/>
              </p:cNvSpPr>
              <p:nvPr/>
            </p:nvSpPr>
            <p:spPr bwMode="gray">
              <a:xfrm>
                <a:off x="980" y="1412"/>
                <a:ext cx="316" cy="316"/>
              </a:xfrm>
              <a:prstGeom prst="ellipse">
                <a:avLst/>
              </a:prstGeom>
              <a:solidFill>
                <a:srgbClr val="33CC33"/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60481" name="Oval 33"/>
              <p:cNvSpPr>
                <a:spLocks noChangeArrowheads="1"/>
              </p:cNvSpPr>
              <p:nvPr/>
            </p:nvSpPr>
            <p:spPr bwMode="gray">
              <a:xfrm>
                <a:off x="1028" y="1461"/>
                <a:ext cx="220" cy="220"/>
              </a:xfrm>
              <a:prstGeom prst="ellipse">
                <a:avLst/>
              </a:prstGeom>
              <a:solidFill>
                <a:srgbClr val="FFFFFF"/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360482" name="Text Box 34"/>
            <p:cNvSpPr txBox="1">
              <a:spLocks noChangeArrowheads="1"/>
            </p:cNvSpPr>
            <p:nvPr/>
          </p:nvSpPr>
          <p:spPr bwMode="gray">
            <a:xfrm>
              <a:off x="976" y="3192"/>
              <a:ext cx="208" cy="18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h-TH" b="1" dirty="0" smtClean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๖</a:t>
              </a:r>
              <a:endParaRPr lang="en-US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360483" name="Text Box 35"/>
            <p:cNvSpPr txBox="1">
              <a:spLocks noChangeArrowheads="1"/>
            </p:cNvSpPr>
            <p:nvPr/>
          </p:nvSpPr>
          <p:spPr bwMode="gray">
            <a:xfrm>
              <a:off x="1206" y="3254"/>
              <a:ext cx="3282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ts val="1200"/>
                </a:spcBef>
              </a:pPr>
              <a:r>
                <a:rPr lang="th-TH" sz="1400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แต่งตั้งคณะอนุกรรมการเพื่อปฏิบัติหน้าที่ ตามที่ ค.ต.ป. มอบหมาย</a:t>
              </a:r>
            </a:p>
          </p:txBody>
        </p:sp>
      </p:grpSp>
      <p:grpSp>
        <p:nvGrpSpPr>
          <p:cNvPr id="42" name="Group 44"/>
          <p:cNvGrpSpPr>
            <a:grpSpLocks/>
          </p:cNvGrpSpPr>
          <p:nvPr/>
        </p:nvGrpSpPr>
        <p:grpSpPr bwMode="auto">
          <a:xfrm>
            <a:off x="994330" y="5785672"/>
            <a:ext cx="4149174" cy="643724"/>
            <a:chOff x="1200" y="2658"/>
            <a:chExt cx="2036" cy="316"/>
          </a:xfrm>
        </p:grpSpPr>
        <p:sp>
          <p:nvSpPr>
            <p:cNvPr id="43" name="AutoShape 24"/>
            <p:cNvSpPr>
              <a:spLocks noChangeArrowheads="1"/>
            </p:cNvSpPr>
            <p:nvPr/>
          </p:nvSpPr>
          <p:spPr bwMode="gray">
            <a:xfrm>
              <a:off x="1378" y="2729"/>
              <a:ext cx="1858" cy="195"/>
            </a:xfrm>
            <a:prstGeom prst="roundRect">
              <a:avLst>
                <a:gd name="adj" fmla="val 50000"/>
              </a:avLst>
            </a:prstGeom>
            <a:gradFill rotWithShape="0">
              <a:gsLst>
                <a:gs pos="0">
                  <a:srgbClr val="0099FF"/>
                </a:gs>
                <a:gs pos="100000">
                  <a:schemeClr val="tx1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44" name="Text Box 25"/>
            <p:cNvSpPr txBox="1">
              <a:spLocks noChangeArrowheads="1"/>
            </p:cNvSpPr>
            <p:nvPr/>
          </p:nvSpPr>
          <p:spPr bwMode="gray">
            <a:xfrm>
              <a:off x="1518" y="2754"/>
              <a:ext cx="1477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ts val="1200"/>
                </a:spcBef>
              </a:pPr>
              <a:r>
                <a:rPr lang="th-TH" sz="1400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ปฏิบัติการอื่นตามที่ ครม. มอบหมาย</a:t>
              </a:r>
            </a:p>
          </p:txBody>
        </p:sp>
        <p:grpSp>
          <p:nvGrpSpPr>
            <p:cNvPr id="45" name="Group 26"/>
            <p:cNvGrpSpPr>
              <a:grpSpLocks/>
            </p:cNvGrpSpPr>
            <p:nvPr/>
          </p:nvGrpSpPr>
          <p:grpSpPr bwMode="auto">
            <a:xfrm>
              <a:off x="1200" y="2658"/>
              <a:ext cx="316" cy="316"/>
              <a:chOff x="980" y="1412"/>
              <a:chExt cx="316" cy="316"/>
            </a:xfrm>
          </p:grpSpPr>
          <p:sp>
            <p:nvSpPr>
              <p:cNvPr id="47" name="Oval 27"/>
              <p:cNvSpPr>
                <a:spLocks noChangeArrowheads="1"/>
              </p:cNvSpPr>
              <p:nvPr/>
            </p:nvSpPr>
            <p:spPr bwMode="gray">
              <a:xfrm>
                <a:off x="980" y="1412"/>
                <a:ext cx="316" cy="316"/>
              </a:xfrm>
              <a:prstGeom prst="ellipse">
                <a:avLst/>
              </a:prstGeom>
              <a:solidFill>
                <a:srgbClr val="0099FF"/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48" name="Oval 28"/>
              <p:cNvSpPr>
                <a:spLocks noChangeArrowheads="1"/>
              </p:cNvSpPr>
              <p:nvPr/>
            </p:nvSpPr>
            <p:spPr bwMode="gray">
              <a:xfrm>
                <a:off x="1028" y="1461"/>
                <a:ext cx="220" cy="220"/>
              </a:xfrm>
              <a:prstGeom prst="ellipse">
                <a:avLst/>
              </a:prstGeom>
              <a:solidFill>
                <a:srgbClr val="FFFFFF"/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46" name="Text Box 29"/>
            <p:cNvSpPr txBox="1">
              <a:spLocks noChangeArrowheads="1"/>
            </p:cNvSpPr>
            <p:nvPr/>
          </p:nvSpPr>
          <p:spPr bwMode="gray">
            <a:xfrm>
              <a:off x="1257" y="2706"/>
              <a:ext cx="200" cy="18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h-TH" b="1" dirty="0" smtClean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๗</a:t>
              </a:r>
              <a:endParaRPr lang="en-US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49" name="Group 44"/>
          <p:cNvGrpSpPr>
            <a:grpSpLocks/>
          </p:cNvGrpSpPr>
          <p:nvPr/>
        </p:nvGrpSpPr>
        <p:grpSpPr bwMode="auto">
          <a:xfrm>
            <a:off x="928662" y="1164750"/>
            <a:ext cx="7643845" cy="692614"/>
            <a:chOff x="1200" y="2634"/>
            <a:chExt cx="3648" cy="340"/>
          </a:xfrm>
        </p:grpSpPr>
        <p:sp>
          <p:nvSpPr>
            <p:cNvPr id="50" name="AutoShape 24"/>
            <p:cNvSpPr>
              <a:spLocks noChangeArrowheads="1"/>
            </p:cNvSpPr>
            <p:nvPr/>
          </p:nvSpPr>
          <p:spPr bwMode="gray">
            <a:xfrm>
              <a:off x="1417" y="2634"/>
              <a:ext cx="3431" cy="333"/>
            </a:xfrm>
            <a:prstGeom prst="roundRect">
              <a:avLst>
                <a:gd name="adj" fmla="val 50000"/>
              </a:avLst>
            </a:prstGeom>
            <a:gradFill rotWithShape="0">
              <a:gsLst>
                <a:gs pos="0">
                  <a:srgbClr val="0099FF"/>
                </a:gs>
                <a:gs pos="100000">
                  <a:schemeClr val="tx1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51" name="Text Box 25"/>
            <p:cNvSpPr txBox="1">
              <a:spLocks noChangeArrowheads="1"/>
            </p:cNvSpPr>
            <p:nvPr/>
          </p:nvSpPr>
          <p:spPr bwMode="gray">
            <a:xfrm>
              <a:off x="1507" y="2669"/>
              <a:ext cx="3277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ts val="1200"/>
                </a:spcBef>
              </a:pPr>
              <a:r>
                <a:rPr lang="th-TH" sz="1400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วางนโยบาย แนวทางการตรวจสอบและประเมินผลภาคราชการ และประเด็นหัวข้อการตรวจสอบและประเมินผล</a:t>
              </a:r>
              <a:endParaRPr lang="th-TH" sz="14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52" name="Group 26"/>
            <p:cNvGrpSpPr>
              <a:grpSpLocks/>
            </p:cNvGrpSpPr>
            <p:nvPr/>
          </p:nvGrpSpPr>
          <p:grpSpPr bwMode="auto">
            <a:xfrm>
              <a:off x="1200" y="2658"/>
              <a:ext cx="316" cy="316"/>
              <a:chOff x="980" y="1412"/>
              <a:chExt cx="316" cy="316"/>
            </a:xfrm>
          </p:grpSpPr>
          <p:sp>
            <p:nvSpPr>
              <p:cNvPr id="54" name="Oval 27"/>
              <p:cNvSpPr>
                <a:spLocks noChangeArrowheads="1"/>
              </p:cNvSpPr>
              <p:nvPr/>
            </p:nvSpPr>
            <p:spPr bwMode="gray">
              <a:xfrm>
                <a:off x="980" y="1412"/>
                <a:ext cx="316" cy="316"/>
              </a:xfrm>
              <a:prstGeom prst="ellipse">
                <a:avLst/>
              </a:prstGeom>
              <a:solidFill>
                <a:srgbClr val="0099FF"/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5" name="Oval 28"/>
              <p:cNvSpPr>
                <a:spLocks noChangeArrowheads="1"/>
              </p:cNvSpPr>
              <p:nvPr/>
            </p:nvSpPr>
            <p:spPr bwMode="gray">
              <a:xfrm>
                <a:off x="1028" y="1461"/>
                <a:ext cx="220" cy="220"/>
              </a:xfrm>
              <a:prstGeom prst="ellipse">
                <a:avLst/>
              </a:prstGeom>
              <a:solidFill>
                <a:srgbClr val="FFFFFF"/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53" name="Text Box 29"/>
            <p:cNvSpPr txBox="1">
              <a:spLocks noChangeArrowheads="1"/>
            </p:cNvSpPr>
            <p:nvPr/>
          </p:nvSpPr>
          <p:spPr bwMode="gray">
            <a:xfrm>
              <a:off x="1257" y="2706"/>
              <a:ext cx="173" cy="18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h-TH" b="1" dirty="0" smtClean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๑</a:t>
              </a:r>
              <a:endParaRPr lang="en-US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57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8" y="295277"/>
            <a:ext cx="5357818" cy="633393"/>
          </a:xfrm>
        </p:spPr>
        <p:txBody>
          <a:bodyPr/>
          <a:lstStyle/>
          <a:p>
            <a:pPr marL="406400" indent="-406400" algn="l"/>
            <a:r>
              <a:rPr lang="th-TH" sz="2800" b="1" dirty="0" smtClean="0"/>
              <a:t>อำนาจ</a:t>
            </a:r>
            <a:r>
              <a:rPr lang="th-TH" sz="2800" b="1" dirty="0"/>
              <a:t>หน้าที่ของ ค.ต.ป.</a:t>
            </a:r>
          </a:p>
        </p:txBody>
      </p:sp>
      <p:sp>
        <p:nvSpPr>
          <p:cNvPr id="58" name="Text Box 9"/>
          <p:cNvSpPr txBox="1">
            <a:spLocks noChangeArrowheads="1"/>
          </p:cNvSpPr>
          <p:nvPr/>
        </p:nvSpPr>
        <p:spPr bwMode="gray">
          <a:xfrm>
            <a:off x="-357222" y="3903653"/>
            <a:ext cx="2214578" cy="95410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th-TH" sz="1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ตามระเบียบ</a:t>
            </a:r>
          </a:p>
          <a:p>
            <a:pPr algn="r"/>
            <a:r>
              <a:rPr lang="th-TH" sz="1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สำนักนายกรัฐมนตรี</a:t>
            </a:r>
          </a:p>
          <a:p>
            <a:pPr algn="r"/>
            <a:r>
              <a:rPr lang="th-TH" sz="1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ว่าด้วยการตรวจสอบฯ </a:t>
            </a:r>
          </a:p>
          <a:p>
            <a:pPr algn="r"/>
            <a:r>
              <a:rPr lang="th-TH" sz="1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พ.ศ. ๒๕๔๘ </a:t>
            </a:r>
            <a:endParaRPr lang="en-US" sz="14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6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429652" y="6572272"/>
            <a:ext cx="685800" cy="316483"/>
          </a:xfrm>
          <a:prstGeom prst="rect">
            <a:avLst/>
          </a:prstGeom>
        </p:spPr>
        <p:txBody>
          <a:bodyPr/>
          <a:lstStyle/>
          <a:p>
            <a:fld id="{761B4706-3CB6-4EB6-97ED-8820D37AA198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94TGp_family_light_ani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CA304"/>
      </a:accent1>
      <a:accent2>
        <a:srgbClr val="E1595C"/>
      </a:accent2>
      <a:accent3>
        <a:srgbClr val="FFFFFF"/>
      </a:accent3>
      <a:accent4>
        <a:srgbClr val="000000"/>
      </a:accent4>
      <a:accent5>
        <a:srgbClr val="FDCEAA"/>
      </a:accent5>
      <a:accent6>
        <a:srgbClr val="CC5053"/>
      </a:accent6>
      <a:hlink>
        <a:srgbClr val="80E05A"/>
      </a:hlink>
      <a:folHlink>
        <a:srgbClr val="4BA5E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CA304"/>
        </a:accent1>
        <a:accent2>
          <a:srgbClr val="E1595C"/>
        </a:accent2>
        <a:accent3>
          <a:srgbClr val="FFFFFF"/>
        </a:accent3>
        <a:accent4>
          <a:srgbClr val="000000"/>
        </a:accent4>
        <a:accent5>
          <a:srgbClr val="FDCEAA"/>
        </a:accent5>
        <a:accent6>
          <a:srgbClr val="CC5053"/>
        </a:accent6>
        <a:hlink>
          <a:srgbClr val="80E05A"/>
        </a:hlink>
        <a:folHlink>
          <a:srgbClr val="4BA5E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491EA"/>
        </a:accent1>
        <a:accent2>
          <a:srgbClr val="EB943D"/>
        </a:accent2>
        <a:accent3>
          <a:srgbClr val="FFFFFF"/>
        </a:accent3>
        <a:accent4>
          <a:srgbClr val="000000"/>
        </a:accent4>
        <a:accent5>
          <a:srgbClr val="B8C7F3"/>
        </a:accent5>
        <a:accent6>
          <a:srgbClr val="D58636"/>
        </a:accent6>
        <a:hlink>
          <a:srgbClr val="4DBF9C"/>
        </a:hlink>
        <a:folHlink>
          <a:srgbClr val="D0C93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86D092"/>
        </a:accent1>
        <a:accent2>
          <a:srgbClr val="55B5D3"/>
        </a:accent2>
        <a:accent3>
          <a:srgbClr val="FFFFFF"/>
        </a:accent3>
        <a:accent4>
          <a:srgbClr val="000000"/>
        </a:accent4>
        <a:accent5>
          <a:srgbClr val="C3E4C7"/>
        </a:accent5>
        <a:accent6>
          <a:srgbClr val="4CA4BF"/>
        </a:accent6>
        <a:hlink>
          <a:srgbClr val="C389EF"/>
        </a:hlink>
        <a:folHlink>
          <a:srgbClr val="E5B63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594TGp_family_light_ani</Template>
  <TotalTime>1704</TotalTime>
  <Words>6119</Words>
  <Application>Microsoft Office PowerPoint</Application>
  <PresentationFormat>On-screen Show (4:3)</PresentationFormat>
  <Paragraphs>839</Paragraphs>
  <Slides>42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594TGp_family_light_ani</vt:lpstr>
      <vt:lpstr>การประชุม ชี้แจงแนวทางการตรวจสอบและประเมินผลภาคราชการ ประจำปีงบประมาณ พ.ศ. ๒๕๕๗  วันจันทร์ที่ ๒๘ เมษายน ๒๕๕๗  เวลา ๐๙.๓๐ น. – ๑๒.๐๐ น. ผ่านระบบวีดิทัศน์ทางไกลของกระทรวงมหาดไทย ณ ห้องประชุมชั้น ๓ ศาลากลางจังหวัดนนทบุรี </vt:lpstr>
      <vt:lpstr>Slide 2</vt:lpstr>
      <vt:lpstr> การชี้แจงภาพรวม แนวทางการตรวจสอบและประเมินผลภาคราชการ  ประจำปีงบประมาณ พ.ศ. ๒๕๕๗  </vt:lpstr>
      <vt:lpstr>หัวข้อบรรยาย</vt:lpstr>
      <vt:lpstr>Slide 5</vt:lpstr>
      <vt:lpstr>ระเบียบสำนักนายกรัฐมนตรี  ว่าด้วยการตรวจสอบและประเมินผลภาคราชการ (ค.ต.ป.)</vt:lpstr>
      <vt:lpstr>Slide 7</vt:lpstr>
      <vt:lpstr>Slide 8</vt:lpstr>
      <vt:lpstr>อำนาจหน้าที่ของ ค.ต.ป.</vt:lpstr>
      <vt:lpstr>Slide 10</vt:lpstr>
      <vt:lpstr> นโยบายการตรวจสอบและประเมินผลภาคราชการ</vt:lpstr>
      <vt:lpstr>กลไกการตรวจสอบและประเมินผลภาคราชการ </vt:lpstr>
      <vt:lpstr>Slide 13</vt:lpstr>
      <vt:lpstr>Slide 14</vt:lpstr>
      <vt:lpstr>Slide 15</vt:lpstr>
      <vt:lpstr>เนื้อหาการสอบทานที่ผ่านมา</vt:lpstr>
      <vt:lpstr>Slide 17</vt:lpstr>
      <vt:lpstr>แผนการดำเนินงาน ตามมติคณะรัฐมนตรีเมื่อวันที่ ๑ ตุลาคม ๒๕๕๖</vt:lpstr>
      <vt:lpstr>Slide 19</vt:lpstr>
      <vt:lpstr>ที่มา</vt:lpstr>
      <vt:lpstr>ขอบเขตของการจัดทำรายงานผลการตรวจสอบและประเมินผลภาคราชการ</vt:lpstr>
      <vt:lpstr>แนวทางการตรวจสอบและประเมินผลภาคราชการ ประจำปีงบประมาณ พ.ศ. ๒๕๕๗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ThemeGallery PowerTemplate</dc:title>
  <dc:creator>opdc</dc:creator>
  <cp:lastModifiedBy>OPDC</cp:lastModifiedBy>
  <cp:revision>231</cp:revision>
  <dcterms:created xsi:type="dcterms:W3CDTF">2014-04-09T06:45:31Z</dcterms:created>
  <dcterms:modified xsi:type="dcterms:W3CDTF">2014-04-25T02:33:52Z</dcterms:modified>
</cp:coreProperties>
</file>