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7" r:id="rId2"/>
    <p:sldMasterId id="2147483721" r:id="rId3"/>
  </p:sldMasterIdLst>
  <p:notesMasterIdLst>
    <p:notesMasterId r:id="rId32"/>
  </p:notesMasterIdLst>
  <p:handoutMasterIdLst>
    <p:handoutMasterId r:id="rId33"/>
  </p:handoutMasterIdLst>
  <p:sldIdLst>
    <p:sldId id="346" r:id="rId4"/>
    <p:sldId id="257" r:id="rId5"/>
    <p:sldId id="347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345" r:id="rId20"/>
    <p:sldId id="279" r:id="rId21"/>
    <p:sldId id="280" r:id="rId22"/>
    <p:sldId id="281" r:id="rId23"/>
    <p:sldId id="348" r:id="rId24"/>
    <p:sldId id="285" r:id="rId25"/>
    <p:sldId id="289" r:id="rId26"/>
    <p:sldId id="291" r:id="rId27"/>
    <p:sldId id="338" r:id="rId28"/>
    <p:sldId id="305" r:id="rId29"/>
    <p:sldId id="354" r:id="rId30"/>
    <p:sldId id="349" r:id="rId31"/>
  </p:sldIdLst>
  <p:sldSz cx="9144000" cy="6858000" type="screen4x3"/>
  <p:notesSz cx="6788150" cy="9923463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1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4704C9-3794-4DDB-B2B9-10B95AB10D09}" type="doc">
      <dgm:prSet loTypeId="urn:microsoft.com/office/officeart/2005/8/layout/cycle3" loCatId="cycle" qsTypeId="urn:microsoft.com/office/officeart/2005/8/quickstyle/3d2" qsCatId="3D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15674C41-91FE-4805-A078-844CE2E4FF5C}">
      <dgm:prSet phldrT="[Text]" custT="1"/>
      <dgm:spPr/>
      <dgm:t>
        <a:bodyPr/>
        <a:lstStyle/>
        <a:p>
          <a:r>
            <a:rPr lang="th-TH" sz="2000" b="1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rPr>
            <a:t>เจรจาข้อตกลง และจัดทำคำรับรองฯ</a:t>
          </a:r>
          <a:endParaRPr lang="en-US" sz="2000" dirty="0"/>
        </a:p>
      </dgm:t>
    </dgm:pt>
    <dgm:pt modelId="{3D7755BD-7788-4724-8B27-6129238BD472}" type="parTrans" cxnId="{1EB1E681-BA3A-4340-9355-9D2B2BC5CCCD}">
      <dgm:prSet/>
      <dgm:spPr/>
      <dgm:t>
        <a:bodyPr/>
        <a:lstStyle/>
        <a:p>
          <a:endParaRPr lang="en-US"/>
        </a:p>
      </dgm:t>
    </dgm:pt>
    <dgm:pt modelId="{1F66FB9E-0F12-4A39-9468-D39F46CA6BEB}" type="sibTrans" cxnId="{1EB1E681-BA3A-4340-9355-9D2B2BC5CCCD}">
      <dgm:prSet/>
      <dgm:spPr/>
      <dgm:t>
        <a:bodyPr/>
        <a:lstStyle/>
        <a:p>
          <a:endParaRPr lang="en-US"/>
        </a:p>
      </dgm:t>
    </dgm:pt>
    <dgm:pt modelId="{C2B0A247-3430-4F85-8D1B-303F6A148D05}">
      <dgm:prSet phldrT="[Text]" custT="1"/>
      <dgm:spPr/>
      <dgm:t>
        <a:bodyPr/>
        <a:lstStyle/>
        <a:p>
          <a:r>
            <a:rPr lang="th-TH" sz="1800" b="1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rPr>
            <a:t>ติดตามผลการปฏิบัติราชการ</a:t>
          </a:r>
        </a:p>
        <a:p>
          <a:r>
            <a:rPr lang="th-TH" sz="1800" b="1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rPr>
            <a:t>ตามคำรับรองฯ</a:t>
          </a:r>
          <a:endParaRPr lang="en-US" sz="1800" b="1" dirty="0" smtClean="0">
            <a:solidFill>
              <a:prstClr val="black"/>
            </a:solidFill>
            <a:latin typeface="Tahoma" pitchFamily="34" charset="0"/>
            <a:cs typeface="Tahoma" pitchFamily="34" charset="0"/>
          </a:endParaRPr>
        </a:p>
        <a:p>
          <a:r>
            <a:rPr lang="th-TH" sz="1800" b="1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rPr>
            <a:t>รอบ 6 และ </a:t>
          </a:r>
          <a:r>
            <a:rPr lang="en-US" sz="1800" b="1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rPr>
            <a:t>9 </a:t>
          </a:r>
          <a:r>
            <a:rPr lang="th-TH" sz="1800" b="1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rPr>
            <a:t>เดือน</a:t>
          </a:r>
          <a:endParaRPr lang="en-US" sz="1800" dirty="0"/>
        </a:p>
      </dgm:t>
    </dgm:pt>
    <dgm:pt modelId="{582EF65C-DE55-45D9-AF92-E8A5E22DB80C}" type="parTrans" cxnId="{5C154F7B-E897-48BA-BAD6-12CFC64B241F}">
      <dgm:prSet/>
      <dgm:spPr/>
      <dgm:t>
        <a:bodyPr/>
        <a:lstStyle/>
        <a:p>
          <a:endParaRPr lang="en-US"/>
        </a:p>
      </dgm:t>
    </dgm:pt>
    <dgm:pt modelId="{BD720060-71B6-40FE-A6E1-F7B38604A077}" type="sibTrans" cxnId="{5C154F7B-E897-48BA-BAD6-12CFC64B241F}">
      <dgm:prSet/>
      <dgm:spPr/>
      <dgm:t>
        <a:bodyPr/>
        <a:lstStyle/>
        <a:p>
          <a:endParaRPr lang="en-US"/>
        </a:p>
      </dgm:t>
    </dgm:pt>
    <dgm:pt modelId="{D06031E3-6483-4140-845F-6BBFF773AB3E}">
      <dgm:prSet phldrT="[Text]" custT="1"/>
      <dgm:spPr/>
      <dgm:t>
        <a:bodyPr/>
        <a:lstStyle/>
        <a:p>
          <a:r>
            <a:rPr lang="th-TH" sz="20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rPr>
            <a:t>การจัดสรรสิ่งจูงใจ</a:t>
          </a:r>
          <a:endParaRPr lang="en-US" sz="2000" dirty="0">
            <a:solidFill>
              <a:schemeClr val="tx1"/>
            </a:solidFill>
          </a:endParaRPr>
        </a:p>
      </dgm:t>
    </dgm:pt>
    <dgm:pt modelId="{CAE2B341-9B2B-46D1-B96E-EBE8ABE616CF}" type="parTrans" cxnId="{A4BDB107-48F4-4201-8953-CEB4BEEECF67}">
      <dgm:prSet/>
      <dgm:spPr/>
      <dgm:t>
        <a:bodyPr/>
        <a:lstStyle/>
        <a:p>
          <a:endParaRPr lang="en-US"/>
        </a:p>
      </dgm:t>
    </dgm:pt>
    <dgm:pt modelId="{C16E5E76-CA79-488C-BCC8-5EFE472D227D}" type="sibTrans" cxnId="{A4BDB107-48F4-4201-8953-CEB4BEEECF67}">
      <dgm:prSet/>
      <dgm:spPr/>
      <dgm:t>
        <a:bodyPr/>
        <a:lstStyle/>
        <a:p>
          <a:endParaRPr lang="en-US"/>
        </a:p>
      </dgm:t>
    </dgm:pt>
    <dgm:pt modelId="{DD0B3F8B-2A51-4587-89B0-BF4C98CE4764}">
      <dgm:prSet custT="1"/>
      <dgm:spPr/>
      <dgm:t>
        <a:bodyPr/>
        <a:lstStyle/>
        <a:p>
          <a:r>
            <a:rPr lang="th-TH" sz="1800" b="1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rPr>
            <a:t>ตรวจสอบและประเมินผลฯ</a:t>
          </a:r>
          <a:r>
            <a:rPr lang="en-US" sz="1800" b="1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rPr>
            <a:t> </a:t>
          </a:r>
          <a:r>
            <a:rPr lang="th-TH" sz="1800" b="1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rPr>
            <a:t/>
          </a:r>
          <a:br>
            <a:rPr lang="th-TH" sz="1800" b="1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rPr>
          </a:br>
          <a:r>
            <a:rPr lang="th-TH" sz="1800" b="1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rPr>
            <a:t>รอบ</a:t>
          </a:r>
          <a:r>
            <a:rPr lang="en-US" sz="1800" b="1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rPr>
            <a:t> 12 </a:t>
          </a:r>
          <a:r>
            <a:rPr lang="th-TH" sz="1800" b="1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rPr>
            <a:t>เดือน </a:t>
          </a:r>
        </a:p>
        <a:p>
          <a:r>
            <a:rPr lang="th-TH" sz="1800" b="1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rPr>
            <a:t>และแจ้งผลคะแนนตามคำรับรองฯ</a:t>
          </a:r>
          <a:endParaRPr lang="en-US" sz="1800" dirty="0"/>
        </a:p>
      </dgm:t>
    </dgm:pt>
    <dgm:pt modelId="{D2F2007C-B7C5-4E3B-985A-8CE2C839B815}" type="parTrans" cxnId="{D154B258-878C-4ED1-A45B-E99AFB1C7793}">
      <dgm:prSet/>
      <dgm:spPr/>
      <dgm:t>
        <a:bodyPr/>
        <a:lstStyle/>
        <a:p>
          <a:endParaRPr lang="en-US"/>
        </a:p>
      </dgm:t>
    </dgm:pt>
    <dgm:pt modelId="{679B27C5-983F-4CDF-922B-A1F96E33B4E9}" type="sibTrans" cxnId="{D154B258-878C-4ED1-A45B-E99AFB1C7793}">
      <dgm:prSet/>
      <dgm:spPr/>
      <dgm:t>
        <a:bodyPr/>
        <a:lstStyle/>
        <a:p>
          <a:endParaRPr lang="en-US"/>
        </a:p>
      </dgm:t>
    </dgm:pt>
    <dgm:pt modelId="{DDD7E402-C836-4BF4-805D-A1081D744F78}" type="pres">
      <dgm:prSet presAssocID="{954704C9-3794-4DDB-B2B9-10B95AB10D0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DC6CA1-98E8-428E-BD69-B537677ACA23}" type="pres">
      <dgm:prSet presAssocID="{954704C9-3794-4DDB-B2B9-10B95AB10D09}" presName="cycle" presStyleCnt="0"/>
      <dgm:spPr/>
    </dgm:pt>
    <dgm:pt modelId="{00D8A569-820D-4C48-96F2-889CCB300774}" type="pres">
      <dgm:prSet presAssocID="{15674C41-91FE-4805-A078-844CE2E4FF5C}" presName="nodeFirstNode" presStyleLbl="node1" presStyleIdx="0" presStyleCnt="4" custRadScaleRad="96678" custRadScaleInc="75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19CF27-AE32-4682-B132-CFF7A29071BA}" type="pres">
      <dgm:prSet presAssocID="{1F66FB9E-0F12-4A39-9468-D39F46CA6BEB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F3093E4E-20F8-48F4-8D2F-C693F188A6A7}" type="pres">
      <dgm:prSet presAssocID="{DD0B3F8B-2A51-4587-89B0-BF4C98CE4764}" presName="nodeFollowingNodes" presStyleLbl="node1" presStyleIdx="1" presStyleCnt="4" custScaleX="113556" custRadScaleRad="108094" custRadScaleInc="1154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BCE0C2-5487-4735-B1BE-6E82D7ABC097}" type="pres">
      <dgm:prSet presAssocID="{C2B0A247-3430-4F85-8D1B-303F6A148D05}" presName="nodeFollowingNodes" presStyleLbl="node1" presStyleIdx="2" presStyleCnt="4" custRadScaleRad="132048" custRadScaleInc="-1251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6A5ED-5182-417F-AE36-01E7F7D83715}" type="pres">
      <dgm:prSet presAssocID="{D06031E3-6483-4140-845F-6BBFF773AB3E}" presName="nodeFollowingNode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EB1E681-BA3A-4340-9355-9D2B2BC5CCCD}" srcId="{954704C9-3794-4DDB-B2B9-10B95AB10D09}" destId="{15674C41-91FE-4805-A078-844CE2E4FF5C}" srcOrd="0" destOrd="0" parTransId="{3D7755BD-7788-4724-8B27-6129238BD472}" sibTransId="{1F66FB9E-0F12-4A39-9468-D39F46CA6BEB}"/>
    <dgm:cxn modelId="{D154B258-878C-4ED1-A45B-E99AFB1C7793}" srcId="{954704C9-3794-4DDB-B2B9-10B95AB10D09}" destId="{DD0B3F8B-2A51-4587-89B0-BF4C98CE4764}" srcOrd="1" destOrd="0" parTransId="{D2F2007C-B7C5-4E3B-985A-8CE2C839B815}" sibTransId="{679B27C5-983F-4CDF-922B-A1F96E33B4E9}"/>
    <dgm:cxn modelId="{E5E45A3B-3BC9-4932-BD87-A45E8E765FA7}" type="presOf" srcId="{954704C9-3794-4DDB-B2B9-10B95AB10D09}" destId="{DDD7E402-C836-4BF4-805D-A1081D744F78}" srcOrd="0" destOrd="0" presId="urn:microsoft.com/office/officeart/2005/8/layout/cycle3"/>
    <dgm:cxn modelId="{BBC1B63D-41FB-4A18-A0BF-DC5034B7DCF1}" type="presOf" srcId="{C2B0A247-3430-4F85-8D1B-303F6A148D05}" destId="{BBBCE0C2-5487-4735-B1BE-6E82D7ABC097}" srcOrd="0" destOrd="0" presId="urn:microsoft.com/office/officeart/2005/8/layout/cycle3"/>
    <dgm:cxn modelId="{8FEA1988-8E76-4257-A081-1A596A64A85A}" type="presOf" srcId="{DD0B3F8B-2A51-4587-89B0-BF4C98CE4764}" destId="{F3093E4E-20F8-48F4-8D2F-C693F188A6A7}" srcOrd="0" destOrd="0" presId="urn:microsoft.com/office/officeart/2005/8/layout/cycle3"/>
    <dgm:cxn modelId="{21730927-6B13-4FA1-B121-38EBFBB66A4A}" type="presOf" srcId="{D06031E3-6483-4140-845F-6BBFF773AB3E}" destId="{7816A5ED-5182-417F-AE36-01E7F7D83715}" srcOrd="0" destOrd="0" presId="urn:microsoft.com/office/officeart/2005/8/layout/cycle3"/>
    <dgm:cxn modelId="{A4BDB107-48F4-4201-8953-CEB4BEEECF67}" srcId="{954704C9-3794-4DDB-B2B9-10B95AB10D09}" destId="{D06031E3-6483-4140-845F-6BBFF773AB3E}" srcOrd="3" destOrd="0" parTransId="{CAE2B341-9B2B-46D1-B96E-EBE8ABE616CF}" sibTransId="{C16E5E76-CA79-488C-BCC8-5EFE472D227D}"/>
    <dgm:cxn modelId="{5C154F7B-E897-48BA-BAD6-12CFC64B241F}" srcId="{954704C9-3794-4DDB-B2B9-10B95AB10D09}" destId="{C2B0A247-3430-4F85-8D1B-303F6A148D05}" srcOrd="2" destOrd="0" parTransId="{582EF65C-DE55-45D9-AF92-E8A5E22DB80C}" sibTransId="{BD720060-71B6-40FE-A6E1-F7B38604A077}"/>
    <dgm:cxn modelId="{A797162D-1797-4B72-A64A-96244B622E54}" type="presOf" srcId="{1F66FB9E-0F12-4A39-9468-D39F46CA6BEB}" destId="{1919CF27-AE32-4682-B132-CFF7A29071BA}" srcOrd="0" destOrd="0" presId="urn:microsoft.com/office/officeart/2005/8/layout/cycle3"/>
    <dgm:cxn modelId="{EBBCF8A5-EB5B-4D56-BBA5-62C25CB98A0D}" type="presOf" srcId="{15674C41-91FE-4805-A078-844CE2E4FF5C}" destId="{00D8A569-820D-4C48-96F2-889CCB300774}" srcOrd="0" destOrd="0" presId="urn:microsoft.com/office/officeart/2005/8/layout/cycle3"/>
    <dgm:cxn modelId="{CE1A36C1-6ED1-4679-8B5F-8660130FD0F4}" type="presParOf" srcId="{DDD7E402-C836-4BF4-805D-A1081D744F78}" destId="{13DC6CA1-98E8-428E-BD69-B537677ACA23}" srcOrd="0" destOrd="0" presId="urn:microsoft.com/office/officeart/2005/8/layout/cycle3"/>
    <dgm:cxn modelId="{C125430E-506F-42B4-840C-BFB113EFBB14}" type="presParOf" srcId="{13DC6CA1-98E8-428E-BD69-B537677ACA23}" destId="{00D8A569-820D-4C48-96F2-889CCB300774}" srcOrd="0" destOrd="0" presId="urn:microsoft.com/office/officeart/2005/8/layout/cycle3"/>
    <dgm:cxn modelId="{00D44641-51C0-451E-B7DE-477197A0E4FA}" type="presParOf" srcId="{13DC6CA1-98E8-428E-BD69-B537677ACA23}" destId="{1919CF27-AE32-4682-B132-CFF7A29071BA}" srcOrd="1" destOrd="0" presId="urn:microsoft.com/office/officeart/2005/8/layout/cycle3"/>
    <dgm:cxn modelId="{2BCF8C14-92CE-476B-8230-2FEF7323E854}" type="presParOf" srcId="{13DC6CA1-98E8-428E-BD69-B537677ACA23}" destId="{F3093E4E-20F8-48F4-8D2F-C693F188A6A7}" srcOrd="2" destOrd="0" presId="urn:microsoft.com/office/officeart/2005/8/layout/cycle3"/>
    <dgm:cxn modelId="{1B6E3FD2-0556-42D8-A139-5D3873B30123}" type="presParOf" srcId="{13DC6CA1-98E8-428E-BD69-B537677ACA23}" destId="{BBBCE0C2-5487-4735-B1BE-6E82D7ABC097}" srcOrd="3" destOrd="0" presId="urn:microsoft.com/office/officeart/2005/8/layout/cycle3"/>
    <dgm:cxn modelId="{62D2D07F-2FED-4E3A-A282-E5C79F672357}" type="presParOf" srcId="{13DC6CA1-98E8-428E-BD69-B537677ACA23}" destId="{7816A5ED-5182-417F-AE36-01E7F7D83715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919CF27-AE32-4682-B132-CFF7A29071BA}">
      <dsp:nvSpPr>
        <dsp:cNvPr id="0" name=""/>
        <dsp:cNvSpPr/>
      </dsp:nvSpPr>
      <dsp:spPr>
        <a:xfrm>
          <a:off x="1728639" y="-59208"/>
          <a:ext cx="5221532" cy="5221532"/>
        </a:xfrm>
        <a:prstGeom prst="circularArrow">
          <a:avLst>
            <a:gd name="adj1" fmla="val 4668"/>
            <a:gd name="adj2" fmla="val 272909"/>
            <a:gd name="adj3" fmla="val 12873999"/>
            <a:gd name="adj4" fmla="val 18001853"/>
            <a:gd name="adj5" fmla="val 4847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00D8A569-820D-4C48-96F2-889CCB300774}">
      <dsp:nvSpPr>
        <dsp:cNvPr id="0" name=""/>
        <dsp:cNvSpPr/>
      </dsp:nvSpPr>
      <dsp:spPr>
        <a:xfrm>
          <a:off x="2619757" y="72016"/>
          <a:ext cx="3439296" cy="171964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rPr>
            <a:t>เจรจาข้อตกลง และจัดทำคำรับรองฯ</a:t>
          </a:r>
          <a:endParaRPr lang="en-US" sz="2000" kern="1200" dirty="0"/>
        </a:p>
      </dsp:txBody>
      <dsp:txXfrm>
        <a:off x="2619757" y="72016"/>
        <a:ext cx="3439296" cy="1719648"/>
      </dsp:txXfrm>
    </dsp:sp>
    <dsp:sp modelId="{F3093E4E-20F8-48F4-8D2F-C693F188A6A7}">
      <dsp:nvSpPr>
        <dsp:cNvPr id="0" name=""/>
        <dsp:cNvSpPr/>
      </dsp:nvSpPr>
      <dsp:spPr>
        <a:xfrm>
          <a:off x="2458644" y="3752959"/>
          <a:ext cx="3905527" cy="171964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800" b="1" kern="12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rPr>
            <a:t>ตรวจสอบและประเมินผลฯ</a:t>
          </a:r>
          <a:r>
            <a:rPr lang="en-US" sz="1800" b="1" kern="12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rPr>
            <a:t> </a:t>
          </a:r>
          <a:r>
            <a:rPr lang="th-TH" sz="1800" b="1" kern="12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rPr>
            <a:t/>
          </a:r>
          <a:br>
            <a:rPr lang="th-TH" sz="1800" b="1" kern="12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rPr>
          </a:br>
          <a:r>
            <a:rPr lang="th-TH" sz="1800" b="1" kern="12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rPr>
            <a:t>รอบ</a:t>
          </a:r>
          <a:r>
            <a:rPr lang="en-US" sz="1800" b="1" kern="12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rPr>
            <a:t> 12 </a:t>
          </a:r>
          <a:r>
            <a:rPr lang="th-TH" sz="1800" b="1" kern="12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rPr>
            <a:t>เดือน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800" b="1" kern="12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rPr>
            <a:t>และแจ้งผลคะแนนตามคำรับรองฯ</a:t>
          </a:r>
          <a:endParaRPr lang="en-US" sz="1800" kern="1200" dirty="0"/>
        </a:p>
      </dsp:txBody>
      <dsp:txXfrm>
        <a:off x="2458644" y="3752959"/>
        <a:ext cx="3905527" cy="1719648"/>
      </dsp:txXfrm>
    </dsp:sp>
    <dsp:sp modelId="{BBBCE0C2-5487-4735-B1BE-6E82D7ABC097}">
      <dsp:nvSpPr>
        <dsp:cNvPr id="0" name=""/>
        <dsp:cNvSpPr/>
      </dsp:nvSpPr>
      <dsp:spPr>
        <a:xfrm>
          <a:off x="4924003" y="1872217"/>
          <a:ext cx="3439296" cy="171964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800" b="1" kern="12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rPr>
            <a:t>ติดตามผลการปฏิบัติราชการ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800" b="1" kern="12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rPr>
            <a:t>ตามคำรับรองฯ</a:t>
          </a:r>
          <a:endParaRPr lang="en-US" sz="1800" b="1" kern="1200" dirty="0" smtClean="0">
            <a:solidFill>
              <a:prstClr val="black"/>
            </a:solidFill>
            <a:latin typeface="Tahoma" pitchFamily="34" charset="0"/>
            <a:cs typeface="Tahoma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800" b="1" kern="12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rPr>
            <a:t>รอบ 6 และ </a:t>
          </a:r>
          <a:r>
            <a:rPr lang="en-US" sz="1800" b="1" kern="12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rPr>
            <a:t>9 </a:t>
          </a:r>
          <a:r>
            <a:rPr lang="th-TH" sz="1800" b="1" kern="12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rPr>
            <a:t>เดือน</a:t>
          </a:r>
          <a:endParaRPr lang="en-US" sz="1800" kern="1200" dirty="0"/>
        </a:p>
      </dsp:txBody>
      <dsp:txXfrm>
        <a:off x="4924003" y="1872217"/>
        <a:ext cx="3439296" cy="1719648"/>
      </dsp:txXfrm>
    </dsp:sp>
    <dsp:sp modelId="{7816A5ED-5182-417F-AE36-01E7F7D83715}">
      <dsp:nvSpPr>
        <dsp:cNvPr id="0" name=""/>
        <dsp:cNvSpPr/>
      </dsp:nvSpPr>
      <dsp:spPr>
        <a:xfrm>
          <a:off x="573393" y="1876479"/>
          <a:ext cx="3439296" cy="171964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rPr>
            <a:t>การจัดสรรสิ่งจูงใจ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73393" y="1876479"/>
        <a:ext cx="3439296" cy="17196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956" cy="497764"/>
          </a:xfrm>
          <a:prstGeom prst="rect">
            <a:avLst/>
          </a:prstGeom>
        </p:spPr>
        <p:txBody>
          <a:bodyPr vert="horz" lIns="91632" tIns="45816" rIns="91632" bIns="45816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4602" y="0"/>
            <a:ext cx="2941956" cy="497764"/>
          </a:xfrm>
          <a:prstGeom prst="rect">
            <a:avLst/>
          </a:prstGeom>
        </p:spPr>
        <p:txBody>
          <a:bodyPr vert="horz" lIns="91632" tIns="45816" rIns="91632" bIns="45816" rtlCol="0"/>
          <a:lstStyle>
            <a:lvl1pPr algn="r">
              <a:defRPr sz="1200"/>
            </a:lvl1pPr>
          </a:lstStyle>
          <a:p>
            <a:fld id="{2A2B5B54-43E8-449B-A9F4-1E51F2C1DBF8}" type="datetimeFigureOut">
              <a:rPr lang="th-TH" smtClean="0"/>
              <a:pPr/>
              <a:t>03/09/57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5701"/>
            <a:ext cx="2941956" cy="497763"/>
          </a:xfrm>
          <a:prstGeom prst="rect">
            <a:avLst/>
          </a:prstGeom>
        </p:spPr>
        <p:txBody>
          <a:bodyPr vert="horz" lIns="91632" tIns="45816" rIns="91632" bIns="45816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4602" y="9425701"/>
            <a:ext cx="2941956" cy="497763"/>
          </a:xfrm>
          <a:prstGeom prst="rect">
            <a:avLst/>
          </a:prstGeom>
        </p:spPr>
        <p:txBody>
          <a:bodyPr vert="horz" lIns="91632" tIns="45816" rIns="91632" bIns="45816" rtlCol="0" anchor="b"/>
          <a:lstStyle>
            <a:lvl1pPr algn="r">
              <a:defRPr sz="1200"/>
            </a:lvl1pPr>
          </a:lstStyle>
          <a:p>
            <a:fld id="{7867FEC2-FE43-4856-8DC3-74EB1CA49109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455557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1532" cy="496173"/>
          </a:xfrm>
          <a:prstGeom prst="rect">
            <a:avLst/>
          </a:prstGeom>
        </p:spPr>
        <p:txBody>
          <a:bodyPr vert="horz" lIns="91353" tIns="45677" rIns="91353" bIns="45677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5048" y="0"/>
            <a:ext cx="2941532" cy="496173"/>
          </a:xfrm>
          <a:prstGeom prst="rect">
            <a:avLst/>
          </a:prstGeom>
        </p:spPr>
        <p:txBody>
          <a:bodyPr vert="horz" lIns="91353" tIns="45677" rIns="91353" bIns="45677" rtlCol="0"/>
          <a:lstStyle>
            <a:lvl1pPr algn="r">
              <a:defRPr sz="1200"/>
            </a:lvl1pPr>
          </a:lstStyle>
          <a:p>
            <a:fld id="{51E1952A-3CBE-4EE0-A735-606959BE90A6}" type="datetimeFigureOut">
              <a:rPr lang="th-TH" smtClean="0"/>
              <a:pPr/>
              <a:t>03/09/57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53" tIns="45677" rIns="91353" bIns="45677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815" y="4713645"/>
            <a:ext cx="5430520" cy="4465558"/>
          </a:xfrm>
          <a:prstGeom prst="rect">
            <a:avLst/>
          </a:prstGeom>
        </p:spPr>
        <p:txBody>
          <a:bodyPr vert="horz" lIns="91353" tIns="45677" rIns="91353" bIns="4567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5567"/>
            <a:ext cx="2941532" cy="496173"/>
          </a:xfrm>
          <a:prstGeom prst="rect">
            <a:avLst/>
          </a:prstGeom>
        </p:spPr>
        <p:txBody>
          <a:bodyPr vert="horz" lIns="91353" tIns="45677" rIns="91353" bIns="45677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5048" y="9425567"/>
            <a:ext cx="2941532" cy="496173"/>
          </a:xfrm>
          <a:prstGeom prst="rect">
            <a:avLst/>
          </a:prstGeom>
        </p:spPr>
        <p:txBody>
          <a:bodyPr vert="horz" lIns="91353" tIns="45677" rIns="91353" bIns="45677" rtlCol="0" anchor="b"/>
          <a:lstStyle>
            <a:lvl1pPr algn="r">
              <a:defRPr sz="1200"/>
            </a:lvl1pPr>
          </a:lstStyle>
          <a:p>
            <a:fld id="{3DF0DC82-E75C-4C7D-97FE-9D114C66FB9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14664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4510" indent="-2863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5400" indent="-22908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3560" indent="-22908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61721" indent="-22908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9881" indent="-22908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8041" indent="-22908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36201" indent="-22908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94361" indent="-22908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E8AB609B-6297-4407-BCBC-BC567A244DFD}" type="slidenum">
              <a:rPr lang="en-US" sz="1200">
                <a:solidFill>
                  <a:srgbClr val="000000"/>
                </a:solidFill>
                <a:latin typeface="Calibri" pitchFamily="34" charset="0"/>
                <a:cs typeface="Cordia New" pitchFamily="34" charset="-34"/>
              </a:rPr>
              <a:pPr eaLnBrk="1" hangingPunct="1"/>
              <a:t>1</a:t>
            </a:fld>
            <a:endParaRPr lang="en-US" sz="1200">
              <a:solidFill>
                <a:srgbClr val="000000"/>
              </a:solidFill>
              <a:latin typeface="Calibri" pitchFamily="34" charset="0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3715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h-TH" altLang="th-TH" smtClean="0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C97F758-00BA-4E81-99EF-38271AFC68EE}" type="slidenum">
              <a:rPr lang="en-US" altLang="th-TH" smtClean="0">
                <a:solidFill>
                  <a:srgbClr val="000000"/>
                </a:solidFill>
              </a:rPr>
              <a:pPr/>
              <a:t>7</a:t>
            </a:fld>
            <a:endParaRPr lang="en-US" altLang="th-TH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4558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h-TH" altLang="th-TH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5FFB28-EEA6-42A9-8AF0-46BF39C68751}" type="slidenum">
              <a:rPr lang="en-US" altLang="th-TH" smtClean="0">
                <a:solidFill>
                  <a:srgbClr val="000000"/>
                </a:solidFill>
              </a:rPr>
              <a:pPr/>
              <a:t>8</a:t>
            </a:fld>
            <a:endParaRPr lang="en-US" altLang="th-TH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8478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th-TH" smtClean="0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2E58BC0-4D01-4395-80DE-1FE68CFBFF75}" type="slidenum">
              <a:rPr lang="en-US" altLang="th-TH" smtClean="0">
                <a:solidFill>
                  <a:srgbClr val="000000"/>
                </a:solidFill>
              </a:rPr>
              <a:pPr/>
              <a:t>9</a:t>
            </a:fld>
            <a:endParaRPr lang="en-US" altLang="th-TH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8958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h-TH" altLang="th-TH" smtClean="0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DC59A93-E30C-4724-A83A-057EA7A7FAEF}" type="slidenum">
              <a:rPr lang="en-US" altLang="th-TH" smtClean="0">
                <a:solidFill>
                  <a:srgbClr val="000000"/>
                </a:solidFill>
              </a:rPr>
              <a:pPr/>
              <a:t>11</a:t>
            </a:fld>
            <a:endParaRPr lang="en-US" altLang="th-TH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6547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th-TH" smtClean="0"/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C6FE31E-B05F-424F-A120-95AA30228F0C}" type="slidenum">
              <a:rPr lang="en-US" altLang="th-TH" smtClean="0">
                <a:solidFill>
                  <a:srgbClr val="000000"/>
                </a:solidFill>
              </a:rPr>
              <a:pPr/>
              <a:t>12</a:t>
            </a:fld>
            <a:endParaRPr lang="en-US" altLang="th-TH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23881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th-TH" smtClean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E2CB210-950C-42F7-9A67-4EEA890C897C}" type="slidenum">
              <a:rPr lang="en-US" altLang="th-TH" smtClean="0">
                <a:solidFill>
                  <a:srgbClr val="000000"/>
                </a:solidFill>
              </a:rPr>
              <a:pPr/>
              <a:t>13</a:t>
            </a:fld>
            <a:endParaRPr lang="en-US" altLang="th-TH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26343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th-TH" smtClean="0"/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CFDF196-6925-4AC6-A0C5-6EF35EB85F5A}" type="slidenum">
              <a:rPr lang="en-US" altLang="th-TH" smtClean="0">
                <a:solidFill>
                  <a:srgbClr val="000000"/>
                </a:solidFill>
              </a:rPr>
              <a:pPr/>
              <a:t>14</a:t>
            </a:fld>
            <a:endParaRPr lang="en-US" altLang="th-TH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1917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th-TH" smtClean="0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450F6B7-DE27-47B7-BDCA-F580FB198992}" type="slidenum">
              <a:rPr lang="en-US" altLang="th-TH" smtClean="0">
                <a:solidFill>
                  <a:srgbClr val="000000"/>
                </a:solidFill>
              </a:rPr>
              <a:pPr/>
              <a:t>19</a:t>
            </a:fld>
            <a:endParaRPr lang="en-US" altLang="th-TH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7323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88F29-6832-4DF5-B6AB-1DB31E85DEE1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1621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7869-30C6-404E-9132-E6AF6E7C7B25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5196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1133-0381-4BA3-98AA-C630083DB16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6748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24F26-03D0-4A89-BED4-438B240B19C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7218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 userDrawn="1"/>
        </p:nvSpPr>
        <p:spPr bwMode="auto">
          <a:xfrm>
            <a:off x="0" y="2552700"/>
            <a:ext cx="9139238" cy="16875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3" name="Line 31"/>
          <p:cNvSpPr>
            <a:spLocks noChangeShapeType="1"/>
          </p:cNvSpPr>
          <p:nvPr userDrawn="1"/>
        </p:nvSpPr>
        <p:spPr bwMode="auto">
          <a:xfrm>
            <a:off x="0" y="4335463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91373" tIns="45688" rIns="91373" bIns="45688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4" name="Line 31"/>
          <p:cNvSpPr>
            <a:spLocks noChangeShapeType="1"/>
          </p:cNvSpPr>
          <p:nvPr userDrawn="1"/>
        </p:nvSpPr>
        <p:spPr bwMode="auto">
          <a:xfrm>
            <a:off x="0" y="2463800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91373" tIns="45688" rIns="91373" bIns="45688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pic>
        <p:nvPicPr>
          <p:cNvPr id="5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57650" y="5864225"/>
            <a:ext cx="1023938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7A3E1-5CC7-4764-9453-E457DC71230E}" type="datetime1">
              <a:rPr lang="th-TH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A46D5-417C-4CFE-B8FF-445D7769CD92}" type="slidenum">
              <a:rPr lang="th-TH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7449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88F29-6832-4DF5-B6AB-1DB31E85DEE1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39825" y="6356351"/>
            <a:ext cx="2057400" cy="365125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7D103AA-8845-4AAA-8DCD-945F174AEA28}" type="slidenum">
              <a:rPr lang="th-TH" smtClean="0">
                <a:solidFill>
                  <a:srgbClr val="E7E6E6">
                    <a:lumMod val="25000"/>
                  </a:srgbClr>
                </a:solidFill>
              </a:rPr>
              <a:pPr/>
              <a:t>‹#›</a:t>
            </a:fld>
            <a:endParaRPr lang="th-TH">
              <a:solidFill>
                <a:srgbClr val="E7E6E6">
                  <a:lumMod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7351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26BA-242C-406A-9989-DAA33DAC4B6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590" y="6356351"/>
            <a:ext cx="2057400" cy="365125"/>
          </a:xfrm>
        </p:spPr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5911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E1ECD-3908-4A90-81E4-6FDC88E09DC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590" y="6356351"/>
            <a:ext cx="2057400" cy="365125"/>
          </a:xfrm>
        </p:spPr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13133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D2B4-E8CD-442D-A7CD-008FE18AE8B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80598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2C83-44B7-4EA0-AD0F-8B64D5E0EA82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2055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C18B7-8052-440B-B1EA-ABE516351183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30686" y="6356351"/>
            <a:ext cx="2057400" cy="365125"/>
          </a:xfrm>
        </p:spPr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2081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26BA-242C-406A-9989-DAA33DAC4B6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3970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BB84-46D1-4E2F-89E7-A5FCB3B1153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20638" y="6356351"/>
            <a:ext cx="2057400" cy="365125"/>
          </a:xfrm>
        </p:spPr>
        <p:txBody>
          <a:bodyPr/>
          <a:lstStyle>
            <a:lvl1pPr>
              <a:defRPr sz="1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8898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AF7E-019C-4C7B-A449-EA7443FB7E6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82962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3D1B-7A28-4513-B478-37FF5606930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4877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7869-30C6-404E-9132-E6AF6E7C7B25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2818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1133-0381-4BA3-98AA-C630083DB16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3284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31"/>
          <p:cNvSpPr>
            <a:spLocks noChangeShapeType="1"/>
          </p:cNvSpPr>
          <p:nvPr userDrawn="1"/>
        </p:nvSpPr>
        <p:spPr bwMode="auto">
          <a:xfrm>
            <a:off x="0" y="4011534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61982" y="1972624"/>
            <a:ext cx="1424502" cy="119213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4467" y="3259762"/>
            <a:ext cx="9144000" cy="6805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2E2E9C"/>
                </a:solidFill>
              </a:rPr>
              <a:t>MAKE</a:t>
            </a:r>
            <a:r>
              <a:rPr lang="en-US" b="1" dirty="0">
                <a:solidFill>
                  <a:srgbClr val="2E2E9C"/>
                </a:solidFill>
              </a:rPr>
              <a:t> SIMPLE </a:t>
            </a:r>
            <a:r>
              <a:rPr lang="en-US" sz="1400" b="1" dirty="0">
                <a:solidFill>
                  <a:srgbClr val="2E2E9C"/>
                </a:solidFill>
              </a:rPr>
              <a:t>BE</a:t>
            </a:r>
            <a:r>
              <a:rPr lang="en-US" b="1" dirty="0">
                <a:solidFill>
                  <a:srgbClr val="2E2E9C"/>
                </a:solidFill>
              </a:rPr>
              <a:t> MODERN</a:t>
            </a:r>
            <a:endParaRPr lang="th-TH" b="1" dirty="0">
              <a:solidFill>
                <a:srgbClr val="2E2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5710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88F29-6832-4DF5-B6AB-1DB31E85DEE1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39825" y="6356351"/>
            <a:ext cx="2057400" cy="365125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7D103AA-8845-4AAA-8DCD-945F174AEA28}" type="slidenum">
              <a:rPr lang="th-TH" smtClean="0">
                <a:solidFill>
                  <a:srgbClr val="E7E6E6">
                    <a:lumMod val="25000"/>
                  </a:srgbClr>
                </a:solidFill>
              </a:rPr>
              <a:pPr/>
              <a:t>‹#›</a:t>
            </a:fld>
            <a:endParaRPr lang="th-TH">
              <a:solidFill>
                <a:srgbClr val="E7E6E6">
                  <a:lumMod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4305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26BA-242C-406A-9989-DAA33DAC4B6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590" y="6356351"/>
            <a:ext cx="2057400" cy="365125"/>
          </a:xfrm>
        </p:spPr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7714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E1ECD-3908-4A90-81E4-6FDC88E09DC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590" y="6356351"/>
            <a:ext cx="2057400" cy="365125"/>
          </a:xfrm>
        </p:spPr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32883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D2B4-E8CD-442D-A7CD-008FE18AE8B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3622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E1ECD-3908-4A90-81E4-6FDC88E09DC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6505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2C83-44B7-4EA0-AD0F-8B64D5E0EA82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93457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C18B7-8052-440B-B1EA-ABE516351183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30686" y="6356351"/>
            <a:ext cx="2057400" cy="365125"/>
          </a:xfrm>
        </p:spPr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33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BB84-46D1-4E2F-89E7-A5FCB3B1153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20638" y="6356351"/>
            <a:ext cx="2057400" cy="365125"/>
          </a:xfrm>
        </p:spPr>
        <p:txBody>
          <a:bodyPr/>
          <a:lstStyle>
            <a:lvl1pPr>
              <a:defRPr sz="1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0087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AF7E-019C-4C7B-A449-EA7443FB7E6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21311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3D1B-7A28-4513-B478-37FF5606930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69967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7869-30C6-404E-9132-E6AF6E7C7B25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89762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1133-0381-4BA3-98AA-C630083DB16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1069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D2B4-E8CD-442D-A7CD-008FE18AE8B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661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2C83-44B7-4EA0-AD0F-8B64D5E0EA82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790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C18B7-8052-440B-B1EA-ABE516351183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9860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BB84-46D1-4E2F-89E7-A5FCB3B1153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77102" y="6356351"/>
            <a:ext cx="760747" cy="365125"/>
          </a:xfrm>
        </p:spPr>
        <p:txBody>
          <a:bodyPr/>
          <a:lstStyle>
            <a:lvl1pPr>
              <a:defRPr sz="100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7D103AA-8845-4AAA-8DCD-945F174AEA28}" type="slidenum">
              <a:rPr lang="th-TH" smtClean="0">
                <a:solidFill>
                  <a:prstClr val="white">
                    <a:lumMod val="50000"/>
                  </a:prstClr>
                </a:solidFill>
              </a:rPr>
              <a:pPr/>
              <a:t>‹#›</a:t>
            </a:fld>
            <a:endParaRPr lang="th-TH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0542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AF7E-019C-4C7B-A449-EA7443FB7E6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0722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3D1B-7A28-4513-B478-37FF5606930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3925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DA5EB-5313-4E25-8D31-41DBBB83F05C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4467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4" name="Line 31"/>
          <p:cNvSpPr>
            <a:spLocks noChangeShapeType="1"/>
          </p:cNvSpPr>
          <p:nvPr userDrawn="1"/>
        </p:nvSpPr>
        <p:spPr bwMode="auto">
          <a:xfrm>
            <a:off x="0" y="68052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5" name="Line 31"/>
          <p:cNvSpPr>
            <a:spLocks noChangeShapeType="1"/>
          </p:cNvSpPr>
          <p:nvPr userDrawn="1"/>
        </p:nvSpPr>
        <p:spPr bwMode="auto">
          <a:xfrm>
            <a:off x="0" y="19813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6" name="Title 1"/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72105" y="29703"/>
            <a:ext cx="736270" cy="616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12465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783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DA5EB-5313-4E25-8D31-41DBBB83F05C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4467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8" name="Line 31"/>
          <p:cNvSpPr>
            <a:spLocks noChangeShapeType="1"/>
          </p:cNvSpPr>
          <p:nvPr userDrawn="1"/>
        </p:nvSpPr>
        <p:spPr bwMode="auto">
          <a:xfrm>
            <a:off x="0" y="68052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Line 31"/>
          <p:cNvSpPr>
            <a:spLocks noChangeShapeType="1"/>
          </p:cNvSpPr>
          <p:nvPr userDrawn="1"/>
        </p:nvSpPr>
        <p:spPr bwMode="auto">
          <a:xfrm>
            <a:off x="0" y="19813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72105" y="29703"/>
            <a:ext cx="736270" cy="616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64511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84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DA5EB-5313-4E25-8D31-41DBBB83F05C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03/09/57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4467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8" name="Line 31"/>
          <p:cNvSpPr>
            <a:spLocks noChangeShapeType="1"/>
          </p:cNvSpPr>
          <p:nvPr userDrawn="1"/>
        </p:nvSpPr>
        <p:spPr bwMode="auto">
          <a:xfrm>
            <a:off x="0" y="68052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Line 31"/>
          <p:cNvSpPr>
            <a:spLocks noChangeShapeType="1"/>
          </p:cNvSpPr>
          <p:nvPr userDrawn="1"/>
        </p:nvSpPr>
        <p:spPr bwMode="auto">
          <a:xfrm>
            <a:off x="0" y="19813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72105" y="29703"/>
            <a:ext cx="736270" cy="616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18540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pPr>
              <a:defRPr/>
            </a:pPr>
            <a:fld id="{3299C433-6085-477D-AD85-A733E709F03F}" type="slidenum">
              <a:rPr lang="th-TH" sz="160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th-TH" sz="16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0" y="2800350"/>
            <a:ext cx="9077325" cy="115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การประชุมสัมมนา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โครงการพัฒนาและส่งเสริมการเป็นองค์การแห่งการเรียนรู้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เรื่อง </a:t>
            </a:r>
            <a:r>
              <a:rPr lang="en-US" sz="24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“</a:t>
            </a: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การยกระดับประสิทธิภาพการบริหารจัดการภาครัฐ</a:t>
            </a:r>
            <a:r>
              <a:rPr lang="en-US" sz="24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”</a:t>
            </a:r>
            <a:endParaRPr lang="th-TH" sz="2400" b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552" y="5138028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วันที่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กันยายน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2557 </a:t>
            </a:r>
            <a:endParaRPr lang="th-TH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ณ ห้องมัฆวานรังสรรค์ ชั้น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สโมสรทหารบก วิภาวดีรังสิต กรุงเทพมหานคร</a:t>
            </a:r>
            <a:endParaRPr lang="th-TH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809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th-TH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36483" y="643643"/>
            <a:ext cx="8623737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048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h-TH" sz="1600" b="1" dirty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 สำนักงาน </a:t>
            </a:r>
            <a:r>
              <a:rPr lang="th-TH" sz="1600" b="1" dirty="0" err="1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ก.พ.ร.</a:t>
            </a:r>
            <a:r>
              <a:rPr lang="th-TH" sz="1600" b="1" dirty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 ได้เตรียมความพร้อมและสร้างการมีส่วนร่วมกับกระทรวงในการจัดทำตัวชี้วัดประจำปีงบประมาณ พ.ศ. </a:t>
            </a:r>
            <a:r>
              <a:rPr lang="en-US" sz="1600" b="1" dirty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2558 </a:t>
            </a:r>
            <a:r>
              <a:rPr lang="th-TH" sz="1600" b="1" dirty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ดังนี้</a:t>
            </a:r>
          </a:p>
          <a:p>
            <a:pPr marL="1073150" lvl="2" indent="-442913" algn="thaiDi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th-TH" sz="1600" b="1" dirty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ดำเนินการจัดประชุมสัมมนาเตรียมความพร้อมในการจัดทำคำรับรองการปฏิบัติราชการ ประจำปีงบประมาณ พ.ศ. </a:t>
            </a:r>
            <a:r>
              <a:rPr lang="en-US" sz="1600" b="1" dirty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2558</a:t>
            </a:r>
            <a:r>
              <a:rPr lang="th-TH" sz="1600" b="1" dirty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 กับส่วนราชการระดับกระทรวง เมื่อวันที่ </a:t>
            </a:r>
            <a:r>
              <a:rPr lang="en-US" sz="1600" b="1" dirty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28</a:t>
            </a:r>
            <a:r>
              <a:rPr lang="th-TH" sz="1600" b="1" dirty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 กรกฎาคม </a:t>
            </a:r>
            <a:r>
              <a:rPr lang="en-US" sz="1600" b="1" dirty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2557</a:t>
            </a:r>
            <a:r>
              <a:rPr lang="th-TH" sz="1600" b="1" dirty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 สรุปได้ว่า ผู้แทนกระทรวงทั้งหมดเห็นด้วยกับการ</a:t>
            </a: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จัดทำ</a:t>
            </a:r>
            <a:br>
              <a:rPr lang="th-TH" sz="1600" b="1" dirty="0" smtClean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</a:b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คำ</a:t>
            </a:r>
            <a:r>
              <a:rPr lang="th-TH" sz="1600" b="1" dirty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รับรองการปฏิบัติราชการในระดับกระทรวง และให้กระทรวงเป็นเจ้าภาพ</a:t>
            </a: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ใน</a:t>
            </a:r>
            <a:br>
              <a:rPr lang="th-TH" sz="1600" b="1" dirty="0" smtClean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</a:b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การ</a:t>
            </a:r>
            <a:r>
              <a:rPr lang="th-TH" sz="1600" b="1" dirty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จัดทำคำรับรองการปฏิบัติราชการในระดับกรม </a:t>
            </a:r>
          </a:p>
          <a:p>
            <a:pPr marL="630237" lvl="2" algn="thaiDi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h-TH" sz="1600" b="1" dirty="0">
              <a:solidFill>
                <a:prstClr val="black"/>
              </a:solidFill>
              <a:latin typeface="Tahoma" pitchFamily="34" charset="0"/>
              <a:ea typeface="Cordia New" pitchFamily="34" charset="-34"/>
              <a:cs typeface="Tahoma" pitchFamily="34" charset="0"/>
            </a:endParaRPr>
          </a:p>
          <a:p>
            <a:pPr marL="1073150" indent="-442913" algn="thaiDi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th-TH" sz="1600" b="1" dirty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สำนักงาน </a:t>
            </a:r>
            <a:r>
              <a:rPr lang="th-TH" sz="1600" b="1" dirty="0" err="1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ก.พ.ร.</a:t>
            </a:r>
            <a:r>
              <a:rPr lang="th-TH" sz="1600" b="1" dirty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 ให้กระทรวงนำเสนอร่างตัวชี้วัดของกระทรวงและ</a:t>
            </a:r>
            <a:r>
              <a:rPr lang="en-US" sz="1600" b="1" dirty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 </a:t>
            </a:r>
            <a:r>
              <a:rPr lang="en-US" sz="1600" b="1" dirty="0" smtClean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Joint </a:t>
            </a:r>
            <a:r>
              <a:rPr lang="en-US" sz="1600" b="1" dirty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KPIs</a:t>
            </a:r>
            <a:r>
              <a:rPr lang="th-TH" sz="1600" b="1" dirty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  ภายในวันที่ </a:t>
            </a:r>
            <a:r>
              <a:rPr lang="en-US" sz="1600" b="1" dirty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31</a:t>
            </a:r>
            <a:r>
              <a:rPr lang="th-TH" sz="1600" b="1" dirty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 กรกฎาคม </a:t>
            </a:r>
            <a:r>
              <a:rPr lang="en-US" sz="1600" b="1" dirty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2557</a:t>
            </a:r>
            <a:r>
              <a:rPr lang="th-TH" sz="1600" b="1" dirty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 </a:t>
            </a:r>
          </a:p>
          <a:p>
            <a:pPr marL="630237" algn="thaiDi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h-TH" sz="1600" b="1" dirty="0">
              <a:solidFill>
                <a:prstClr val="black"/>
              </a:solidFill>
              <a:latin typeface="Tahoma" pitchFamily="34" charset="0"/>
              <a:ea typeface="Cordia New" pitchFamily="34" charset="-34"/>
              <a:cs typeface="Tahoma" pitchFamily="34" charset="0"/>
            </a:endParaRPr>
          </a:p>
          <a:p>
            <a:pPr marL="1073150" indent="-442913" algn="thaiDi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th-TH" sz="1600" b="1" dirty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การประชุมระดมสมอง </a:t>
            </a: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(</a:t>
            </a:r>
            <a:r>
              <a:rPr lang="en-US" sz="1600" b="1" dirty="0" smtClean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Workshop</a:t>
            </a: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) </a:t>
            </a:r>
            <a:r>
              <a:rPr lang="th-TH" sz="1600" b="1" dirty="0">
                <a:solidFill>
                  <a:prstClr val="black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กับผู้ทรงคุณวุฒิ ส่วนราชการ ภาคเอกชน หน่วยงานกลาง เป็นต้น ก่อนการเจรจา </a:t>
            </a:r>
            <a:endParaRPr lang="en-US" sz="1600" b="1" dirty="0">
              <a:solidFill>
                <a:prstClr val="black"/>
              </a:solidFill>
              <a:latin typeface="Tahoma" pitchFamily="34" charset="0"/>
              <a:ea typeface="Cordia New" pitchFamily="34" charset="-34"/>
              <a:cs typeface="Tahoma" pitchFamily="34" charset="0"/>
            </a:endParaRPr>
          </a:p>
          <a:p>
            <a:pPr marL="804863" indent="4508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h-TH" sz="1600" b="1" dirty="0">
                <a:solidFill>
                  <a:srgbClr val="FF0000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ทั้งนี้ มีข้อสังเกตเกี่ยวกับการจัดทำตัวชี้วัดระหว่างกระทรวงที่มีเป้าหมายร่วมกัน (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Joint KPIs</a:t>
            </a:r>
            <a:r>
              <a:rPr lang="th-TH" sz="1600" b="1" dirty="0">
                <a:solidFill>
                  <a:srgbClr val="FF0000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) </a:t>
            </a:r>
            <a:r>
              <a:rPr lang="th-TH" sz="1600" b="1" dirty="0" smtClean="0">
                <a:solidFill>
                  <a:srgbClr val="FF0000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ว่า ควร</a:t>
            </a:r>
            <a:r>
              <a:rPr lang="th-TH" sz="1600" b="1" dirty="0">
                <a:solidFill>
                  <a:srgbClr val="FF0000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มีการปรับปรุงจากที่กำหนดไว้ในปี 2557 และมีการหารือระหว่างหน่วยงานที่เกี่ยวข้องเพื่อให้ได้ข้อสรุปก่อนการกำหนดตัวชี้วัด</a:t>
            </a:r>
            <a:endParaRPr lang="th-TH" sz="18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16693" y="114510"/>
            <a:ext cx="9263063" cy="369332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หลักการ</a:t>
            </a:r>
            <a:r>
              <a:rPr lang="th-TH" sz="18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จัดทำคำรับรองการปฏิบัติราชการฯ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ประจำปีงบประมาณ  </a:t>
            </a: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2558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(ต่อ) </a:t>
            </a:r>
            <a:endParaRPr lang="th-TH" sz="1800" b="1" kern="0" dirty="0"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966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4"/>
          <p:cNvSpPr>
            <a:spLocks noChangeArrowheads="1"/>
          </p:cNvSpPr>
          <p:nvPr/>
        </p:nvSpPr>
        <p:spPr bwMode="auto">
          <a:xfrm>
            <a:off x="109538" y="1355725"/>
            <a:ext cx="4352925" cy="523875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4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กรอบ</a:t>
            </a:r>
            <a:r>
              <a:rPr lang="th-TH" altLang="th-TH" sz="1400" b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การประเมินผลการปฏิบัติราชการระดับ</a:t>
            </a:r>
            <a:br>
              <a:rPr lang="th-TH" altLang="th-TH" sz="1400" b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14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กระทรวง </a:t>
            </a:r>
            <a:r>
              <a:rPr lang="th-TH" altLang="th-TH" sz="1400" b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ปีงบประมาณ พ.ศ. </a:t>
            </a:r>
            <a:r>
              <a:rPr lang="en-US" altLang="th-TH" sz="14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2558</a:t>
            </a:r>
            <a:endParaRPr lang="th-TH" altLang="th-TH" sz="1400">
              <a:solidFill>
                <a:srgbClr val="FFFF00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64055122"/>
              </p:ext>
            </p:extLst>
          </p:nvPr>
        </p:nvGraphicFramePr>
        <p:xfrm>
          <a:off x="119063" y="1971675"/>
          <a:ext cx="4337050" cy="4687891"/>
        </p:xfrm>
        <a:graphic>
          <a:graphicData uri="http://schemas.openxmlformats.org/drawingml/2006/table">
            <a:tbl>
              <a:tblPr firstRow="1" firstCol="1" bandRow="1"/>
              <a:tblGrid>
                <a:gridCol w="1157569"/>
                <a:gridCol w="2607031"/>
                <a:gridCol w="572450"/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ประเด็นการประเมินผลการปฏิบัติราชการ</a:t>
                      </a:r>
                      <a:endParaRPr lang="en-US" sz="10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กรอบการประเมินผล</a:t>
                      </a:r>
                      <a: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2558</a:t>
                      </a:r>
                      <a:endParaRPr lang="en-US" sz="1000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น้ำหนัก</a:t>
                      </a:r>
                      <a:endParaRPr lang="en-US" sz="10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(%</a:t>
                      </a:r>
                      <a:r>
                        <a:rPr lang="en-US" sz="10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285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มิติภายนอก</a:t>
                      </a:r>
                      <a:endParaRPr lang="en-US" sz="10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</a:t>
                      </a:r>
                      <a:endParaRPr lang="en-US" sz="10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52399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ประสิทธิผล</a:t>
                      </a:r>
                      <a:r>
                        <a:rPr lang="en-US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(65)</a:t>
                      </a:r>
                      <a:endParaRPr lang="en-US" sz="10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27579" marR="275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8DC4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1" indent="-17145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ตัวชี้วัดภารกิจหลักของ</a:t>
                      </a:r>
                      <a:r>
                        <a:rPr lang="th-TH" sz="1000" b="1" strike="noStrike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ตาม</a:t>
                      </a:r>
                      <a:r>
                        <a:rPr lang="th-TH" sz="1000" b="1" kern="0" spc="0" dirty="0" smtClean="0">
                          <a:solidFill>
                            <a:prstClr val="black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แนวทางการขับเคลื่อนประเทศ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/แผนยุทธศาสตร์</a:t>
                      </a:r>
                      <a:r>
                        <a:rPr lang="th-TH" sz="1000" b="1" strike="noStrike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</a:t>
                      </a:r>
                      <a:endParaRPr lang="th-TH" sz="10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723900" lvl="1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และ</a:t>
                      </a:r>
                    </a:p>
                    <a:p>
                      <a:pPr marL="177800" lvl="1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ตัวชี้วัดระหว่าง</a:t>
                      </a:r>
                      <a:r>
                        <a:rPr lang="th-TH" sz="1000" b="1" strike="noStrike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ที่มีเป้าหมายร่วมกัน 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Joint KPIs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</a:p>
                    <a:p>
                      <a:pPr marL="177800" lvl="1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th-TH" sz="1000" b="1" i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7800" lvl="1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th-TH" sz="1000" b="1" i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8797" marR="71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65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6470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คุณภาพ</a:t>
                      </a:r>
                      <a:r>
                        <a:rPr lang="en-US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(10)</a:t>
                      </a:r>
                      <a:endParaRPr lang="en-US" sz="10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8DC4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คุณภาพการให้บริการประชาชน</a:t>
                      </a:r>
                      <a: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</a:t>
                      </a:r>
                      <a:r>
                        <a:rPr lang="en-US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Service Level Agreement: SLA)</a:t>
                      </a:r>
                      <a:endParaRPr lang="th-TH" sz="1000" b="1" kern="0" spc="0" baseline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588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900" b="0" u="sng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หมายเหตุ</a:t>
                      </a:r>
                      <a:r>
                        <a:rPr lang="th-TH" sz="900" b="0" u="none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900" b="0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หากกระทรวงไม่มีตัวชี้วัดนี้ให้นำน้ำหนักไปไว้ที่ตัวชี้วัดที่ </a:t>
                      </a:r>
                      <a:r>
                        <a:rPr lang="en-US" sz="900" b="0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5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มิติ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ภายใน</a:t>
                      </a:r>
                      <a:endParaRPr lang="en-US" sz="1000" b="1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2855">
                <a:tc rowSpan="3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ประสิทธิภาพ</a:t>
                      </a:r>
                      <a:r>
                        <a:rPr lang="en-US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(15)</a:t>
                      </a:r>
                      <a:endParaRPr lang="en-US" sz="10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</a:t>
                      </a:r>
                      <a:r>
                        <a:rPr lang="th-TH" sz="10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เบิกจ่ายเงิน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งบประมาณ</a:t>
                      </a:r>
                      <a:endParaRPr lang="en-US" sz="10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5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/>
                      </a:pP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การประหยัดพลังงาน</a:t>
                      </a:r>
                      <a:endParaRPr lang="en-US" sz="10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5712"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180975" lvl="0" indent="-180975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b="1" strike="noStrike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</a:t>
                      </a:r>
                      <a:r>
                        <a:rPr lang="th-TH" sz="1000" b="1" strike="noStrike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การพัฒนาประสิทธิภาพระบบสารสนเทศภาครัฐ</a:t>
                      </a:r>
                      <a:endParaRPr lang="en-US" sz="1000" b="1" strike="noStrike" kern="0" spc="0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การพัฒนา</a:t>
                      </a:r>
                      <a:r>
                        <a:rPr lang="th-TH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องค์การ</a:t>
                      </a:r>
                      <a:r>
                        <a:rPr lang="en-US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(10)</a:t>
                      </a:r>
                      <a:endParaRPr lang="en-US" sz="10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6.</a:t>
                      </a:r>
                      <a: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การพัฒนาสมรรถนะองค์การ </a:t>
                      </a:r>
                      <a:b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(ทุนมนุษย์ สารสนเทศ และวัฒนธรรมองค์การ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r>
                        <a:rPr lang="en-US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7.</a:t>
                      </a:r>
                      <a:r>
                        <a:rPr lang="th-TH" sz="1000" b="1" kern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ระดับคุณธรรมและความโปร่งใส</a:t>
                      </a:r>
                      <a:br>
                        <a:rPr lang="th-TH" sz="1000" b="1" kern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b="1" kern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การดำเนินงานของหน่วยงาน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55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en-US" sz="10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  <a:endParaRPr lang="en-US" sz="10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09538" y="817563"/>
            <a:ext cx="8916987" cy="3381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th-TH" sz="16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1.3 </a:t>
            </a:r>
            <a:r>
              <a:rPr lang="th-TH" altLang="th-TH" sz="16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กรอบการประเมินผลการปฏิบัติราชการระดับกรม  ปีงบประมาณ พ.ศ. </a:t>
            </a:r>
            <a:r>
              <a:rPr lang="en-US" altLang="th-TH" sz="16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2558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4713997"/>
              </p:ext>
            </p:extLst>
          </p:nvPr>
        </p:nvGraphicFramePr>
        <p:xfrm>
          <a:off x="4672013" y="1971675"/>
          <a:ext cx="4337050" cy="4706941"/>
        </p:xfrm>
        <a:graphic>
          <a:graphicData uri="http://schemas.openxmlformats.org/drawingml/2006/table">
            <a:tbl>
              <a:tblPr firstRow="1" firstCol="1" bandRow="1"/>
              <a:tblGrid>
                <a:gridCol w="1157569"/>
                <a:gridCol w="2607031"/>
                <a:gridCol w="572450"/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ประเด็นการประเมินผลการปฏิบัติราชการ</a:t>
                      </a:r>
                      <a:endParaRPr lang="en-US" sz="10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กรอบการประเมินผล</a:t>
                      </a:r>
                      <a: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2558</a:t>
                      </a:r>
                      <a:endParaRPr lang="en-US" sz="1000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น้ำหนัก</a:t>
                      </a:r>
                      <a:endParaRPr lang="en-US" sz="10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(%</a:t>
                      </a:r>
                      <a:r>
                        <a:rPr lang="en-US" sz="10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285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มิติภายนอก</a:t>
                      </a:r>
                      <a:endParaRPr lang="en-US" sz="10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</a:t>
                      </a:r>
                      <a:endParaRPr lang="en-US" sz="10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52399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ประสิทธิผล</a:t>
                      </a:r>
                      <a:r>
                        <a:rPr lang="en-US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(65)</a:t>
                      </a:r>
                      <a:endParaRPr lang="en-US" sz="10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27579" marR="275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8DC4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1" indent="-17145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ตัวชี้วัดภารกิจหลักของ</a:t>
                      </a:r>
                      <a:r>
                        <a:rPr lang="th-TH" sz="1000" b="1" strike="noStrike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ตาม</a:t>
                      </a:r>
                      <a:r>
                        <a:rPr lang="th-TH" sz="1000" b="1" kern="0" spc="0" dirty="0" smtClean="0">
                          <a:solidFill>
                            <a:prstClr val="black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แนวทางการขับเคลื่อนประเทศ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/แผนยุทธศาสตร์</a:t>
                      </a:r>
                      <a:r>
                        <a:rPr lang="th-TH" sz="1000" b="1" strike="noStrike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กรม/</a:t>
                      </a:r>
                      <a:endParaRPr lang="th-TH" sz="1000" b="1" kern="0" spc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723900" lvl="1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th-TH" sz="1000" b="1" kern="0" spc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7800" lvl="1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ตัวชี้วัดระหว่าง</a:t>
                      </a:r>
                      <a:r>
                        <a:rPr lang="th-TH" sz="1000" b="1" strike="noStrike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ที่มีเป้าหมายร่วมกัน (</a:t>
                      </a:r>
                      <a:r>
                        <a:rPr lang="en-US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Joint KPIs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 และ</a:t>
                      </a:r>
                    </a:p>
                    <a:p>
                      <a:pPr marL="177800" lvl="1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h-TH" sz="1400" b="1" kern="0" spc="0" dirty="0" smtClean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ตัวชี้วัดภารกิจหลักของกรม</a:t>
                      </a:r>
                      <a:endParaRPr lang="th-TH" sz="1400" b="1" i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7800" lvl="1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th-TH" sz="600" b="1" kern="0" spc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8797" marR="71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65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75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คุณภาพ</a:t>
                      </a:r>
                      <a:r>
                        <a:rPr lang="en-US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(10)</a:t>
                      </a:r>
                      <a:endParaRPr lang="en-US" sz="10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8DC4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คุณภาพการให้บริการประชาชน</a:t>
                      </a:r>
                      <a:r>
                        <a:rPr lang="th-TH" sz="1000" b="1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</a:t>
                      </a:r>
                      <a:r>
                        <a:rPr lang="en-US" sz="1000" b="1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Service Level Agreement: SLA)</a:t>
                      </a:r>
                      <a:endParaRPr lang="th-TH" sz="1000" b="1" kern="0" spc="0" baseline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588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900" b="0" u="sng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หมายเหตุ</a:t>
                      </a:r>
                      <a:r>
                        <a:rPr lang="th-TH" sz="900" b="0" u="none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900" b="0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หากกระทรวงไม่มีตัวชี้วัดนี้ให้นำน้ำหนักไปไว้ที่ตัวชี้วัดที่ </a:t>
                      </a:r>
                      <a:r>
                        <a:rPr lang="en-US" sz="900" b="0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5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มิติ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ภายใน</a:t>
                      </a:r>
                      <a:endParaRPr lang="en-US" sz="1000" b="1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b="1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2855">
                <a:tc rowSpan="3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ประสิทธิภาพ</a:t>
                      </a:r>
                      <a:r>
                        <a:rPr lang="en-US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(15)</a:t>
                      </a:r>
                      <a:endParaRPr lang="en-US" sz="10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</a:t>
                      </a:r>
                      <a:r>
                        <a:rPr lang="th-TH" sz="10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เบิกจ่ายเงิน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งบประมาณ</a:t>
                      </a:r>
                      <a:endParaRPr lang="en-US" sz="10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5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/>
                      </a:pP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การประหยัดพลังงาน</a:t>
                      </a:r>
                      <a:endParaRPr lang="en-US" sz="10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5712"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180975" lvl="0" indent="-180975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b="1" strike="noStrike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</a:t>
                      </a:r>
                      <a:r>
                        <a:rPr lang="th-TH" sz="1000" b="1" strike="noStrike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การพัฒนาประสิทธิภาพระบบสารสนเทศภาครัฐ</a:t>
                      </a:r>
                      <a:endParaRPr lang="en-US" sz="1000" b="1" strike="noStrike" kern="0" spc="0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การพัฒนา</a:t>
                      </a:r>
                      <a:r>
                        <a:rPr lang="th-TH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องค์การ</a:t>
                      </a:r>
                      <a:r>
                        <a:rPr lang="en-US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(10)</a:t>
                      </a:r>
                      <a:endParaRPr lang="en-US" sz="10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6.</a:t>
                      </a:r>
                      <a: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การพัฒนาสมรรถนะองค์การ </a:t>
                      </a:r>
                      <a:b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b="1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(ทุนมนุษย์ สารสนเทศ และวัฒนธรรมองค์การ</a:t>
                      </a:r>
                      <a:r>
                        <a:rPr lang="en-US" sz="1000" b="1" kern="0" spc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r>
                        <a:rPr lang="en-US" sz="1000" b="1" kern="0" spc="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7.</a:t>
                      </a:r>
                      <a:r>
                        <a:rPr lang="th-TH" sz="1000" b="1" kern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ระดับคุณธรรมและความโปร่งใส</a:t>
                      </a:r>
                      <a:br>
                        <a:rPr lang="th-TH" sz="1000" b="1" kern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b="1" kern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การดำเนินงานของหน่วยงาน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55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en-US" sz="10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  <a:endParaRPr lang="en-US" sz="10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ight Arrow 7"/>
          <p:cNvSpPr/>
          <p:nvPr/>
        </p:nvSpPr>
        <p:spPr>
          <a:xfrm>
            <a:off x="4143243" y="3130156"/>
            <a:ext cx="1013891" cy="750627"/>
          </a:xfrm>
          <a:prstGeom prst="rightArrow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71783" name="Rectangle 4"/>
          <p:cNvSpPr>
            <a:spLocks noChangeArrowheads="1"/>
          </p:cNvSpPr>
          <p:nvPr/>
        </p:nvSpPr>
        <p:spPr bwMode="auto">
          <a:xfrm>
            <a:off x="4673600" y="1339850"/>
            <a:ext cx="4352925" cy="523875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4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กรอบ</a:t>
            </a:r>
            <a:r>
              <a:rPr lang="th-TH" altLang="th-TH" sz="1400" b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การประเมินผลการปฏิบัติราชการระดับ</a:t>
            </a:r>
            <a:r>
              <a:rPr lang="th-TH" altLang="th-TH" sz="1400" b="1" u="sng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กรม</a:t>
            </a:r>
            <a:r>
              <a:rPr lang="th-TH" altLang="th-TH" sz="1400" b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ปีงบประมาณ พ.ศ. </a:t>
            </a:r>
            <a:r>
              <a:rPr lang="en-US" altLang="th-TH" sz="14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2558</a:t>
            </a:r>
            <a:endParaRPr lang="th-TH" altLang="th-TH" sz="1400">
              <a:solidFill>
                <a:srgbClr val="FFFF00"/>
              </a:solidFill>
            </a:endParaRPr>
          </a:p>
        </p:txBody>
      </p:sp>
      <p:sp>
        <p:nvSpPr>
          <p:cNvPr id="7178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92875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A5A77421-F3B4-4CDA-A050-663EAD3A0FB8}" type="slidenum">
              <a:rPr lang="th-TH" altLang="th-TH" smtClean="0">
                <a:solidFill>
                  <a:prstClr val="black">
                    <a:tint val="75000"/>
                  </a:prstClr>
                </a:solidFill>
                <a:latin typeface="Tahoma" pitchFamily="34" charset="0"/>
                <a:cs typeface="Tahoma" pitchFamily="34" charset="0"/>
              </a:rPr>
              <a:pPr/>
              <a:t>11</a:t>
            </a:fld>
            <a:endParaRPr lang="th-TH" altLang="th-TH" smtClean="0">
              <a:solidFill>
                <a:prstClr val="black">
                  <a:tint val="75000"/>
                </a:prst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216693" y="114510"/>
            <a:ext cx="9263063" cy="369332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หลักการ</a:t>
            </a:r>
            <a:r>
              <a:rPr lang="th-TH" sz="18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จัดทำคำรับรองการปฏิบัติราชการฯ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ประจำปีงบประมาณ  </a:t>
            </a: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2558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(ต่อ) </a:t>
            </a:r>
            <a:endParaRPr lang="th-TH" sz="1800" b="1" kern="0" dirty="0"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331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"/>
          <p:cNvSpPr>
            <a:spLocks noChangeArrowheads="1"/>
          </p:cNvSpPr>
          <p:nvPr/>
        </p:nvSpPr>
        <p:spPr bwMode="auto">
          <a:xfrm>
            <a:off x="755650" y="1019175"/>
            <a:ext cx="3721100" cy="461963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2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กรอบ</a:t>
            </a:r>
            <a:r>
              <a:rPr lang="th-TH" altLang="th-TH" sz="1200" b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การประเมินผลการปฏิบัติราชการระดับ</a:t>
            </a:r>
            <a:r>
              <a:rPr lang="th-TH" altLang="th-TH" sz="1200" b="1" u="sng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กรม</a:t>
            </a:r>
            <a:r>
              <a:rPr lang="th-TH" altLang="th-TH" sz="12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1200" b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ปีงบประมาณ พ.ศ. </a:t>
            </a:r>
            <a:r>
              <a:rPr lang="en-US" alt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2558</a:t>
            </a:r>
            <a:endParaRPr lang="th-TH" altLang="th-TH" sz="1200">
              <a:solidFill>
                <a:srgbClr val="FFFF00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96765607"/>
              </p:ext>
            </p:extLst>
          </p:nvPr>
        </p:nvGraphicFramePr>
        <p:xfrm>
          <a:off x="152400" y="1773238"/>
          <a:ext cx="4297363" cy="4889499"/>
        </p:xfrm>
        <a:graphic>
          <a:graphicData uri="http://schemas.openxmlformats.org/drawingml/2006/table">
            <a:tbl>
              <a:tblPr firstRow="1" firstCol="1" bandRow="1"/>
              <a:tblGrid>
                <a:gridCol w="1185081"/>
                <a:gridCol w="2429800"/>
                <a:gridCol w="682482"/>
              </a:tblGrid>
              <a:tr h="4115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9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ประเด็นการประเมินผลการปฏิบัติราชการ</a:t>
                      </a:r>
                      <a:endParaRPr lang="en-US" sz="9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9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กรอบการประเมินผล</a:t>
                      </a:r>
                      <a:r>
                        <a:rPr lang="th-TH" sz="9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9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2558</a:t>
                      </a:r>
                      <a:endParaRPr lang="en-US" sz="900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9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น้ำหนัก</a:t>
                      </a:r>
                      <a:endParaRPr lang="en-US" sz="9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9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(%</a:t>
                      </a:r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9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292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มิติภายนอก</a:t>
                      </a:r>
                      <a:endParaRPr lang="en-US" sz="10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</a:t>
                      </a:r>
                      <a:endParaRPr lang="en-US" sz="10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52424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ประสิทธิผล</a:t>
                      </a:r>
                      <a:r>
                        <a:rPr lang="en-US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(65)</a:t>
                      </a:r>
                      <a:endParaRPr lang="en-US" sz="10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27587" marR="275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8DC4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1" indent="-17145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ตัวชี้วัดภารกิจหลักของ</a:t>
                      </a:r>
                      <a:r>
                        <a:rPr lang="th-TH" sz="1000" b="1" strike="noStrike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ตาม</a:t>
                      </a:r>
                      <a:r>
                        <a:rPr lang="th-TH" sz="1000" b="1" kern="0" spc="0" dirty="0" smtClean="0">
                          <a:solidFill>
                            <a:prstClr val="black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แนวทางการขับเคลื่อนประเทศ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/แผนยุทธศาสตร์</a:t>
                      </a:r>
                      <a:r>
                        <a:rPr lang="th-TH" sz="1000" b="1" strike="noStrike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กระทรวง/</a:t>
                      </a:r>
                      <a:endParaRPr lang="th-TH" sz="1000" b="1" kern="0" spc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723900" lvl="1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th-TH" sz="1000" b="1" kern="0" spc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7800" lvl="1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ตัวชี้วัดระหว่าง</a:t>
                      </a:r>
                      <a:r>
                        <a:rPr lang="th-TH" sz="1000" b="1" strike="noStrike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ที่มีเป้าหมายร่วมกัน (</a:t>
                      </a:r>
                      <a:r>
                        <a:rPr lang="en-US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Joint KPIs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 และ</a:t>
                      </a:r>
                      <a:endParaRPr lang="en-US" sz="1000" b="1" kern="0" spc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78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1400" b="1" kern="0" spc="0" dirty="0" smtClean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ตัวชี้วัดภารกิจหลักของกรม</a:t>
                      </a:r>
                      <a:endParaRPr lang="th-TH" sz="1400" b="1" i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8805" marR="7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65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336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คุณภาพ</a:t>
                      </a:r>
                      <a:r>
                        <a:rPr lang="en-US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(10)</a:t>
                      </a:r>
                      <a:endParaRPr lang="en-US" sz="10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8DC4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คุณภาพการให้บริการประชาชน</a:t>
                      </a:r>
                      <a:r>
                        <a:rPr lang="th-TH" sz="1000" b="1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</a:t>
                      </a:r>
                      <a:r>
                        <a:rPr lang="en-US" sz="1000" b="1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Service Level Agreement: SLA)</a:t>
                      </a:r>
                      <a:endParaRPr lang="th-TH" sz="1000" b="1" kern="0" spc="0" baseline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588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900" b="0" u="sng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หมายเหตุ</a:t>
                      </a:r>
                      <a:r>
                        <a:rPr lang="th-TH" sz="900" b="0" u="none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900" b="0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หากกระทรวงไม่มีตัวชี้วัดนี้ให้นำน้ำหนักไปไว้ที่ตัวชี้วัดที่ </a:t>
                      </a:r>
                      <a:r>
                        <a:rPr lang="en-US" sz="900" b="0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900" b="0" kern="0" spc="0" baseline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92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มิติ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ภายใน</a:t>
                      </a:r>
                      <a:endParaRPr lang="en-US" sz="1000" b="1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b="1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2926">
                <a:tc rowSpan="3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ประสิทธิภาพ</a:t>
                      </a:r>
                      <a:r>
                        <a:rPr lang="en-US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(15)</a:t>
                      </a:r>
                      <a:endParaRPr lang="en-US" sz="10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</a:t>
                      </a:r>
                      <a:r>
                        <a:rPr lang="th-TH" sz="10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เบิกจ่ายเงิน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งบประมาณ</a:t>
                      </a:r>
                      <a:endParaRPr lang="en-US" sz="10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926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/>
                      </a:pP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การประหยัดพลังงาน</a:t>
                      </a:r>
                      <a:endParaRPr lang="en-US" sz="10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5852"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180975" lvl="0" indent="-180975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b="1" strike="noStrike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</a:t>
                      </a:r>
                      <a:r>
                        <a:rPr lang="th-TH" sz="1000" b="1" strike="noStrike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การพัฒนาประสิทธิภาพระบบสารสนเทศภาครัฐ</a:t>
                      </a:r>
                      <a:endParaRPr lang="en-US" sz="1000" b="1" strike="noStrike" kern="0" spc="0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8777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การพัฒนา</a:t>
                      </a:r>
                      <a:r>
                        <a:rPr lang="th-TH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องค์การ</a:t>
                      </a:r>
                      <a:r>
                        <a:rPr lang="en-US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(10)</a:t>
                      </a:r>
                      <a:endParaRPr lang="en-US" sz="10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6.</a:t>
                      </a:r>
                      <a: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การพัฒนาสมรรถนะองค์การ </a:t>
                      </a:r>
                      <a:b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b="1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(ทุนมนุษย์ สารสนเทศ และวัฒนธรรมองค์การ</a:t>
                      </a:r>
                      <a:r>
                        <a:rPr lang="en-US" sz="1000" b="1" kern="0" spc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r>
                        <a:rPr lang="en-US" sz="1000" b="1" kern="0" spc="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1096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7.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000" b="1" kern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ระดับคุณธรรมและความโปร่งใส</a:t>
                      </a:r>
                      <a:br>
                        <a:rPr lang="th-TH" sz="1000" b="1" kern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b="1" kern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การดำเนินงานของหน่วยงาน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926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en-US" sz="10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  <a:endParaRPr lang="en-US" sz="10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2755" name="TextBox 8"/>
          <p:cNvSpPr txBox="1">
            <a:spLocks noChangeArrowheads="1"/>
          </p:cNvSpPr>
          <p:nvPr/>
        </p:nvSpPr>
        <p:spPr bwMode="auto">
          <a:xfrm>
            <a:off x="4886325" y="990600"/>
            <a:ext cx="4144963" cy="338138"/>
          </a:xfrm>
          <a:prstGeom prst="rect">
            <a:avLst/>
          </a:prstGeom>
          <a:solidFill>
            <a:srgbClr val="00206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600" b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หลักการ </a:t>
            </a:r>
            <a:endParaRPr lang="en-US" altLang="th-TH" sz="1600" b="1" dirty="0">
              <a:solidFill>
                <a:srgbClr val="FFFF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86325" y="1457325"/>
            <a:ext cx="4130675" cy="534828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228600" indent="-228600" algn="thaiDist">
              <a:buFont typeface="Calibri" pitchFamily="34" charset="0"/>
              <a:buAutoNum type="arabicPeriod"/>
              <a:defRPr/>
            </a:pPr>
            <a:r>
              <a:rPr lang="th-TH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สำนักงาน </a:t>
            </a:r>
            <a:r>
              <a:rPr lang="th-TH" sz="1200" b="1" dirty="0" err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ก.พ.ร.</a:t>
            </a:r>
            <a:r>
              <a:rPr lang="th-TH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 มอบให้กระทรวงเป็นเจ้าภาพ</a:t>
            </a:r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จัดทำ</a:t>
            </a:r>
            <a:b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</a:br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คำรับรองในระดับกรม </a:t>
            </a:r>
            <a:r>
              <a:rPr lang="th-TH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(จำนวน </a:t>
            </a:r>
            <a:r>
              <a:rPr lang="en-US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114 </a:t>
            </a:r>
            <a:r>
              <a:rPr lang="th-TH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ส่วนราชการ)</a:t>
            </a:r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โดยสำนักงาน </a:t>
            </a:r>
            <a:r>
              <a:rPr lang="th-TH" sz="1200" b="1" dirty="0" err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ก.พ.ร.</a:t>
            </a:r>
            <a:r>
              <a:rPr lang="th-TH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 จะรับ</a:t>
            </a:r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พิจารณาอุทธรณ์  ประเมินผลการปฏิบัติราชการ </a:t>
            </a:r>
            <a:r>
              <a:rPr lang="th-TH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เฉพาะตัวชี้วัดกระทรวงและตัวชี้วัดที่มีเจ้าภาพ</a:t>
            </a:r>
          </a:p>
          <a:p>
            <a:pPr marL="228600" indent="-228600" algn="thaiDist">
              <a:buFont typeface="Calibri" pitchFamily="34" charset="0"/>
              <a:buAutoNum type="arabicPeriod"/>
              <a:defRPr/>
            </a:pPr>
            <a:endParaRPr lang="th-TH" sz="1200" b="1" dirty="0">
              <a:solidFill>
                <a:srgbClr val="FFFFFF"/>
              </a:solidFill>
              <a:latin typeface="Tahoma" pitchFamily="34" charset="0"/>
              <a:cs typeface="Tahoma" pitchFamily="34" charset="0"/>
            </a:endParaRPr>
          </a:p>
          <a:p>
            <a:pPr marL="228600" indent="-228600" algn="thaiDist">
              <a:buFont typeface="Calibri" pitchFamily="34" charset="0"/>
              <a:buAutoNum type="arabicPeriod"/>
              <a:defRPr/>
            </a:pPr>
            <a:r>
              <a:rPr lang="th-TH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กระทรวง (</a:t>
            </a:r>
            <a:r>
              <a:rPr lang="en-US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17 </a:t>
            </a:r>
            <a:r>
              <a:rPr lang="th-TH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กระทรวงและ </a:t>
            </a:r>
            <a:r>
              <a:rPr lang="en-US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1 </a:t>
            </a:r>
            <a:r>
              <a:rPr lang="th-TH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สำนักนายกฯ) โดย</a:t>
            </a:r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ปลัดกระทรวงเป็นผู้จัดทำคำรับรอง พิจารณาอุทธรณ์  ประเมินผลการปฏิบัติราชการ และจัดสรรเงินรางวัลให้กับกรม/ส่วนราชการในสังกัด </a:t>
            </a:r>
            <a:r>
              <a:rPr lang="th-TH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(จำนวน </a:t>
            </a:r>
            <a:r>
              <a:rPr lang="en-US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114 </a:t>
            </a:r>
            <a:r>
              <a:rPr lang="th-TH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ส่วนราชการ) </a:t>
            </a:r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ตามแนวทางการที่สำนักงาน ก.พ.ร. กำหนด</a:t>
            </a:r>
            <a:r>
              <a:rPr lang="th-TH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 (</a:t>
            </a:r>
            <a:r>
              <a:rPr lang="th-TH" sz="1200" b="1" u="sng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ยกเว้น</a:t>
            </a:r>
            <a:r>
              <a:rPr lang="th-TH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ตัวชี้วัดกระทรวงและตัวชี้วัดที่มีเจ้าภาพ)</a:t>
            </a:r>
          </a:p>
          <a:p>
            <a:pPr marL="228600" indent="-228600" algn="thaiDist">
              <a:buFont typeface="Calibri" pitchFamily="34" charset="0"/>
              <a:buAutoNum type="arabicPeriod"/>
              <a:defRPr/>
            </a:pPr>
            <a:endParaRPr lang="th-TH" sz="1200" b="1" dirty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  <a:p>
            <a:pPr marL="228600" indent="-228600" algn="thaiDist">
              <a:buFont typeface="Calibri" pitchFamily="34" charset="0"/>
              <a:buAutoNum type="arabicPeriod"/>
              <a:defRPr/>
            </a:pPr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กรมและส่วนราชการในสังกัด </a:t>
            </a:r>
            <a:r>
              <a:rPr lang="th-TH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(จำนวน </a:t>
            </a:r>
            <a:r>
              <a:rPr lang="en-US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114 </a:t>
            </a:r>
            <a:r>
              <a:rPr lang="th-TH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ส่วนราชการ) </a:t>
            </a:r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รายงานผลผ่านระบบ </a:t>
            </a:r>
            <a:r>
              <a:rPr lang="en-US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e-SAR </a:t>
            </a:r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ตามปฏิทินที่สำนักงาน ก.พ.ร. กำหนด</a:t>
            </a:r>
          </a:p>
          <a:p>
            <a:pPr marL="228600" indent="-228600" algn="thaiDist">
              <a:buFont typeface="Calibri" pitchFamily="34" charset="0"/>
              <a:buAutoNum type="arabicPeriod"/>
              <a:defRPr/>
            </a:pPr>
            <a:endParaRPr lang="th-TH" sz="1200" b="1" dirty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  <a:p>
            <a:pPr marL="228600" indent="-228600" algn="thaiDist">
              <a:buFont typeface="Calibri" pitchFamily="34" charset="0"/>
              <a:buAutoNum type="arabicPeriod"/>
              <a:defRPr/>
            </a:pPr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กรม/ส่วนราชการดำเนินการตามแนวทางขั้นตอนและปฏิทินที่สำนักงาน ก.พ.ร. กำหนด</a:t>
            </a:r>
            <a:endParaRPr lang="en-US" sz="1200" b="1" dirty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  <a:p>
            <a:pPr marL="228600" indent="-228600" algn="thaiDist">
              <a:buFont typeface="Calibri" pitchFamily="34" charset="0"/>
              <a:buAutoNum type="arabicPeriod"/>
              <a:defRPr/>
            </a:pPr>
            <a:endParaRPr lang="th-TH" sz="1200" b="1" dirty="0">
              <a:solidFill>
                <a:srgbClr val="FFFFFF"/>
              </a:solidFill>
              <a:latin typeface="Tahoma" pitchFamily="34" charset="0"/>
              <a:cs typeface="Tahoma" pitchFamily="34" charset="0"/>
            </a:endParaRPr>
          </a:p>
          <a:p>
            <a:pPr marL="228600" indent="-228600" algn="thaiDist">
              <a:buFont typeface="Calibri" pitchFamily="34" charset="0"/>
              <a:buAutoNum type="arabicPeriod"/>
              <a:defRPr/>
            </a:pPr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กำหนดตัวชี้วัด</a:t>
            </a:r>
            <a:r>
              <a:rPr lang="th-TH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ระหว่างกระทรวงที่มีเป้าหมายร่วมกัน (</a:t>
            </a:r>
            <a:r>
              <a:rPr lang="en-US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Joint KPIs</a:t>
            </a:r>
            <a:r>
              <a:rPr lang="en-US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)</a:t>
            </a:r>
            <a:r>
              <a:rPr lang="th-TH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 ระดับ </a:t>
            </a:r>
            <a:r>
              <a:rPr lang="en-US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Outcome</a:t>
            </a:r>
            <a:r>
              <a:rPr lang="th-TH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JKPI </a:t>
            </a:r>
            <a:r>
              <a:rPr lang="th-TH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และ </a:t>
            </a:r>
            <a:r>
              <a:rPr lang="en-US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Output JKPI </a:t>
            </a:r>
            <a:r>
              <a:rPr lang="th-TH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ในคำรับรองฯ</a:t>
            </a:r>
            <a:r>
              <a:rPr lang="en-US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ตามหลักการที่สำนักงาน ก.พ.ร. กำหนด</a:t>
            </a:r>
            <a:r>
              <a:rPr lang="en-US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marL="228600" indent="-228600" algn="thaiDist">
              <a:buFont typeface="Calibri" pitchFamily="34" charset="0"/>
              <a:buAutoNum type="arabicPeriod"/>
              <a:defRPr/>
            </a:pPr>
            <a:endParaRPr lang="th-TH" sz="1200" b="1" dirty="0">
              <a:solidFill>
                <a:srgbClr val="FFFFFF"/>
              </a:solidFill>
              <a:latin typeface="Tahoma" pitchFamily="34" charset="0"/>
              <a:cs typeface="Tahoma" pitchFamily="34" charset="0"/>
            </a:endParaRPr>
          </a:p>
          <a:p>
            <a:pPr marL="228600" indent="-228600" algn="thaiDist">
              <a:buFont typeface="Calibri" pitchFamily="34" charset="0"/>
              <a:buAutoNum type="arabicPeriod"/>
              <a:defRPr/>
            </a:pPr>
            <a:r>
              <a:rPr lang="th-TH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ตัวชี้วัดที่กำหนดต้องสามารถวัดผลได้ในปีงบประมาณ (ภายในเดือนธันวาคม) หาก</a:t>
            </a:r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ตัวชี้วัดใดไม่สามารถวัดผลได้</a:t>
            </a:r>
            <a:r>
              <a:rPr lang="th-TH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ภายในปีงบประมาณ จะถูก</a:t>
            </a:r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กำหนดเป็นตัวชี้วัด </a:t>
            </a:r>
            <a:r>
              <a:rPr lang="en-US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Monitor</a:t>
            </a:r>
            <a:endParaRPr lang="th-TH" sz="1200" b="1" dirty="0">
              <a:solidFill>
                <a:srgbClr val="FFFFFF"/>
              </a:solidFill>
              <a:latin typeface="Tahoma" pitchFamily="34" charset="0"/>
              <a:cs typeface="Tahoma" pitchFamily="34" charset="0"/>
            </a:endParaRPr>
          </a:p>
          <a:p>
            <a:pPr marL="228600" indent="-228600" algn="thaiDist">
              <a:buFont typeface="Calibri" pitchFamily="34" charset="0"/>
              <a:buAutoNum type="arabicPeriod"/>
              <a:defRPr/>
            </a:pPr>
            <a:endParaRPr lang="th-TH" sz="1200" b="1" dirty="0">
              <a:solidFill>
                <a:srgbClr val="FFFFFF"/>
              </a:solidFill>
              <a:latin typeface="Tahoma" pitchFamily="34" charset="0"/>
              <a:cs typeface="Tahoma" pitchFamily="34" charset="0"/>
            </a:endParaRPr>
          </a:p>
          <a:p>
            <a:pPr marL="228600" indent="-228600" algn="thaiDist">
              <a:buFont typeface="Calibri" pitchFamily="34" charset="0"/>
              <a:buAutoNum type="arabicPeriod"/>
              <a:defRPr/>
            </a:pPr>
            <a:endParaRPr lang="en-US" sz="1200" b="1" dirty="0">
              <a:solidFill>
                <a:srgbClr val="FFFF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2757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92875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63A7DDDA-2723-4E7E-9409-FA4CCC83402A}" type="slidenum">
              <a:rPr lang="th-TH" altLang="th-TH" smtClean="0">
                <a:solidFill>
                  <a:prstClr val="black">
                    <a:tint val="75000"/>
                  </a:prstClr>
                </a:solidFill>
                <a:latin typeface="Tahoma" pitchFamily="34" charset="0"/>
                <a:cs typeface="Tahoma" pitchFamily="34" charset="0"/>
              </a:rPr>
              <a:pPr/>
              <a:t>12</a:t>
            </a:fld>
            <a:endParaRPr lang="th-TH" altLang="th-TH" smtClean="0">
              <a:solidFill>
                <a:prstClr val="black">
                  <a:tint val="75000"/>
                </a:prstClr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72758" name="Picture 11" descr="DP_circl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2225" y="730250"/>
            <a:ext cx="99377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7"/>
          <p:cNvSpPr txBox="1">
            <a:spLocks noChangeArrowheads="1"/>
          </p:cNvSpPr>
          <p:nvPr/>
        </p:nvSpPr>
        <p:spPr bwMode="black">
          <a:xfrm>
            <a:off x="30163" y="952500"/>
            <a:ext cx="903287" cy="5318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th-TH" altLang="th-TH" sz="105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ระดับกรม</a:t>
            </a:r>
          </a:p>
          <a:p>
            <a:pPr algn="ctr">
              <a:defRPr/>
            </a:pPr>
            <a:r>
              <a:rPr lang="en-US" altLang="th-TH" sz="9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(114 </a:t>
            </a:r>
            <a:r>
              <a:rPr lang="th-TH" altLang="th-TH" sz="9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ส่วนราชการ)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216693" y="114510"/>
            <a:ext cx="9263063" cy="369332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หลักการ</a:t>
            </a:r>
            <a:r>
              <a:rPr lang="th-TH" sz="18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จัดทำคำรับรองการปฏิบัติราชการฯ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ประจำปีงบประมาณ  </a:t>
            </a: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2558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(ต่อ) </a:t>
            </a:r>
            <a:endParaRPr lang="th-TH" sz="1800" b="1" kern="0" dirty="0"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548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6138863" y="4486275"/>
            <a:ext cx="2886075" cy="50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1800">
              <a:solidFill>
                <a:prstClr val="white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292850" y="4011613"/>
            <a:ext cx="1943100" cy="0"/>
          </a:xfrm>
          <a:prstGeom prst="line">
            <a:avLst/>
          </a:prstGeom>
          <a:ln w="28575">
            <a:noFill/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698625" y="4397375"/>
            <a:ext cx="2738438" cy="4381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1800">
              <a:solidFill>
                <a:prstClr val="white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2713" y="2660650"/>
          <a:ext cx="4324350" cy="3492500"/>
        </p:xfrm>
        <a:graphic>
          <a:graphicData uri="http://schemas.openxmlformats.org/drawingml/2006/table">
            <a:tbl>
              <a:tblPr/>
              <a:tblGrid>
                <a:gridCol w="1354137"/>
                <a:gridCol w="2171700"/>
                <a:gridCol w="798513"/>
              </a:tblGrid>
              <a:tr h="335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ประเด็นการประเมินผล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การปฏิบัติราชการ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7581" marR="2758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กรอบการประเมินผล 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2558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7581" marR="2758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น้ำหนัก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(%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)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7581" marR="2758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1683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มิติภายนอก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7581" marR="27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7581" marR="27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75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7581" marR="27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2821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การประเมินประสิทธิผล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 (65)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7581" marR="2758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8DC4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1" indent="-17145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th-TH" sz="11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ตัวชี้วัดภารกิจหลักของ</a:t>
                      </a:r>
                      <a:r>
                        <a:rPr lang="th-TH" sz="1100" b="1" strike="noStrike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</a:t>
                      </a:r>
                      <a:r>
                        <a:rPr lang="th-TH" sz="11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ตาม</a:t>
                      </a:r>
                      <a:r>
                        <a:rPr lang="th-TH" sz="1100" b="1" kern="0" spc="0" dirty="0" smtClean="0">
                          <a:solidFill>
                            <a:prstClr val="black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แนวทางการขับเคลื่อนประเทศ</a:t>
                      </a:r>
                      <a:r>
                        <a:rPr lang="th-TH" sz="11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/แผนยุทธศาสตร์</a:t>
                      </a:r>
                      <a:r>
                        <a:rPr lang="th-TH" sz="1100" b="1" strike="noStrike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</a:t>
                      </a:r>
                      <a:r>
                        <a:rPr lang="th-TH" sz="11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และตัวชี้วัดระหว่าง</a:t>
                      </a:r>
                      <a:r>
                        <a:rPr lang="th-TH" sz="1100" b="1" strike="noStrike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</a:t>
                      </a:r>
                      <a:r>
                        <a:rPr lang="th-TH" sz="11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ที่มีเป้าหมายร่วมกัน (</a:t>
                      </a:r>
                      <a:r>
                        <a:rPr lang="en-US" sz="11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Joint KPIs</a:t>
                      </a:r>
                      <a:r>
                        <a:rPr lang="th-TH" sz="11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    </a:t>
                      </a:r>
                    </a:p>
                    <a:p>
                      <a:pPr marL="0" lvl="1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    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1.1………………………</a:t>
                      </a:r>
                    </a:p>
                    <a:p>
                      <a:pPr marL="1714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    1.2…………………….</a:t>
                      </a:r>
                    </a:p>
                    <a:p>
                      <a:pPr marL="1714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    1.3……………………</a:t>
                      </a:r>
                    </a:p>
                    <a:p>
                      <a:pPr marL="1714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    1.4…………………………..</a:t>
                      </a:r>
                    </a:p>
                    <a:p>
                      <a:pPr marL="1714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    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1.5…………………………..</a:t>
                      </a:r>
                    </a:p>
                    <a:p>
                      <a:pPr marL="1714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    1.6……………………</a:t>
                      </a:r>
                    </a:p>
                    <a:p>
                      <a:pPr marL="1714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    1.X……………..</a:t>
                      </a:r>
                      <a:endParaRPr kumimoji="0" lang="en-US" sz="11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8799" marR="7199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65</a:t>
                      </a: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)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7581" marR="27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84138" y="2195513"/>
            <a:ext cx="4343400" cy="398462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12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กรอบการประเมินผลการปฏิบัติราชการระดับ</a:t>
            </a:r>
            <a:r>
              <a:rPr lang="th-TH" sz="1200" b="1" u="sng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กระทรวง </a:t>
            </a:r>
          </a:p>
          <a:p>
            <a:pPr algn="ctr">
              <a:defRPr/>
            </a:pPr>
            <a:r>
              <a:rPr lang="th-TH" sz="12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ประจำปีงบประมาณ พ.ศ. </a:t>
            </a:r>
            <a:r>
              <a:rPr lang="en-US" sz="12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2558</a:t>
            </a:r>
            <a:endParaRPr lang="th-TH" sz="12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95825" y="2195513"/>
            <a:ext cx="4343400" cy="398462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12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กรอบการประเมินผลการปฏิบัติราชการระดับ</a:t>
            </a:r>
            <a:r>
              <a:rPr lang="th-TH" sz="1200" b="1" u="sng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กรม</a:t>
            </a:r>
            <a:endParaRPr lang="th-TH" sz="1200" b="1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th-TH" sz="12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ประจำปีงบประมาณ พ.ศ. </a:t>
            </a:r>
            <a:r>
              <a:rPr lang="en-US" sz="12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2558</a:t>
            </a:r>
            <a:endParaRPr lang="th-TH" sz="12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729163" y="2652713"/>
          <a:ext cx="4311650" cy="4049712"/>
        </p:xfrm>
        <a:graphic>
          <a:graphicData uri="http://schemas.openxmlformats.org/drawingml/2006/table">
            <a:tbl>
              <a:tblPr/>
              <a:tblGrid>
                <a:gridCol w="1385887"/>
                <a:gridCol w="2244725"/>
                <a:gridCol w="681038"/>
              </a:tblGrid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ประเด็นการประเมินผล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การปฏิบัติราชการ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7581" marR="2758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กรอบการประเมินผล 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2558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7581" marR="2758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น้ำหนัก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(%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)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7581" marR="2758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มิติภายนอก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7581" marR="27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7581" marR="27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75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7581" marR="27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3781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การประเมินประสิทธิผล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 (65)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27581" marR="2758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8DC4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itchFamily="34" charset="0"/>
                        <a:buAutoNum type="arabicPeriod"/>
                        <a:tabLst/>
                      </a:pP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ตัวชี้วัดภารกิจหลักของกระทรวงตาม</a:t>
                      </a: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แนวทางการขับเคลื่อนประเทศ</a:t>
                      </a: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/แผนยุทธศาสตร์กระทรวง/ตัวชี้วัดระหว่างกระทรวงที่มีเป้าหมายร่วมกัน (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Joint KPIs</a:t>
                      </a: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) และ</a:t>
                      </a:r>
                      <a:r>
                        <a:rPr kumimoji="0" lang="th-TH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ตัวชี้วัดภารกิจหลักของกรม</a:t>
                      </a:r>
                      <a:endParaRPr kumimoji="0" lang="th-TH" sz="1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1714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1.1 </a:t>
                      </a:r>
                      <a:r>
                        <a:rPr kumimoji="0" lang="th-TH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ตัวชี้วัดภารกิจหลักของกระทรวง</a:t>
                      </a:r>
                    </a:p>
                    <a:p>
                      <a:pPr marL="1714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1.2 </a:t>
                      </a:r>
                      <a:r>
                        <a:rPr kumimoji="0" lang="th-TH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ตัวชี้วัดภารกิจหลักของกระทรวง</a:t>
                      </a:r>
                    </a:p>
                    <a:p>
                      <a:pPr marL="1714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1.3 Outcome JKPI/Output JKPI</a:t>
                      </a:r>
                      <a:r>
                        <a:rPr kumimoji="0" lang="th-TH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หรือ</a:t>
                      </a:r>
                      <a:r>
                        <a:rPr kumimoji="0" lang="th-TH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ตัวชี้วัดภารกิจหลักของกรม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1714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1.4 Outcome JKPI/Output JKPI</a:t>
                      </a:r>
                      <a:r>
                        <a:rPr kumimoji="0" lang="th-TH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หรือ</a:t>
                      </a:r>
                      <a:r>
                        <a:rPr kumimoji="0" lang="th-TH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ตัวชี้วัดภารกิจหลักของกรม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1714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1.5 Outcome JKPI/Output JKPI</a:t>
                      </a:r>
                      <a:r>
                        <a:rPr kumimoji="0" lang="th-TH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หรือ</a:t>
                      </a:r>
                      <a:r>
                        <a:rPr kumimoji="0" lang="th-TH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ตัวชี้วัดภารกิจหลักของกรม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1714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1.X  ……………..</a:t>
                      </a:r>
                      <a:endParaRPr kumimoji="0" lang="en-US" sz="1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8799" marR="7199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65</a:t>
                      </a:r>
                      <a:r>
                        <a:rPr kumimoji="0" lang="th-TH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7581" marR="27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138863" y="4468813"/>
            <a:ext cx="2897187" cy="52546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1800">
              <a:solidFill>
                <a:prstClr val="white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-1528763" y="3835400"/>
            <a:ext cx="1943101" cy="0"/>
          </a:xfrm>
          <a:prstGeom prst="line">
            <a:avLst/>
          </a:prstGeom>
          <a:ln w="28575">
            <a:noFill/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777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92875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CA699FBC-A8F7-499C-8E90-E41440DD93FC}" type="slidenum">
              <a:rPr lang="en-US" altLang="th-TH" smtClean="0">
                <a:solidFill>
                  <a:prstClr val="black">
                    <a:tint val="75000"/>
                  </a:prstClr>
                </a:solidFill>
                <a:latin typeface="Tahoma" pitchFamily="34" charset="0"/>
                <a:cs typeface="Tahoma" pitchFamily="34" charset="0"/>
              </a:rPr>
              <a:pPr/>
              <a:t>13</a:t>
            </a:fld>
            <a:endParaRPr lang="en-US" altLang="th-TH" dirty="0" smtClean="0">
              <a:solidFill>
                <a:prstClr val="black">
                  <a:tint val="75000"/>
                </a:prst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3778" name="Rectangle 18"/>
          <p:cNvSpPr>
            <a:spLocks noChangeArrowheads="1"/>
          </p:cNvSpPr>
          <p:nvPr/>
        </p:nvSpPr>
        <p:spPr bwMode="auto">
          <a:xfrm>
            <a:off x="120650" y="1416050"/>
            <a:ext cx="8937625" cy="522288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r>
              <a:rPr lang="th-TH" altLang="th-TH" sz="14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การถ่ายทอดตัวชี้วัดระดับกระทรวงไปยัง</a:t>
            </a:r>
            <a:r>
              <a:rPr lang="th-TH" altLang="th-TH" sz="14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กรม </a:t>
            </a:r>
            <a:r>
              <a:rPr lang="th-TH" altLang="th-TH" sz="1400" b="1" dirty="0">
                <a:solidFill>
                  <a:srgbClr val="FFC000">
                    <a:lumMod val="60000"/>
                    <a:lumOff val="40000"/>
                  </a:srgbClr>
                </a:solidFill>
                <a:latin typeface="Tahoma" pitchFamily="34" charset="0"/>
                <a:cs typeface="Tahoma" pitchFamily="34" charset="0"/>
              </a:rPr>
              <a:t>ให้ถ่ายทอดเฉพาะกรมที่เกี่ยวข้อง </a:t>
            </a:r>
          </a:p>
          <a:p>
            <a:pPr marL="457200" indent="-457200" algn="ctr"/>
            <a:r>
              <a:rPr lang="th-TH" altLang="th-TH" sz="1400" b="1" dirty="0">
                <a:solidFill>
                  <a:srgbClr val="FFC000">
                    <a:lumMod val="60000"/>
                    <a:lumOff val="40000"/>
                  </a:srgbClr>
                </a:solidFill>
                <a:latin typeface="Tahoma" pitchFamily="34" charset="0"/>
                <a:cs typeface="Tahoma" pitchFamily="34" charset="0"/>
              </a:rPr>
              <a:t>ส่วนการกำหนดน้ำหนักเป็นไปตามความเหมาะสม</a:t>
            </a:r>
            <a:endParaRPr lang="en-US" altLang="th-TH" sz="1400" dirty="0">
              <a:solidFill>
                <a:srgbClr val="FFC000">
                  <a:lumMod val="60000"/>
                  <a:lumOff val="40000"/>
                </a:srgb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684338" y="4397375"/>
            <a:ext cx="2738437" cy="41592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1800">
              <a:solidFill>
                <a:prstClr val="white"/>
              </a:solidFill>
            </a:endParaRPr>
          </a:p>
        </p:txBody>
      </p:sp>
      <p:sp>
        <p:nvSpPr>
          <p:cNvPr id="73780" name="TextBox 12"/>
          <p:cNvSpPr txBox="1">
            <a:spLocks noChangeArrowheads="1"/>
          </p:cNvSpPr>
          <p:nvPr/>
        </p:nvSpPr>
        <p:spPr bwMode="auto">
          <a:xfrm>
            <a:off x="4662488" y="4394200"/>
            <a:ext cx="1243012" cy="6000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100" b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กรมเลือกตัวชี้วัดเฉพาะที่กรมมี</a:t>
            </a:r>
            <a:br>
              <a:rPr lang="th-TH" altLang="th-TH" sz="1100" b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1100" b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ส่วนเกี่ยวข้อง</a:t>
            </a:r>
          </a:p>
        </p:txBody>
      </p:sp>
      <p:sp>
        <p:nvSpPr>
          <p:cNvPr id="39" name="Right Arrow 38"/>
          <p:cNvSpPr/>
          <p:nvPr/>
        </p:nvSpPr>
        <p:spPr>
          <a:xfrm>
            <a:off x="4398963" y="4487863"/>
            <a:ext cx="366712" cy="36036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41" name="Right Arrow 40"/>
          <p:cNvSpPr/>
          <p:nvPr/>
        </p:nvSpPr>
        <p:spPr>
          <a:xfrm>
            <a:off x="5905500" y="4591050"/>
            <a:ext cx="282575" cy="34448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3783" name="TextBox 1"/>
          <p:cNvSpPr txBox="1">
            <a:spLocks noChangeArrowheads="1"/>
          </p:cNvSpPr>
          <p:nvPr/>
        </p:nvSpPr>
        <p:spPr bwMode="auto">
          <a:xfrm>
            <a:off x="3832225" y="4386263"/>
            <a:ext cx="430213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th-TH" sz="11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X1</a:t>
            </a:r>
            <a:endParaRPr lang="th-TH" altLang="th-TH" sz="1100" b="1">
              <a:solidFill>
                <a:srgbClr val="FFFF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3784" name="TextBox 21"/>
          <p:cNvSpPr txBox="1">
            <a:spLocks noChangeArrowheads="1"/>
          </p:cNvSpPr>
          <p:nvPr/>
        </p:nvSpPr>
        <p:spPr bwMode="auto">
          <a:xfrm>
            <a:off x="8466138" y="4497388"/>
            <a:ext cx="430212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Y1</a:t>
            </a:r>
            <a:endParaRPr lang="th-TH" altLang="th-TH" sz="1100" b="1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3785" name="TextBox 23"/>
          <p:cNvSpPr txBox="1">
            <a:spLocks noChangeArrowheads="1"/>
          </p:cNvSpPr>
          <p:nvPr/>
        </p:nvSpPr>
        <p:spPr bwMode="auto">
          <a:xfrm>
            <a:off x="3843338" y="4575175"/>
            <a:ext cx="430212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th-TH" sz="11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X2</a:t>
            </a:r>
            <a:endParaRPr lang="th-TH" altLang="th-TH" sz="1100" b="1">
              <a:solidFill>
                <a:srgbClr val="FFFF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3786" name="TextBox 26"/>
          <p:cNvSpPr txBox="1">
            <a:spLocks noChangeArrowheads="1"/>
          </p:cNvSpPr>
          <p:nvPr/>
        </p:nvSpPr>
        <p:spPr bwMode="auto">
          <a:xfrm>
            <a:off x="8466138" y="4762500"/>
            <a:ext cx="430212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Y2</a:t>
            </a:r>
            <a:endParaRPr lang="th-TH" altLang="th-TH" sz="1100" b="1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73787" name="Picture 11" descr="DP_circl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1168400"/>
            <a:ext cx="99377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-5524" y="768795"/>
            <a:ext cx="9173908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th-TH" sz="14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1.4 </a:t>
            </a:r>
            <a:r>
              <a:rPr lang="th-TH" altLang="th-TH" sz="14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แนวทางการเชื่อมโยงกรอบการประเมินผลการปฏิบัติราชการระดับกระทรวงไปยังกรม ปีงบประมาณ พ.ศ. </a:t>
            </a:r>
            <a:r>
              <a:rPr lang="en-US" altLang="th-TH" sz="14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2558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black">
          <a:xfrm>
            <a:off x="87313" y="1428750"/>
            <a:ext cx="903287" cy="5318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th-TH" altLang="th-TH" sz="105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ระดับกรม</a:t>
            </a:r>
          </a:p>
          <a:p>
            <a:pPr algn="ctr">
              <a:defRPr/>
            </a:pPr>
            <a:r>
              <a:rPr lang="en-US" altLang="th-TH" sz="9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(114 </a:t>
            </a:r>
            <a:r>
              <a:rPr lang="th-TH" altLang="th-TH" sz="9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ส่วนราชการ)</a:t>
            </a:r>
          </a:p>
        </p:txBody>
      </p:sp>
      <p:sp>
        <p:nvSpPr>
          <p:cNvPr id="30" name="Title 1"/>
          <p:cNvSpPr txBox="1">
            <a:spLocks/>
          </p:cNvSpPr>
          <p:nvPr/>
        </p:nvSpPr>
        <p:spPr bwMode="auto">
          <a:xfrm>
            <a:off x="216693" y="114510"/>
            <a:ext cx="9263063" cy="369332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หลักการ</a:t>
            </a:r>
            <a:r>
              <a:rPr lang="th-TH" sz="18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จัดทำคำรับรองการปฏิบัติราชการฯ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ประจำปีงบประมาณ  </a:t>
            </a: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2558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(ต่อ) </a:t>
            </a:r>
            <a:endParaRPr lang="th-TH" sz="1800" b="1" kern="0" dirty="0"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225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6048375" y="4298950"/>
            <a:ext cx="2987675" cy="512763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1800">
              <a:solidFill>
                <a:prstClr val="white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289675" y="3741738"/>
            <a:ext cx="1943100" cy="0"/>
          </a:xfrm>
          <a:prstGeom prst="line">
            <a:avLst/>
          </a:prstGeom>
          <a:ln w="28575">
            <a:noFill/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524000" y="3914775"/>
            <a:ext cx="2909888" cy="1500188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1800">
              <a:solidFill>
                <a:prstClr val="white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3825" y="2384425"/>
          <a:ext cx="4324350" cy="3273425"/>
        </p:xfrm>
        <a:graphic>
          <a:graphicData uri="http://schemas.openxmlformats.org/drawingml/2006/table">
            <a:tbl>
              <a:tblPr/>
              <a:tblGrid>
                <a:gridCol w="1323975"/>
                <a:gridCol w="2312987"/>
                <a:gridCol w="687388"/>
              </a:tblGrid>
              <a:tr h="3353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ประเด็นการประเมินผล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การปฏิบัติราชการ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7581" marR="2758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กรอบการประเมินผล 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2558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7581" marR="2758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น้ำหนัก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(%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)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7581" marR="2758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168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มิติภายนอก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7581" marR="27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7581" marR="27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75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7581" marR="27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2602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การประเมินประสิทธิผล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 (65)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7581" marR="2758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8DC4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1" indent="-17145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ตัวชี้วัดภารกิจหลักของ</a:t>
                      </a:r>
                      <a:r>
                        <a:rPr lang="th-TH" sz="1000" b="1" strike="noStrike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ตาม</a:t>
                      </a:r>
                      <a:r>
                        <a:rPr lang="th-TH" sz="1000" b="1" kern="0" spc="0" dirty="0" smtClean="0">
                          <a:solidFill>
                            <a:prstClr val="black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แนวทางการขับเคลื่อนประเทศ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/แผนยุทธศาสตร์</a:t>
                      </a:r>
                      <a:r>
                        <a:rPr lang="th-TH" sz="1000" b="1" strike="noStrike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และตัวชี้วัดระหว่าง</a:t>
                      </a:r>
                      <a:r>
                        <a:rPr lang="th-TH" sz="1000" b="1" strike="noStrike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ที่มีเป้าหมายร่วมกัน (</a:t>
                      </a:r>
                      <a:r>
                        <a:rPr lang="en-US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Joint KPIs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th-TH" sz="1000" b="1" i="1" kern="0" spc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14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    1.1………………………</a:t>
                      </a:r>
                    </a:p>
                    <a:p>
                      <a:pPr marL="1714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    1.2…………………….</a:t>
                      </a:r>
                    </a:p>
                    <a:p>
                      <a:pPr marL="1714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    1.3……………………</a:t>
                      </a:r>
                    </a:p>
                    <a:p>
                      <a:pPr marL="1714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    1.4…………………………..</a:t>
                      </a:r>
                    </a:p>
                    <a:p>
                      <a:pPr marL="1714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    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1.5…………………………..</a:t>
                      </a:r>
                    </a:p>
                    <a:p>
                      <a:pPr marL="1714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    1.X…………………..</a:t>
                      </a:r>
                      <a:endParaRPr kumimoji="0" lang="en-US" sz="11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1714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en-US" sz="11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8799" marR="7199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65</a:t>
                      </a: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)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7581" marR="27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90488" y="1893888"/>
            <a:ext cx="4343400" cy="398462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12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กรอบการประเมินผลการปฏิบัติราชการของ</a:t>
            </a:r>
            <a:r>
              <a:rPr lang="th-TH" sz="1200" b="1" u="sng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กระทรวง </a:t>
            </a:r>
          </a:p>
          <a:p>
            <a:pPr algn="ctr">
              <a:defRPr/>
            </a:pPr>
            <a:r>
              <a:rPr lang="th-TH" sz="12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ประจำปีงบประมาณ พ.ศ. </a:t>
            </a:r>
            <a:r>
              <a:rPr lang="en-US" sz="12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2558</a:t>
            </a:r>
            <a:endParaRPr lang="th-TH" sz="12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92650" y="1892300"/>
            <a:ext cx="4343400" cy="398463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11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กรอบการประเมินผลการปฏิบัติราชการของ</a:t>
            </a:r>
            <a:r>
              <a:rPr lang="th-TH" sz="1100" b="1" u="sng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สำนักงานปลัดกระทรวง</a:t>
            </a:r>
            <a:r>
              <a:rPr lang="th-TH" sz="11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1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ประจำปีงบประมาณ พ.ศ. </a:t>
            </a:r>
            <a:r>
              <a:rPr lang="en-US" sz="11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2558</a:t>
            </a:r>
            <a:endParaRPr lang="th-TH" sz="11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732338" y="2403475"/>
          <a:ext cx="4311650" cy="4244975"/>
        </p:xfrm>
        <a:graphic>
          <a:graphicData uri="http://schemas.openxmlformats.org/drawingml/2006/table">
            <a:tbl>
              <a:tblPr/>
              <a:tblGrid>
                <a:gridCol w="1273175"/>
                <a:gridCol w="2478087"/>
                <a:gridCol w="560388"/>
              </a:tblGrid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ประเด็นการประเมินผล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การปฏิบัติราชการ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7581" marR="2758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กรอบการประเมินผล 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2558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7581" marR="2758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น้ำหนัก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(%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)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7581" marR="2758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มิติภายนอก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7581" marR="27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7581" marR="27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75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7581" marR="27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5734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การประเมินประสิทธิผล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 (65)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27581" marR="2758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8DC4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itchFamily="34" charset="0"/>
                        <a:buAutoNum type="arabicPeriod"/>
                        <a:tabLst/>
                      </a:pP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ตัวชี้วัดภารกิจหลักของกระทรวงตาม</a:t>
                      </a: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แนวทางการขับเคลื่อนประเทศ</a:t>
                      </a: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/แผนยุทธศาสตร์กระทรวง/ตัวชี้วัดระหว่างกระทรวงที่มีเป้าหมายร่วมกัน (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Joint KPIs</a:t>
                      </a: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) </a:t>
                      </a: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และตัวชี้วัดภารกิจหลักของสำนักงานปลัดกระทรวง</a:t>
                      </a:r>
                      <a:endParaRPr kumimoji="0" lang="th-TH" sz="11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1714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1.1 </a:t>
                      </a:r>
                      <a:r>
                        <a:rPr kumimoji="0" lang="th-TH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ระดับความสำเร็จในการ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th-TH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บูรณาการเพื่อขับเคลื่อนการปฏิบัติราชการโดยรวมของกระทรวง </a:t>
                      </a:r>
                    </a:p>
                    <a:p>
                      <a:pPr marL="1714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1.2 Outcome  JKPI/Output JKPI</a:t>
                      </a:r>
                      <a:r>
                        <a:rPr kumimoji="0" lang="th-TH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หรือ</a:t>
                      </a:r>
                      <a:r>
                        <a:rPr kumimoji="0" lang="th-TH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ตัวชี้วัดภารกิจหลักของ สป.</a:t>
                      </a:r>
                    </a:p>
                    <a:p>
                      <a:pPr marL="1714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1.3 Outcome  JKPI/Output JKPI</a:t>
                      </a:r>
                      <a:r>
                        <a:rPr kumimoji="0" lang="th-TH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หรือ</a:t>
                      </a:r>
                      <a:r>
                        <a:rPr kumimoji="0" lang="th-TH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ตัวชี้วัดภารกิจหลักของ สป.</a:t>
                      </a:r>
                    </a:p>
                    <a:p>
                      <a:pPr marL="1714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1.4 Outcome  JKPI/Output JKPI</a:t>
                      </a:r>
                      <a:r>
                        <a:rPr kumimoji="0" lang="th-TH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หรือ</a:t>
                      </a:r>
                      <a:r>
                        <a:rPr kumimoji="0" lang="th-TH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ตัวชี้วัดภารกิจหลักของ สป.</a:t>
                      </a:r>
                    </a:p>
                    <a:p>
                      <a:pPr marL="1714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1.5 Outcome  JKPI/Output JKPI</a:t>
                      </a:r>
                      <a:r>
                        <a:rPr kumimoji="0" lang="th-TH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หรือ</a:t>
                      </a:r>
                      <a:r>
                        <a:rPr kumimoji="0" lang="th-TH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ตัวชี้วัดภารกิจหลักของ สป.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1714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1.X  ……………..</a:t>
                      </a:r>
                      <a:endParaRPr kumimoji="0" lang="en-US" sz="1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8799" marR="7199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65</a:t>
                      </a:r>
                      <a:r>
                        <a:rPr kumimoji="0" lang="th-TH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20 - 30</a:t>
                      </a:r>
                      <a:endParaRPr kumimoji="0" lang="th-TH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27581" marR="27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048375" y="4283075"/>
            <a:ext cx="2979738" cy="528638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1800">
              <a:solidFill>
                <a:prstClr val="white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-1528763" y="3835400"/>
            <a:ext cx="1943101" cy="0"/>
          </a:xfrm>
          <a:prstGeom prst="line">
            <a:avLst/>
          </a:prstGeom>
          <a:ln w="28575">
            <a:noFill/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143" name="TextBox 12"/>
          <p:cNvSpPr txBox="1">
            <a:spLocks noChangeArrowheads="1"/>
          </p:cNvSpPr>
          <p:nvPr/>
        </p:nvSpPr>
        <p:spPr bwMode="auto">
          <a:xfrm>
            <a:off x="4833938" y="4233863"/>
            <a:ext cx="1109662" cy="738187"/>
          </a:xfrm>
          <a:prstGeom prst="rect">
            <a:avLst/>
          </a:prstGeom>
          <a:solidFill>
            <a:srgbClr val="FFCCFF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lang="th-TH" altLang="th-TH" sz="105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สำนักงานปลัดฯ </a:t>
            </a:r>
          </a:p>
          <a:p>
            <a:pPr algn="ctr">
              <a:defRPr/>
            </a:pPr>
            <a:r>
              <a:rPr lang="th-TH" altLang="th-TH" sz="105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วัดตัวชี้วัดกระทรวง</a:t>
            </a:r>
          </a:p>
          <a:p>
            <a:pPr algn="ctr">
              <a:defRPr/>
            </a:pPr>
            <a:r>
              <a:rPr lang="th-TH" altLang="th-TH" sz="105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ทุกตัวชี้วัด</a:t>
            </a:r>
          </a:p>
        </p:txBody>
      </p:sp>
      <p:sp>
        <p:nvSpPr>
          <p:cNvPr id="74802" name="Rectangle 18"/>
          <p:cNvSpPr>
            <a:spLocks noChangeArrowheads="1"/>
          </p:cNvSpPr>
          <p:nvPr/>
        </p:nvSpPr>
        <p:spPr bwMode="auto">
          <a:xfrm>
            <a:off x="414338" y="879475"/>
            <a:ext cx="8643937" cy="830263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r>
              <a:rPr lang="th-TH" altLang="th-TH" sz="1200" b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การถ่ายทอดตัวชี้วัดระดับกระทรวงไปยัง</a:t>
            </a:r>
            <a:r>
              <a:rPr lang="th-TH" altLang="th-TH" sz="12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สำนักงานปลัดกระทรวง </a:t>
            </a:r>
          </a:p>
          <a:p>
            <a:pPr marL="457200" indent="-457200" algn="ctr"/>
            <a:r>
              <a:rPr lang="th-TH" altLang="th-TH" sz="1200" b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ให้ถ่ายทอดตัวชี้วัดระดับกระทรวงทุกตัวไปเป็น</a:t>
            </a:r>
          </a:p>
          <a:p>
            <a:pPr marL="457200" indent="-457200" algn="ctr"/>
            <a:r>
              <a:rPr lang="th-TH" altLang="th-TH" sz="1200" b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ตัวชี้วัด</a:t>
            </a:r>
            <a:r>
              <a:rPr lang="th-TH" sz="12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ความสำเร็จในการบูรณาการเพื่อขับเคลื่อนการปฏิบัติราชการโดยรวมของกระทรวง </a:t>
            </a:r>
            <a:endParaRPr lang="th-TH" altLang="th-TH" sz="1200" b="1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 algn="ctr"/>
            <a:r>
              <a:rPr lang="th-TH" altLang="th-TH" sz="1200" b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ให้</a:t>
            </a:r>
            <a:r>
              <a:rPr lang="th-TH" altLang="th-TH" sz="1200" b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กำหนดน้ำหนักระหว่าง </a:t>
            </a:r>
            <a:r>
              <a:rPr lang="en-US" altLang="th-TH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20 - 30</a:t>
            </a:r>
            <a:endParaRPr lang="en-US" altLang="th-TH" sz="1200" dirty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524000" y="3881438"/>
            <a:ext cx="2895600" cy="1514475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1800">
              <a:solidFill>
                <a:prstClr val="white"/>
              </a:solidFill>
            </a:endParaRPr>
          </a:p>
        </p:txBody>
      </p:sp>
      <p:sp>
        <p:nvSpPr>
          <p:cNvPr id="39" name="Right Arrow 38"/>
          <p:cNvSpPr/>
          <p:nvPr/>
        </p:nvSpPr>
        <p:spPr>
          <a:xfrm>
            <a:off x="4376738" y="4408488"/>
            <a:ext cx="595312" cy="36036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41" name="Right Arrow 40"/>
          <p:cNvSpPr/>
          <p:nvPr/>
        </p:nvSpPr>
        <p:spPr>
          <a:xfrm>
            <a:off x="5846763" y="4451350"/>
            <a:ext cx="365125" cy="360363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pic>
        <p:nvPicPr>
          <p:cNvPr id="74806" name="Picture 11" descr="DP_circl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768350"/>
            <a:ext cx="99377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Box 7"/>
          <p:cNvSpPr txBox="1">
            <a:spLocks noChangeArrowheads="1"/>
          </p:cNvSpPr>
          <p:nvPr/>
        </p:nvSpPr>
        <p:spPr bwMode="black">
          <a:xfrm>
            <a:off x="0" y="1009650"/>
            <a:ext cx="1028700" cy="5318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th-TH" altLang="th-TH" sz="105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ระดับกรม</a:t>
            </a:r>
          </a:p>
          <a:p>
            <a:pPr algn="ctr">
              <a:defRPr/>
            </a:pPr>
            <a:r>
              <a:rPr lang="en-US" altLang="th-TH" sz="9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(114 </a:t>
            </a:r>
            <a:r>
              <a:rPr lang="th-TH" altLang="th-TH" sz="9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ส่วนราชการ)</a:t>
            </a:r>
          </a:p>
        </p:txBody>
      </p:sp>
      <p:sp>
        <p:nvSpPr>
          <p:cNvPr id="74808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92875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282FDB00-574A-4181-9265-AD5867FE8C73}" type="slidenum">
              <a:rPr lang="en-US" altLang="th-TH" smtClean="0">
                <a:solidFill>
                  <a:prstClr val="black">
                    <a:tint val="75000"/>
                  </a:prstClr>
                </a:solidFill>
                <a:latin typeface="Tahoma" pitchFamily="34" charset="0"/>
                <a:cs typeface="Tahoma" pitchFamily="34" charset="0"/>
              </a:rPr>
              <a:pPr/>
              <a:t>14</a:t>
            </a:fld>
            <a:endParaRPr lang="en-US" altLang="th-TH" dirty="0" smtClean="0">
              <a:solidFill>
                <a:prstClr val="black">
                  <a:tint val="75000"/>
                </a:prst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216693" y="114510"/>
            <a:ext cx="9263063" cy="369332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หลักการ</a:t>
            </a:r>
            <a:r>
              <a:rPr lang="th-TH" sz="18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จัดทำคำรับรองการปฏิบัติราชการฯ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ประจำปีงบประมาณ  </a:t>
            </a: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2558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(ต่อ) </a:t>
            </a:r>
            <a:endParaRPr lang="th-TH" sz="1800" b="1" kern="0" dirty="0"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112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87325" y="2084388"/>
            <a:ext cx="5741988" cy="4316412"/>
          </a:xfrm>
          <a:prstGeom prst="roundRect">
            <a:avLst>
              <a:gd name="adj" fmla="val 7128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" name="Group 73"/>
          <p:cNvGrpSpPr>
            <a:grpSpLocks/>
          </p:cNvGrpSpPr>
          <p:nvPr/>
        </p:nvGrpSpPr>
        <p:grpSpPr bwMode="auto">
          <a:xfrm>
            <a:off x="279400" y="2600325"/>
            <a:ext cx="4762500" cy="538163"/>
            <a:chOff x="103188" y="1252935"/>
            <a:chExt cx="7781180" cy="736204"/>
          </a:xfrm>
        </p:grpSpPr>
        <p:sp>
          <p:nvSpPr>
            <p:cNvPr id="8" name="Chevron 7"/>
            <p:cNvSpPr/>
            <p:nvPr/>
          </p:nvSpPr>
          <p:spPr>
            <a:xfrm>
              <a:off x="5176517" y="1252935"/>
              <a:ext cx="1439519" cy="736204"/>
            </a:xfrm>
            <a:prstGeom prst="chevron">
              <a:avLst>
                <a:gd name="adj" fmla="val 26765"/>
              </a:avLst>
            </a:prstGeom>
            <a:solidFill>
              <a:schemeClr val="bg1"/>
            </a:solidFill>
            <a:ln w="9525">
              <a:solidFill>
                <a:schemeClr val="bg1">
                  <a:lumMod val="65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" name="Chevron 8"/>
            <p:cNvSpPr/>
            <p:nvPr/>
          </p:nvSpPr>
          <p:spPr>
            <a:xfrm>
              <a:off x="2639853" y="1252935"/>
              <a:ext cx="1439519" cy="736204"/>
            </a:xfrm>
            <a:prstGeom prst="chevron">
              <a:avLst>
                <a:gd name="adj" fmla="val 26765"/>
              </a:avLst>
            </a:prstGeom>
            <a:solidFill>
              <a:schemeClr val="bg1"/>
            </a:solidFill>
            <a:ln w="9525">
              <a:solidFill>
                <a:schemeClr val="bg1">
                  <a:lumMod val="65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" name="Chevron 9"/>
            <p:cNvSpPr/>
            <p:nvPr/>
          </p:nvSpPr>
          <p:spPr>
            <a:xfrm>
              <a:off x="3908186" y="1252935"/>
              <a:ext cx="1439517" cy="736204"/>
            </a:xfrm>
            <a:prstGeom prst="chevron">
              <a:avLst>
                <a:gd name="adj" fmla="val 26765"/>
              </a:avLst>
            </a:prstGeom>
            <a:solidFill>
              <a:schemeClr val="bg1"/>
            </a:solidFill>
            <a:ln w="9525">
              <a:solidFill>
                <a:schemeClr val="bg1">
                  <a:lumMod val="65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" name="Pentagon 10"/>
            <p:cNvSpPr/>
            <p:nvPr/>
          </p:nvSpPr>
          <p:spPr>
            <a:xfrm>
              <a:off x="103188" y="1252935"/>
              <a:ext cx="1439519" cy="736204"/>
            </a:xfrm>
            <a:prstGeom prst="homePlate">
              <a:avLst>
                <a:gd name="adj" fmla="val 28217"/>
              </a:avLst>
            </a:prstGeom>
            <a:solidFill>
              <a:schemeClr val="bg1"/>
            </a:solidFill>
            <a:ln w="9525">
              <a:solidFill>
                <a:schemeClr val="bg1">
                  <a:lumMod val="65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1371521" y="1252935"/>
              <a:ext cx="1439517" cy="736204"/>
            </a:xfrm>
            <a:prstGeom prst="chevron">
              <a:avLst>
                <a:gd name="adj" fmla="val 26765"/>
              </a:avLst>
            </a:prstGeom>
            <a:solidFill>
              <a:schemeClr val="bg1"/>
            </a:solidFill>
            <a:ln w="9525">
              <a:solidFill>
                <a:schemeClr val="bg1">
                  <a:lumMod val="65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3" name="Chevron 12"/>
            <p:cNvSpPr/>
            <p:nvPr/>
          </p:nvSpPr>
          <p:spPr>
            <a:xfrm>
              <a:off x="6444851" y="1252935"/>
              <a:ext cx="1439517" cy="736204"/>
            </a:xfrm>
            <a:prstGeom prst="chevron">
              <a:avLst>
                <a:gd name="adj" fmla="val 26765"/>
              </a:avLst>
            </a:prstGeom>
            <a:solidFill>
              <a:schemeClr val="bg1"/>
            </a:solidFill>
            <a:ln w="9525">
              <a:solidFill>
                <a:schemeClr val="bg1">
                  <a:lumMod val="65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cxnSp>
        <p:nvCxnSpPr>
          <p:cNvPr id="15" name="Straight Connector 14"/>
          <p:cNvCxnSpPr/>
          <p:nvPr/>
        </p:nvCxnSpPr>
        <p:spPr bwMode="auto">
          <a:xfrm>
            <a:off x="246063" y="2395538"/>
            <a:ext cx="6461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auto">
          <a:xfrm flipV="1">
            <a:off x="1333500" y="2395538"/>
            <a:ext cx="41751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>
            <a:off x="1863725" y="2395538"/>
            <a:ext cx="4651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 bwMode="auto">
          <a:xfrm>
            <a:off x="2855913" y="2395538"/>
            <a:ext cx="52863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 bwMode="auto">
          <a:xfrm rot="5400000">
            <a:off x="1706562" y="2395538"/>
            <a:ext cx="2254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 bwMode="auto">
          <a:xfrm rot="5400000">
            <a:off x="1743075" y="2395538"/>
            <a:ext cx="2254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 bwMode="auto">
          <a:xfrm rot="5400000">
            <a:off x="3276600" y="2395538"/>
            <a:ext cx="2254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 bwMode="auto">
          <a:xfrm rot="5400000">
            <a:off x="3328987" y="2395538"/>
            <a:ext cx="2254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 bwMode="auto">
          <a:xfrm rot="5400000">
            <a:off x="4785519" y="2394744"/>
            <a:ext cx="22542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 bwMode="auto">
          <a:xfrm>
            <a:off x="3441700" y="2395538"/>
            <a:ext cx="5048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790" name="TextBox 54"/>
          <p:cNvSpPr txBox="1">
            <a:spLocks noChangeArrowheads="1"/>
          </p:cNvSpPr>
          <p:nvPr/>
        </p:nvSpPr>
        <p:spPr bwMode="auto">
          <a:xfrm>
            <a:off x="3821113" y="2281238"/>
            <a:ext cx="8191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1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ปลายน้ำ</a:t>
            </a:r>
          </a:p>
        </p:txBody>
      </p:sp>
      <p:sp>
        <p:nvSpPr>
          <p:cNvPr id="75791" name="TextBox 112"/>
          <p:cNvSpPr txBox="1">
            <a:spLocks noChangeArrowheads="1"/>
          </p:cNvSpPr>
          <p:nvPr/>
        </p:nvSpPr>
        <p:spPr bwMode="auto">
          <a:xfrm>
            <a:off x="2216150" y="2279650"/>
            <a:ext cx="768350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1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กลางน้ำ</a:t>
            </a:r>
          </a:p>
        </p:txBody>
      </p:sp>
      <p:sp>
        <p:nvSpPr>
          <p:cNvPr id="75792" name="TextBox 46"/>
          <p:cNvSpPr txBox="1">
            <a:spLocks noChangeArrowheads="1"/>
          </p:cNvSpPr>
          <p:nvPr/>
        </p:nvSpPr>
        <p:spPr bwMode="auto">
          <a:xfrm>
            <a:off x="739775" y="2254250"/>
            <a:ext cx="75247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1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ต้นน้ำ</a:t>
            </a:r>
          </a:p>
        </p:txBody>
      </p:sp>
      <p:sp>
        <p:nvSpPr>
          <p:cNvPr id="75793" name="TextBox 122"/>
          <p:cNvSpPr txBox="1">
            <a:spLocks noChangeArrowheads="1"/>
          </p:cNvSpPr>
          <p:nvPr/>
        </p:nvSpPr>
        <p:spPr bwMode="auto">
          <a:xfrm>
            <a:off x="268908" y="4597400"/>
            <a:ext cx="7747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5000"/>
              </a:lnSpc>
            </a:pPr>
            <a:r>
              <a:rPr lang="en-US" altLang="th-TH" sz="1000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Output JKPI:</a:t>
            </a:r>
            <a:r>
              <a:rPr lang="th-TH" altLang="th-TH" sz="1000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....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265113" y="4427538"/>
            <a:ext cx="777875" cy="554037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5795" name="TextBox 129"/>
          <p:cNvSpPr txBox="1">
            <a:spLocks noChangeArrowheads="1"/>
          </p:cNvSpPr>
          <p:nvPr/>
        </p:nvSpPr>
        <p:spPr bwMode="auto">
          <a:xfrm>
            <a:off x="204788" y="4384013"/>
            <a:ext cx="6858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5000"/>
              </a:lnSpc>
            </a:pPr>
            <a:r>
              <a:rPr lang="th-TH" altLang="th-TH" sz="1100" b="1" u="sng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กรม....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87325" y="1466850"/>
            <a:ext cx="5741988" cy="442913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Joint KPIs </a:t>
            </a:r>
            <a:r>
              <a:rPr lang="th-TH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เรื่อง..................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056313" y="3284984"/>
            <a:ext cx="1658937" cy="280987"/>
          </a:xfrm>
          <a:prstGeom prst="rect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Outcome JKPIs</a:t>
            </a:r>
            <a:endParaRPr lang="th-TH" sz="12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5798" name="TextBox 54"/>
          <p:cNvSpPr txBox="1">
            <a:spLocks noChangeArrowheads="1"/>
          </p:cNvSpPr>
          <p:nvPr/>
        </p:nvSpPr>
        <p:spPr bwMode="auto">
          <a:xfrm>
            <a:off x="6056313" y="5053013"/>
            <a:ext cx="1658937" cy="276225"/>
          </a:xfrm>
          <a:prstGeom prst="rect">
            <a:avLst/>
          </a:prstGeom>
          <a:solidFill>
            <a:srgbClr val="0033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th-TH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Output  JKPIs</a:t>
            </a:r>
            <a:endParaRPr lang="th-TH" altLang="th-TH" sz="1200" b="1">
              <a:solidFill>
                <a:srgbClr val="FFFF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062663" y="2060848"/>
            <a:ext cx="1666875" cy="301625"/>
          </a:xfrm>
          <a:prstGeom prst="rect">
            <a:avLst/>
          </a:prstGeom>
          <a:solidFill>
            <a:srgbClr val="FF0000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Impact JKPIs</a:t>
            </a:r>
            <a:endParaRPr lang="th-TH" sz="12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14313" y="3529013"/>
            <a:ext cx="4810125" cy="714622"/>
            <a:chOff x="1133718" y="2911468"/>
            <a:chExt cx="6722154" cy="973711"/>
          </a:xfrm>
        </p:grpSpPr>
        <p:sp>
          <p:nvSpPr>
            <p:cNvPr id="75825" name="TextBox 45"/>
            <p:cNvSpPr txBox="1">
              <a:spLocks noChangeArrowheads="1"/>
            </p:cNvSpPr>
            <p:nvPr/>
          </p:nvSpPr>
          <p:spPr bwMode="auto">
            <a:xfrm>
              <a:off x="1133718" y="2911468"/>
              <a:ext cx="1211937" cy="5242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th-TH" altLang="th-TH" sz="1000" b="1" u="sng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กระทรวง....</a:t>
              </a:r>
              <a:br>
                <a:rPr lang="th-TH" altLang="th-TH" sz="1000" b="1" u="sng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</a:br>
              <a:r>
                <a:rPr lang="th-TH" altLang="th-TH" sz="1000" b="1" u="sng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(กรม)</a:t>
              </a:r>
            </a:p>
          </p:txBody>
        </p:sp>
        <p:grpSp>
          <p:nvGrpSpPr>
            <p:cNvPr id="6" name="Group 3"/>
            <p:cNvGrpSpPr>
              <a:grpSpLocks/>
            </p:cNvGrpSpPr>
            <p:nvPr/>
          </p:nvGrpSpPr>
          <p:grpSpPr bwMode="auto">
            <a:xfrm>
              <a:off x="1209148" y="2946077"/>
              <a:ext cx="6646724" cy="939102"/>
              <a:chOff x="1209148" y="2527723"/>
              <a:chExt cx="6646724" cy="939102"/>
            </a:xfrm>
          </p:grpSpPr>
          <p:sp>
            <p:nvSpPr>
              <p:cNvPr id="94255" name="TextBox 121"/>
              <p:cNvSpPr txBox="1">
                <a:spLocks noChangeArrowheads="1"/>
              </p:cNvSpPr>
              <p:nvPr/>
            </p:nvSpPr>
            <p:spPr bwMode="auto">
              <a:xfrm>
                <a:off x="1209148" y="2927615"/>
                <a:ext cx="1191351" cy="521297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en-US" altLang="th-TH" sz="1050" dirty="0" smtClean="0">
                    <a:solidFill>
                      <a:srgbClr val="FF3399"/>
                    </a:solidFill>
                    <a:latin typeface="Tahoma" pitchFamily="34" charset="0"/>
                    <a:cs typeface="Tahoma" pitchFamily="34" charset="0"/>
                  </a:rPr>
                  <a:t>Outcome JKPI:</a:t>
                </a:r>
                <a:r>
                  <a:rPr lang="th-TH" altLang="th-TH" sz="1050" dirty="0" smtClean="0">
                    <a:solidFill>
                      <a:srgbClr val="FF3399"/>
                    </a:solidFill>
                    <a:latin typeface="Tahoma" pitchFamily="34" charset="0"/>
                    <a:cs typeface="Tahoma" pitchFamily="34" charset="0"/>
                  </a:rPr>
                  <a:t>......</a:t>
                </a:r>
              </a:p>
            </p:txBody>
          </p:sp>
          <p:sp>
            <p:nvSpPr>
              <p:cNvPr id="46" name="Rounded Rectangle 45"/>
              <p:cNvSpPr/>
              <p:nvPr/>
            </p:nvSpPr>
            <p:spPr>
              <a:xfrm>
                <a:off x="1209148" y="2538538"/>
                <a:ext cx="1082644" cy="901994"/>
              </a:xfrm>
              <a:prstGeom prst="roundRect">
                <a:avLst/>
              </a:prstGeom>
              <a:noFill/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h-TH" sz="200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94257" name="TextBox 47"/>
              <p:cNvSpPr txBox="1">
                <a:spLocks noChangeArrowheads="1"/>
              </p:cNvSpPr>
              <p:nvPr/>
            </p:nvSpPr>
            <p:spPr bwMode="auto">
              <a:xfrm>
                <a:off x="2318414" y="2945530"/>
                <a:ext cx="1189134" cy="521295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en-US" altLang="th-TH" sz="1050" dirty="0" smtClean="0">
                    <a:solidFill>
                      <a:srgbClr val="FF3399"/>
                    </a:solidFill>
                    <a:latin typeface="Tahoma" pitchFamily="34" charset="0"/>
                    <a:cs typeface="Tahoma" pitchFamily="34" charset="0"/>
                  </a:rPr>
                  <a:t>Outcome JKPI:</a:t>
                </a:r>
                <a:r>
                  <a:rPr lang="th-TH" altLang="th-TH" sz="1050" dirty="0" smtClean="0">
                    <a:solidFill>
                      <a:srgbClr val="FF3399"/>
                    </a:solidFill>
                    <a:latin typeface="Tahoma" pitchFamily="34" charset="0"/>
                    <a:cs typeface="Tahoma" pitchFamily="34" charset="0"/>
                  </a:rPr>
                  <a:t>......</a:t>
                </a:r>
              </a:p>
            </p:txBody>
          </p:sp>
          <p:sp>
            <p:nvSpPr>
              <p:cNvPr id="48" name="Rounded Rectangle 47"/>
              <p:cNvSpPr/>
              <p:nvPr/>
            </p:nvSpPr>
            <p:spPr>
              <a:xfrm>
                <a:off x="2316195" y="2538538"/>
                <a:ext cx="1082644" cy="901994"/>
              </a:xfrm>
              <a:prstGeom prst="roundRect">
                <a:avLst/>
              </a:prstGeom>
              <a:noFill/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h-TH" sz="200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94259" name="TextBox 50"/>
              <p:cNvSpPr txBox="1">
                <a:spLocks noChangeArrowheads="1"/>
              </p:cNvSpPr>
              <p:nvPr/>
            </p:nvSpPr>
            <p:spPr bwMode="auto">
              <a:xfrm>
                <a:off x="3392184" y="2914808"/>
                <a:ext cx="1191351" cy="521295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en-US" altLang="th-TH" sz="1050" dirty="0" smtClean="0">
                    <a:solidFill>
                      <a:srgbClr val="FF3399"/>
                    </a:solidFill>
                    <a:latin typeface="Tahoma" pitchFamily="34" charset="0"/>
                    <a:cs typeface="Tahoma" pitchFamily="34" charset="0"/>
                  </a:rPr>
                  <a:t>Outcome JKPI:</a:t>
                </a:r>
                <a:r>
                  <a:rPr lang="th-TH" altLang="th-TH" sz="1050" dirty="0" smtClean="0">
                    <a:solidFill>
                      <a:srgbClr val="FF3399"/>
                    </a:solidFill>
                    <a:latin typeface="Tahoma" pitchFamily="34" charset="0"/>
                    <a:cs typeface="Tahoma" pitchFamily="34" charset="0"/>
                  </a:rPr>
                  <a:t>......</a:t>
                </a:r>
              </a:p>
            </p:txBody>
          </p:sp>
          <p:sp>
            <p:nvSpPr>
              <p:cNvPr id="50" name="Rounded Rectangle 49"/>
              <p:cNvSpPr/>
              <p:nvPr/>
            </p:nvSpPr>
            <p:spPr>
              <a:xfrm>
                <a:off x="3392184" y="2538538"/>
                <a:ext cx="1082644" cy="901994"/>
              </a:xfrm>
              <a:prstGeom prst="roundRect">
                <a:avLst/>
              </a:prstGeom>
              <a:noFill/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h-TH" sz="200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94261" name="TextBox 53"/>
              <p:cNvSpPr txBox="1">
                <a:spLocks noChangeArrowheads="1"/>
              </p:cNvSpPr>
              <p:nvPr/>
            </p:nvSpPr>
            <p:spPr bwMode="auto">
              <a:xfrm>
                <a:off x="4492576" y="2912644"/>
                <a:ext cx="1191351" cy="523459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en-US" altLang="th-TH" sz="1050" dirty="0" smtClean="0">
                    <a:solidFill>
                      <a:srgbClr val="FF3399"/>
                    </a:solidFill>
                    <a:latin typeface="Tahoma" pitchFamily="34" charset="0"/>
                    <a:cs typeface="Tahoma" pitchFamily="34" charset="0"/>
                  </a:rPr>
                  <a:t>Outcome JKPI:</a:t>
                </a:r>
                <a:r>
                  <a:rPr lang="th-TH" altLang="th-TH" sz="1050" dirty="0" smtClean="0">
                    <a:solidFill>
                      <a:srgbClr val="FF3399"/>
                    </a:solidFill>
                    <a:latin typeface="Tahoma" pitchFamily="34" charset="0"/>
                    <a:cs typeface="Tahoma" pitchFamily="34" charset="0"/>
                  </a:rPr>
                  <a:t>......</a:t>
                </a:r>
              </a:p>
            </p:txBody>
          </p:sp>
          <p:sp>
            <p:nvSpPr>
              <p:cNvPr id="52" name="Rounded Rectangle 51"/>
              <p:cNvSpPr/>
              <p:nvPr/>
            </p:nvSpPr>
            <p:spPr>
              <a:xfrm>
                <a:off x="4490357" y="2540702"/>
                <a:ext cx="1082644" cy="901992"/>
              </a:xfrm>
              <a:prstGeom prst="roundRect">
                <a:avLst/>
              </a:prstGeom>
              <a:noFill/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h-TH" sz="200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94263" name="TextBox 58"/>
              <p:cNvSpPr txBox="1">
                <a:spLocks noChangeArrowheads="1"/>
              </p:cNvSpPr>
              <p:nvPr/>
            </p:nvSpPr>
            <p:spPr bwMode="auto">
              <a:xfrm>
                <a:off x="5579657" y="2912644"/>
                <a:ext cx="1191351" cy="523459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en-US" altLang="th-TH" sz="1050" dirty="0" smtClean="0">
                    <a:solidFill>
                      <a:srgbClr val="FF3399"/>
                    </a:solidFill>
                    <a:latin typeface="Tahoma" pitchFamily="34" charset="0"/>
                    <a:cs typeface="Tahoma" pitchFamily="34" charset="0"/>
                  </a:rPr>
                  <a:t>Outcome JKPI:</a:t>
                </a:r>
                <a:r>
                  <a:rPr lang="th-TH" altLang="th-TH" sz="1050" dirty="0" smtClean="0">
                    <a:solidFill>
                      <a:srgbClr val="FF3399"/>
                    </a:solidFill>
                    <a:latin typeface="Tahoma" pitchFamily="34" charset="0"/>
                    <a:cs typeface="Tahoma" pitchFamily="34" charset="0"/>
                  </a:rPr>
                  <a:t>......</a:t>
                </a:r>
              </a:p>
            </p:txBody>
          </p:sp>
          <p:sp>
            <p:nvSpPr>
              <p:cNvPr id="54" name="Rounded Rectangle 53"/>
              <p:cNvSpPr/>
              <p:nvPr/>
            </p:nvSpPr>
            <p:spPr>
              <a:xfrm>
                <a:off x="5579657" y="2527723"/>
                <a:ext cx="1080425" cy="901992"/>
              </a:xfrm>
              <a:prstGeom prst="roundRect">
                <a:avLst/>
              </a:prstGeom>
              <a:noFill/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h-TH" sz="200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94265" name="TextBox 61"/>
              <p:cNvSpPr txBox="1">
                <a:spLocks noChangeArrowheads="1"/>
              </p:cNvSpPr>
              <p:nvPr/>
            </p:nvSpPr>
            <p:spPr bwMode="auto">
              <a:xfrm>
                <a:off x="6664519" y="2912644"/>
                <a:ext cx="1191353" cy="523459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en-US" altLang="th-TH" sz="1050" dirty="0" smtClean="0">
                    <a:solidFill>
                      <a:srgbClr val="FF3399"/>
                    </a:solidFill>
                    <a:latin typeface="Tahoma" pitchFamily="34" charset="0"/>
                    <a:cs typeface="Tahoma" pitchFamily="34" charset="0"/>
                  </a:rPr>
                  <a:t>Outcome JKPI:</a:t>
                </a:r>
                <a:r>
                  <a:rPr lang="th-TH" altLang="th-TH" sz="1050" dirty="0" smtClean="0">
                    <a:solidFill>
                      <a:srgbClr val="FF3399"/>
                    </a:solidFill>
                    <a:latin typeface="Tahoma" pitchFamily="34" charset="0"/>
                    <a:cs typeface="Tahoma" pitchFamily="34" charset="0"/>
                  </a:rPr>
                  <a:t>......</a:t>
                </a:r>
              </a:p>
            </p:txBody>
          </p:sp>
          <p:sp>
            <p:nvSpPr>
              <p:cNvPr id="56" name="Rounded Rectangle 55"/>
              <p:cNvSpPr/>
              <p:nvPr/>
            </p:nvSpPr>
            <p:spPr>
              <a:xfrm>
                <a:off x="6664519" y="2527723"/>
                <a:ext cx="1082644" cy="901992"/>
              </a:xfrm>
              <a:prstGeom prst="roundRect">
                <a:avLst/>
              </a:prstGeom>
              <a:noFill/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h-TH" sz="200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</p:grpSp>
      <p:sp>
        <p:nvSpPr>
          <p:cNvPr id="75801" name="TextBox 80"/>
          <p:cNvSpPr txBox="1">
            <a:spLocks noChangeArrowheads="1"/>
          </p:cNvSpPr>
          <p:nvPr/>
        </p:nvSpPr>
        <p:spPr bwMode="auto">
          <a:xfrm>
            <a:off x="268908" y="5210175"/>
            <a:ext cx="7747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5000"/>
              </a:lnSpc>
            </a:pPr>
            <a:r>
              <a:rPr lang="en-US" altLang="th-TH" sz="1000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Output JKPI:</a:t>
            </a:r>
            <a:r>
              <a:rPr lang="th-TH" altLang="th-TH" sz="100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....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265113" y="5041900"/>
            <a:ext cx="777875" cy="552450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5803" name="TextBox 82"/>
          <p:cNvSpPr txBox="1">
            <a:spLocks noChangeArrowheads="1"/>
          </p:cNvSpPr>
          <p:nvPr/>
        </p:nvSpPr>
        <p:spPr bwMode="auto">
          <a:xfrm>
            <a:off x="204788" y="5012663"/>
            <a:ext cx="6858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5000"/>
              </a:lnSpc>
            </a:pPr>
            <a:r>
              <a:rPr lang="th-TH" altLang="th-TH" sz="1100" b="1" u="sng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กรม....</a:t>
            </a:r>
          </a:p>
        </p:txBody>
      </p:sp>
      <p:sp>
        <p:nvSpPr>
          <p:cNvPr id="75804" name="TextBox 83"/>
          <p:cNvSpPr txBox="1">
            <a:spLocks noChangeArrowheads="1"/>
          </p:cNvSpPr>
          <p:nvPr/>
        </p:nvSpPr>
        <p:spPr bwMode="auto">
          <a:xfrm>
            <a:off x="268908" y="5824538"/>
            <a:ext cx="7747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5000"/>
              </a:lnSpc>
            </a:pPr>
            <a:r>
              <a:rPr lang="en-US" altLang="th-TH" sz="1000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Output JKPI:</a:t>
            </a:r>
            <a:r>
              <a:rPr lang="th-TH" altLang="th-TH" sz="100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....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265113" y="5654675"/>
            <a:ext cx="777875" cy="554038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5806" name="TextBox 85"/>
          <p:cNvSpPr txBox="1">
            <a:spLocks noChangeArrowheads="1"/>
          </p:cNvSpPr>
          <p:nvPr/>
        </p:nvSpPr>
        <p:spPr bwMode="auto">
          <a:xfrm>
            <a:off x="204788" y="5625438"/>
            <a:ext cx="6858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5000"/>
              </a:lnSpc>
            </a:pPr>
            <a:r>
              <a:rPr lang="th-TH" altLang="th-TH" sz="1100" b="1" u="sng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กรม....</a:t>
            </a:r>
          </a:p>
        </p:txBody>
      </p:sp>
      <p:grpSp>
        <p:nvGrpSpPr>
          <p:cNvPr id="7" name="Group 66"/>
          <p:cNvGrpSpPr>
            <a:grpSpLocks/>
          </p:cNvGrpSpPr>
          <p:nvPr/>
        </p:nvGrpSpPr>
        <p:grpSpPr bwMode="auto">
          <a:xfrm>
            <a:off x="4959350" y="2193925"/>
            <a:ext cx="928688" cy="1350963"/>
            <a:chOff x="7760345" y="646772"/>
            <a:chExt cx="1298575" cy="1842366"/>
          </a:xfrm>
        </p:grpSpPr>
        <p:sp>
          <p:nvSpPr>
            <p:cNvPr id="67" name="6-Point Star 66"/>
            <p:cNvSpPr/>
            <p:nvPr/>
          </p:nvSpPr>
          <p:spPr>
            <a:xfrm>
              <a:off x="7760345" y="646772"/>
              <a:ext cx="1298575" cy="1842366"/>
            </a:xfrm>
            <a:prstGeom prst="star6">
              <a:avLst>
                <a:gd name="adj" fmla="val 28624"/>
                <a:gd name="hf" fmla="val 115470"/>
              </a:avLst>
            </a:prstGeom>
            <a:solidFill>
              <a:schemeClr val="bg1"/>
            </a:solidFill>
            <a:ln w="38100">
              <a:solidFill>
                <a:srgbClr val="FF0000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h-TH" sz="140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5824" name="TextBox 22"/>
            <p:cNvSpPr txBox="1">
              <a:spLocks noChangeArrowheads="1"/>
            </p:cNvSpPr>
            <p:nvPr/>
          </p:nvSpPr>
          <p:spPr bwMode="auto">
            <a:xfrm>
              <a:off x="7760345" y="1159017"/>
              <a:ext cx="1298575" cy="818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th-TH" sz="1100" dirty="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Impact JKPIs:</a:t>
              </a:r>
              <a:r>
                <a:rPr lang="th-TH" altLang="th-TH" sz="1100" u="sng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ผลสัมฤทธิ์</a:t>
              </a:r>
            </a:p>
          </p:txBody>
        </p:sp>
      </p:grpSp>
      <p:sp>
        <p:nvSpPr>
          <p:cNvPr id="75808" name="Slide Number Placeholder 42"/>
          <p:cNvSpPr>
            <a:spLocks noGrp="1"/>
          </p:cNvSpPr>
          <p:nvPr>
            <p:ph type="sldNum" sz="quarter" idx="12"/>
          </p:nvPr>
        </p:nvSpPr>
        <p:spPr bwMode="auto">
          <a:xfrm>
            <a:off x="7108825" y="6492875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9E911710-462D-4228-9543-FF7A2AC9D082}" type="slidenum">
              <a:rPr lang="th-TH" altLang="th-TH" smtClean="0">
                <a:solidFill>
                  <a:prstClr val="black">
                    <a:tint val="75000"/>
                  </a:prstClr>
                </a:solidFill>
                <a:latin typeface="Tahoma" pitchFamily="34" charset="0"/>
                <a:cs typeface="Tahoma" pitchFamily="34" charset="0"/>
              </a:rPr>
              <a:pPr/>
              <a:t>15</a:t>
            </a:fld>
            <a:endParaRPr lang="th-TH" altLang="th-TH" smtClean="0">
              <a:solidFill>
                <a:prstClr val="black">
                  <a:tint val="75000"/>
                </a:prstClr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5" name="Straight Connector 74"/>
          <p:cNvCxnSpPr/>
          <p:nvPr/>
        </p:nvCxnSpPr>
        <p:spPr bwMode="auto">
          <a:xfrm>
            <a:off x="4530725" y="2411413"/>
            <a:ext cx="3730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246" name="TextBox 45"/>
          <p:cNvSpPr txBox="1">
            <a:spLocks noChangeArrowheads="1"/>
          </p:cNvSpPr>
          <p:nvPr/>
        </p:nvSpPr>
        <p:spPr bwMode="auto">
          <a:xfrm>
            <a:off x="1020763" y="3522663"/>
            <a:ext cx="866775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5000"/>
              </a:lnSpc>
              <a:defRPr/>
            </a:pPr>
            <a:r>
              <a:rPr lang="th-TH" altLang="th-TH" sz="1050" b="1" u="sng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กระทรวง...</a:t>
            </a:r>
            <a:br>
              <a:rPr lang="th-TH" altLang="th-TH" sz="1050" b="1" u="sng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1050" b="1" u="sng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(กรม)</a:t>
            </a:r>
          </a:p>
        </p:txBody>
      </p:sp>
      <p:sp>
        <p:nvSpPr>
          <p:cNvPr id="75811" name="TextBox 45"/>
          <p:cNvSpPr txBox="1">
            <a:spLocks noChangeArrowheads="1"/>
          </p:cNvSpPr>
          <p:nvPr/>
        </p:nvSpPr>
        <p:spPr bwMode="auto">
          <a:xfrm>
            <a:off x="1784350" y="3522663"/>
            <a:ext cx="8667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5000"/>
              </a:lnSpc>
            </a:pPr>
            <a:r>
              <a:rPr lang="th-TH" altLang="th-TH" sz="1000" b="1" u="sng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กระทรวง....</a:t>
            </a:r>
            <a:br>
              <a:rPr lang="th-TH" altLang="th-TH" sz="1000" b="1" u="sng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1000" b="1" u="sng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(กรม)</a:t>
            </a:r>
          </a:p>
        </p:txBody>
      </p:sp>
      <p:sp>
        <p:nvSpPr>
          <p:cNvPr id="75812" name="TextBox 45"/>
          <p:cNvSpPr txBox="1">
            <a:spLocks noChangeArrowheads="1"/>
          </p:cNvSpPr>
          <p:nvPr/>
        </p:nvSpPr>
        <p:spPr bwMode="auto">
          <a:xfrm>
            <a:off x="2579688" y="3522663"/>
            <a:ext cx="8667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5000"/>
              </a:lnSpc>
            </a:pPr>
            <a:r>
              <a:rPr lang="th-TH" altLang="th-TH" sz="1000" b="1" u="sng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กระทรวง....</a:t>
            </a:r>
            <a:br>
              <a:rPr lang="th-TH" altLang="th-TH" sz="1000" b="1" u="sng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1000" b="1" u="sng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(กรม)</a:t>
            </a:r>
          </a:p>
        </p:txBody>
      </p:sp>
      <p:sp>
        <p:nvSpPr>
          <p:cNvPr id="75813" name="TextBox 45"/>
          <p:cNvSpPr txBox="1">
            <a:spLocks noChangeArrowheads="1"/>
          </p:cNvSpPr>
          <p:nvPr/>
        </p:nvSpPr>
        <p:spPr bwMode="auto">
          <a:xfrm>
            <a:off x="3349625" y="3513138"/>
            <a:ext cx="947738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5000"/>
              </a:lnSpc>
            </a:pPr>
            <a:r>
              <a:rPr lang="th-TH" altLang="th-TH" sz="1000" b="1" u="sng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กระทรวง....</a:t>
            </a:r>
            <a:br>
              <a:rPr lang="th-TH" altLang="th-TH" sz="1000" b="1" u="sng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1000" b="1" u="sng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(กรม)</a:t>
            </a:r>
          </a:p>
        </p:txBody>
      </p:sp>
      <p:sp>
        <p:nvSpPr>
          <p:cNvPr id="75814" name="TextBox 45"/>
          <p:cNvSpPr txBox="1">
            <a:spLocks noChangeArrowheads="1"/>
          </p:cNvSpPr>
          <p:nvPr/>
        </p:nvSpPr>
        <p:spPr bwMode="auto">
          <a:xfrm>
            <a:off x="4159250" y="3513138"/>
            <a:ext cx="8667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5000"/>
              </a:lnSpc>
            </a:pPr>
            <a:r>
              <a:rPr lang="th-TH" altLang="th-TH" sz="1000" b="1" u="sng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กระทรวง....</a:t>
            </a:r>
            <a:br>
              <a:rPr lang="th-TH" altLang="th-TH" sz="1000" b="1" u="sng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1000" b="1" u="sng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(กรม)</a:t>
            </a:r>
          </a:p>
        </p:txBody>
      </p:sp>
      <p:sp>
        <p:nvSpPr>
          <p:cNvPr id="65" name="Title 1"/>
          <p:cNvSpPr txBox="1">
            <a:spLocks/>
          </p:cNvSpPr>
          <p:nvPr/>
        </p:nvSpPr>
        <p:spPr bwMode="auto">
          <a:xfrm>
            <a:off x="290357" y="153781"/>
            <a:ext cx="9356725" cy="369332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2 .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ตัวชี้วัดระหว่างกระทรวงที่มีเป้าหมายร่วมกัน (</a:t>
            </a: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Joint KPIs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th-TH" sz="1800" b="1" kern="0" dirty="0"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492132" y="930206"/>
            <a:ext cx="8184324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alt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2.1 </a:t>
            </a:r>
            <a:r>
              <a:rPr lang="th-TH" alt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การกำหนด </a:t>
            </a:r>
            <a:r>
              <a:rPr lang="en-US" alt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Joint KPIs 3 </a:t>
            </a:r>
            <a:r>
              <a:rPr lang="th-TH" alt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ระดับ</a:t>
            </a:r>
            <a:r>
              <a:rPr lang="en-US" alt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th-TH" altLang="th-TH" sz="1600" b="1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056313" y="2357711"/>
            <a:ext cx="2960687" cy="83026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thaiDist">
              <a:defRPr/>
            </a:pPr>
            <a:r>
              <a:rPr lang="th-TH" sz="12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จะถูกกำหนดเป็นตัวชี้วัด </a:t>
            </a:r>
            <a:r>
              <a:rPr lang="en-US" sz="12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Joint KPIs</a:t>
            </a:r>
            <a:r>
              <a:rPr lang="th-TH" sz="12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ใน</a:t>
            </a:r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คำรับรองฯ</a:t>
            </a:r>
            <a:r>
              <a:rPr lang="th-TH" sz="12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เฉพาะกระทรวง/ส่วนราชการที่เป็นเจ้าภาพหลัก</a:t>
            </a:r>
            <a:r>
              <a:rPr lang="th-TH" sz="12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ในแต่ละเรื่อง น้ำหนักแล้วแต่ความเหมาะสม</a:t>
            </a:r>
            <a:endParaRPr lang="en-US" sz="1200" b="1" dirty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049963" y="1466850"/>
            <a:ext cx="2986087" cy="461963"/>
          </a:xfrm>
          <a:prstGeom prst="rect">
            <a:avLst/>
          </a:prstGeom>
          <a:solidFill>
            <a:srgbClr val="00206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th-TH" sz="14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หลักการ </a:t>
            </a:r>
            <a:r>
              <a:rPr lang="en-US" sz="14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Joint KPIs</a:t>
            </a:r>
            <a:endParaRPr lang="th-TH" sz="1400" b="1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048375" y="5956300"/>
            <a:ext cx="2967038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lvl="1" algn="thaiDist">
              <a:defRPr/>
            </a:pPr>
            <a:r>
              <a:rPr lang="th-TH" sz="900" u="sng" dirty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หมายเหตุ</a:t>
            </a:r>
            <a:r>
              <a:rPr lang="th-TH" sz="900" dirty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 กระทรวง/ส่วนราชการใดเป็นเจ้าภาพหลักระดับ </a:t>
            </a:r>
            <a:r>
              <a:rPr lang="en-US" sz="900" dirty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Impact Joint KPIs </a:t>
            </a:r>
            <a:r>
              <a:rPr lang="th-TH" sz="900" dirty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หากเป็นเจ้าภาพหลักในระดับ </a:t>
            </a:r>
            <a:r>
              <a:rPr lang="en-US" sz="900" dirty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Outcome Joint KPIs </a:t>
            </a:r>
            <a:r>
              <a:rPr lang="th-TH" sz="900" dirty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ไม่ต้องวัด </a:t>
            </a:r>
            <a:r>
              <a:rPr lang="en-US" sz="900" dirty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Outcome Joint KPIs </a:t>
            </a:r>
            <a:r>
              <a:rPr lang="th-TH" sz="900" dirty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ในคำ</a:t>
            </a:r>
            <a:r>
              <a:rPr lang="th-TH" sz="900" dirty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รับรองฯ อีก </a:t>
            </a:r>
            <a:endParaRPr lang="en-US" sz="900" dirty="0">
              <a:solidFill>
                <a:srgbClr val="0033CC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056313" y="3581845"/>
            <a:ext cx="2967037" cy="135572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thaiDist">
              <a:defRPr/>
            </a:pPr>
            <a:r>
              <a:rPr lang="th-TH" sz="12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จะถูกกำหนดเป็นตัวชี้วัด</a:t>
            </a:r>
            <a:r>
              <a:rPr lang="en-US" sz="12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Joint KPIs</a:t>
            </a:r>
            <a:r>
              <a:rPr lang="th-TH" sz="12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ใน</a:t>
            </a:r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คำรับรองฯ</a:t>
            </a:r>
            <a:r>
              <a:rPr lang="th-TH" sz="12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เฉพาะกระทรวง/ส่วนราชการที่เป็นเจ้าภาพหลักในแต่ละ </a:t>
            </a:r>
            <a:r>
              <a:rPr lang="en-US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Chain</a:t>
            </a:r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12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น้ำหนักแล้วแต่ความเหมาะสม และ</a:t>
            </a:r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ถ่ายทอดตัวชี้วัดไปยังคำรับรองฯ ระดับกรม </a:t>
            </a:r>
            <a:r>
              <a:rPr lang="th-TH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ตาม</a:t>
            </a:r>
            <a:r>
              <a:rPr lang="th-TH" sz="1200" b="1" dirty="0" smtClean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หลักการที่สำนักงาน </a:t>
            </a:r>
            <a:r>
              <a:rPr lang="th-TH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ก.พ.ร. กำหนด</a:t>
            </a:r>
            <a:endParaRPr lang="en-US" sz="1200" b="1" dirty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062663" y="5318125"/>
            <a:ext cx="2967037" cy="61277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thaiDist">
              <a:defRPr/>
            </a:pPr>
            <a:r>
              <a:rPr lang="th-TH" sz="12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จะถูกกำหนดเป็นตัวชี้วัด</a:t>
            </a:r>
            <a:r>
              <a:rPr lang="en-US" sz="12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Joint KPIs</a:t>
            </a:r>
            <a:r>
              <a:rPr lang="th-TH" sz="12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ใน</a:t>
            </a:r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คำรับรองฯ ระดับกรม </a:t>
            </a:r>
            <a:r>
              <a:rPr lang="th-TH" sz="12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น้ำหนักแล้วแต่ความเหมาะสม</a:t>
            </a:r>
            <a:endParaRPr lang="en-US" sz="1200" b="1" dirty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9400" y="3170238"/>
            <a:ext cx="4618038" cy="2190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12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เจ้าภาพหลัก</a:t>
            </a:r>
            <a:r>
              <a:rPr lang="en-US" sz="12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th-TH" sz="12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กระทรวง..............</a:t>
            </a:r>
          </a:p>
        </p:txBody>
      </p:sp>
    </p:spTree>
    <p:extLst>
      <p:ext uri="{BB962C8B-B14F-4D97-AF65-F5344CB8AC3E}">
        <p14:creationId xmlns:p14="http://schemas.microsoft.com/office/powerpoint/2010/main" xmlns="" val="200384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500813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EC360A7-99AC-44E8-AF78-649FFD480B78}" type="slidenum">
              <a:rPr lang="th-TH" altLang="th-TH" smtClean="0">
                <a:solidFill>
                  <a:prstClr val="black">
                    <a:tint val="75000"/>
                  </a:prstClr>
                </a:solidFill>
                <a:latin typeface="Tahoma" pitchFamily="34" charset="0"/>
                <a:cs typeface="Tahoma" pitchFamily="34" charset="0"/>
              </a:rPr>
              <a:pPr/>
              <a:t>16</a:t>
            </a:fld>
            <a:endParaRPr lang="th-TH" altLang="th-TH" smtClean="0">
              <a:solidFill>
                <a:prstClr val="black">
                  <a:tint val="75000"/>
                </a:prst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90663" y="846138"/>
            <a:ext cx="3884612" cy="3381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alt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Joint KPIs: </a:t>
            </a:r>
            <a:r>
              <a:rPr lang="th-TH" alt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การท่องเที่ยว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019175" y="2481263"/>
            <a:ext cx="874713" cy="755650"/>
          </a:xfrm>
          <a:prstGeom prst="roundRect">
            <a:avLst/>
          </a:prstGeom>
          <a:solidFill>
            <a:srgbClr val="D8E3B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th-TH" sz="900" kern="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en-US" sz="900" kern="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00013" y="2482850"/>
            <a:ext cx="882650" cy="755650"/>
          </a:xfrm>
          <a:prstGeom prst="roundRect">
            <a:avLst/>
          </a:prstGeom>
          <a:solidFill>
            <a:srgbClr val="D8E3B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th-TH" sz="900" kern="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en-US" sz="900" kern="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6807" name="TextBox 19"/>
          <p:cNvSpPr txBox="1">
            <a:spLocks noChangeArrowheads="1"/>
          </p:cNvSpPr>
          <p:nvPr/>
        </p:nvSpPr>
        <p:spPr bwMode="auto">
          <a:xfrm>
            <a:off x="103188" y="2090738"/>
            <a:ext cx="5391150" cy="360362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341313">
              <a:lnSpc>
                <a:spcPts val="2100"/>
              </a:lnSpc>
              <a:tabLst>
                <a:tab pos="1609725" algn="l"/>
              </a:tabLst>
            </a:pPr>
            <a:r>
              <a:rPr lang="th-TH" altLang="th-TH" sz="1100" b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หน่วยงานเจ้าภาพ</a:t>
            </a:r>
            <a:r>
              <a:rPr lang="en-US" alt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:</a:t>
            </a:r>
            <a:r>
              <a:rPr lang="th-TH" altLang="th-TH" sz="1100" b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กระทรวงการท่องเที่ยวและกีฬา</a:t>
            </a:r>
            <a:endParaRPr lang="en-US" altLang="th-TH" sz="1100" b="1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8425" y="3622675"/>
            <a:ext cx="928688" cy="2943225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84138" indent="-84138">
              <a:lnSpc>
                <a:spcPct val="95000"/>
              </a:lnSpc>
              <a:defRPr/>
            </a:pPr>
            <a:r>
              <a:rPr lang="en-US" sz="7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 : </a:t>
            </a:r>
            <a:r>
              <a:rPr lang="th-TH" sz="6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ระดับความสำเร็จของการพัฒนาและเพิ่มศักยภาพแหล่งท่องเที่ยวให้มีศักยภาพเพื่อรองรับนักท่องเที่ยว </a:t>
            </a:r>
            <a:r>
              <a:rPr lang="th-TH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(กรมการท่องเที่ยว กก. , กรมการปกครองส่วนท้องถิ่น มท. ,</a:t>
            </a:r>
            <a:r>
              <a:rPr lang="th-TH" sz="6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กรมอุทยานแห่งชาติ สัตว์ป่า และพันธ์พืช </a:t>
            </a:r>
            <a:r>
              <a:rPr lang="th-TH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กรมป่าไม้ กรมทรัพยากรทางทะเลและชายฝั่ง ทส.)</a:t>
            </a:r>
            <a:endParaRPr lang="th-TH" sz="7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4138" indent="-84138">
              <a:lnSpc>
                <a:spcPct val="95000"/>
              </a:lnSpc>
              <a:defRPr/>
            </a:pPr>
            <a:endParaRPr lang="th-TH" sz="3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4138" indent="-84138">
              <a:lnSpc>
                <a:spcPct val="95000"/>
              </a:lnSpc>
              <a:defRPr/>
            </a:pPr>
            <a:r>
              <a:rPr lang="en-US" sz="7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 : </a:t>
            </a:r>
            <a:r>
              <a:rPr lang="th-TH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ปรับปรุงป้ายบอกทาง ป้ายสื่อความหมายให้ครอบคลุมแหล่งท่องเที่ยว เป็นระบบเดียวกันทั่วประเทศ และถูกต้องตามหลักสากล (กรมทางหลวง กรมทางหลวงชนบท คค )</a:t>
            </a:r>
          </a:p>
          <a:p>
            <a:pPr marL="84138" indent="-84138">
              <a:lnSpc>
                <a:spcPct val="95000"/>
              </a:lnSpc>
              <a:defRPr/>
            </a:pPr>
            <a:endParaRPr lang="th-TH" sz="3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4138" indent="-84138">
              <a:lnSpc>
                <a:spcPct val="95000"/>
              </a:lnSpc>
              <a:defRPr/>
            </a:pPr>
            <a:r>
              <a:rPr lang="en-US" sz="7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 </a:t>
            </a:r>
            <a:r>
              <a:rPr lang="th-TH" sz="6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รายได้จากการถ่ายทำภาพยนตร์ต่างประเทศในประเทศ ไทย (กรมการท่องเที่ยว กก.)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01713" y="3633788"/>
            <a:ext cx="935037" cy="2501900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182563" indent="-182563">
              <a:lnSpc>
                <a:spcPct val="90000"/>
              </a:lnSpc>
              <a:defRPr/>
            </a:pPr>
            <a:r>
              <a:rPr lang="en-US" sz="6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 : </a:t>
            </a:r>
            <a:r>
              <a:rPr lang="th-TH" sz="6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ความสำเร็จในการรับรองมาตรฐานด้านการท่องเที่ยว (กรมการท่องเที่ยว กก.)</a:t>
            </a:r>
          </a:p>
          <a:p>
            <a:pPr marL="182563" indent="-182563">
              <a:lnSpc>
                <a:spcPct val="90000"/>
              </a:lnSpc>
              <a:defRPr/>
            </a:pPr>
            <a:r>
              <a:rPr lang="en-US" sz="6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 : </a:t>
            </a:r>
            <a:r>
              <a:rPr lang="th-TH" sz="6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จำนวนแหล่งท่องเที่ยวทางศิลปวัฒนธรรมที่ได้รับการพัฒนาให้ได้มาตรฐานสากล</a:t>
            </a:r>
            <a:r>
              <a:rPr lang="th-TH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th-TH" sz="6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กรมศิลปากร วธ.)</a:t>
            </a:r>
          </a:p>
          <a:p>
            <a:pPr marL="182563" indent="-182563">
              <a:lnSpc>
                <a:spcPct val="90000"/>
              </a:lnSpc>
              <a:defRPr/>
            </a:pPr>
            <a:r>
              <a:rPr lang="en-US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 : </a:t>
            </a:r>
            <a:r>
              <a:rPr lang="th-TH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ความสำเร็จของการพัฒนาการท่องเที่ยวชุมชนเชิงสร้างสรรค์ (กรมการท่องเที่ยว กก.)</a:t>
            </a:r>
          </a:p>
          <a:p>
            <a:pPr marL="182563" indent="-182563">
              <a:lnSpc>
                <a:spcPct val="90000"/>
              </a:lnSpc>
              <a:defRPr/>
            </a:pPr>
            <a:r>
              <a:rPr lang="en-US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 : </a:t>
            </a:r>
            <a:r>
              <a:rPr lang="th-TH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พัฒนาศักยภาพบุคลากรด้านการท่องเที่ยวให้มีขีดความสามารถในการแข่งขัน (สป. ,กรมการท่องเที่ยว กก.)</a:t>
            </a:r>
            <a:endParaRPr lang="en-US" sz="6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2563" indent="-182563">
              <a:lnSpc>
                <a:spcPct val="90000"/>
              </a:lnSpc>
              <a:defRPr/>
            </a:pPr>
            <a:r>
              <a:rPr lang="en-US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 : </a:t>
            </a:r>
            <a:r>
              <a:rPr lang="th-TH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พัฒนามาตรฐานสปา และนวดแผนไทย (กรมการท่องเที่ยว กก.)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97063" y="3644900"/>
            <a:ext cx="942975" cy="1662113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182563" indent="-182563">
              <a:defRPr/>
            </a:pPr>
            <a:r>
              <a:rPr lang="en-US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 : </a:t>
            </a:r>
            <a:r>
              <a:rPr lang="th-TH" sz="6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ระดับความสำเร็จของการดำเนินโครงการพัฒนาโครงสร้างพื้นฐานและโลจิส ติกส์เพื่อรองรับการท่องเที่ยว  </a:t>
            </a:r>
            <a:r>
              <a:rPr lang="th-TH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th-TH" sz="6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กรมทางหลวง กรมทางหลวงชนบท คค.</a:t>
            </a:r>
            <a:r>
              <a:rPr lang="th-TH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marL="182563" indent="-182563">
              <a:defRPr/>
            </a:pPr>
            <a:endParaRPr lang="th-TH" sz="6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2563" indent="-182563">
              <a:defRPr/>
            </a:pPr>
            <a:r>
              <a:rPr lang="en-US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 : </a:t>
            </a:r>
            <a:r>
              <a:rPr lang="th-TH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สนับสนุนให้เกิดการลงทุนของภาคเอกชนในการเปิดเส้นทางการบินใหม่ๆ (กรมการบินพลเรือน คค.)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01938" y="3644900"/>
            <a:ext cx="952500" cy="2124075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182563" indent="-182563">
              <a:defRPr/>
            </a:pPr>
            <a:r>
              <a:rPr lang="en-US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 </a:t>
            </a:r>
            <a:r>
              <a:rPr lang="th-TH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พ.ร.บ.จัดตั้งศาลท่องเที่ยว ผ่านรัฐสภา (สป.กก.)</a:t>
            </a:r>
          </a:p>
          <a:p>
            <a:pPr marL="182563" indent="-182563">
              <a:defRPr/>
            </a:pPr>
            <a:endParaRPr lang="th-TH" sz="6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2563" indent="-182563">
              <a:defRPr/>
            </a:pPr>
            <a:r>
              <a:rPr lang="en-US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 </a:t>
            </a:r>
            <a:r>
              <a:rPr lang="th-TH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ตำรวจท่องเที่ยวได้รับการยกระดับเป็นกองบัญชาการ (ตร. ,กก.)</a:t>
            </a:r>
          </a:p>
          <a:p>
            <a:pPr marL="182563" indent="-182563">
              <a:defRPr/>
            </a:pPr>
            <a:endParaRPr lang="th-TH" sz="6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2563" indent="-182563">
              <a:defRPr/>
            </a:pPr>
            <a:r>
              <a:rPr lang="en-US" sz="6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 : </a:t>
            </a:r>
            <a:r>
              <a:rPr lang="th-TH" sz="6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จำนวนข้อร้องเรียนของนักท่องเที่ยวที่สามารถดำเนินการได้แล้วเสร็จ (ตร.)</a:t>
            </a:r>
          </a:p>
          <a:p>
            <a:pPr marL="182563" indent="-182563">
              <a:defRPr/>
            </a:pPr>
            <a:endParaRPr lang="th-TH" sz="6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2563" indent="-182563">
              <a:defRPr/>
            </a:pPr>
            <a:r>
              <a:rPr lang="en-US" sz="6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 : </a:t>
            </a:r>
            <a:r>
              <a:rPr lang="th-TH" sz="6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ร้อยละข้อร้องเรียนเกี่ยวกับผู้ประกอบธุรกิจนำเที่ยวและมัคคุเทศก์ที่ดำเนินการจนเป็นที่ยุติ (กรมการท่องเที่ยว กก.)</a:t>
            </a:r>
            <a:endParaRPr lang="en-US" sz="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th-TH" sz="6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97288" y="3638550"/>
            <a:ext cx="933450" cy="2287588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182563" indent="-182563">
              <a:lnSpc>
                <a:spcPct val="87000"/>
              </a:lnSpc>
              <a:defRPr/>
            </a:pPr>
            <a:r>
              <a:rPr lang="en-US" sz="7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 : </a:t>
            </a:r>
            <a:r>
              <a:rPr lang="th-TH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ร้อยละความสำเร็จในการกำหนดมาตรการป้องกัน ดูแล รักษาความปลอดภัยทางการท่องเที่ยวให้มีการบังคับใช้บทลงโทษตามกฎหมาย (สป. กรมการท่องเที่ยว กก.)</a:t>
            </a:r>
          </a:p>
          <a:p>
            <a:pPr marL="182563" indent="-182563">
              <a:lnSpc>
                <a:spcPct val="87000"/>
              </a:lnSpc>
              <a:defRPr/>
            </a:pPr>
            <a:endParaRPr lang="th-TH" sz="6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2563" indent="-182563">
              <a:lnSpc>
                <a:spcPct val="87000"/>
              </a:lnSpc>
              <a:defRPr/>
            </a:pPr>
            <a:r>
              <a:rPr lang="en-US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 : </a:t>
            </a:r>
            <a:r>
              <a:rPr lang="th-TH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ร้อยละความสำเร็จของการพัฒนาระบบงานตรวจลงตราแบบ </a:t>
            </a:r>
            <a:r>
              <a:rPr lang="en-US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Online (E-Visa)</a:t>
            </a:r>
            <a:r>
              <a:rPr lang="th-TH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(กรมการกงสุล กต.)</a:t>
            </a:r>
            <a:endParaRPr lang="en-US" sz="6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2563" indent="-182563">
              <a:lnSpc>
                <a:spcPct val="87000"/>
              </a:lnSpc>
              <a:defRPr/>
            </a:pPr>
            <a:endParaRPr lang="th-TH" sz="6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2563" indent="-182563">
              <a:lnSpc>
                <a:spcPct val="87000"/>
              </a:lnSpc>
              <a:defRPr/>
            </a:pPr>
            <a:r>
              <a:rPr lang="en-US" sz="7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 : </a:t>
            </a:r>
            <a:r>
              <a:rPr lang="th-TH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ร้อยละความสำเร็จของการให้บริการฟรี </a:t>
            </a:r>
            <a:r>
              <a:rPr lang="en-US" sz="600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wi-fi</a:t>
            </a:r>
            <a:r>
              <a:rPr lang="en-US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ในสถานที่ท่องเที่ยวที่สำคัญ (กรมการท่องเที่ยว กก.)</a:t>
            </a:r>
          </a:p>
        </p:txBody>
      </p:sp>
      <p:sp>
        <p:nvSpPr>
          <p:cNvPr id="76813" name="Rectangle 1"/>
          <p:cNvSpPr>
            <a:spLocks noChangeArrowheads="1"/>
          </p:cNvSpPr>
          <p:nvPr/>
        </p:nvSpPr>
        <p:spPr bwMode="auto">
          <a:xfrm>
            <a:off x="103188" y="2628900"/>
            <a:ext cx="874712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5000"/>
              </a:lnSpc>
            </a:pPr>
            <a:r>
              <a:rPr lang="th-TH" altLang="th-TH" sz="7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จำนวนแหล่งท่องเที่ยวที่ได้รับมาตรฐาน</a:t>
            </a:r>
          </a:p>
        </p:txBody>
      </p:sp>
      <p:sp>
        <p:nvSpPr>
          <p:cNvPr id="17" name="Rounded Rectangle 16"/>
          <p:cNvSpPr/>
          <p:nvPr/>
        </p:nvSpPr>
        <p:spPr bwMode="auto">
          <a:xfrm>
            <a:off x="98425" y="3560763"/>
            <a:ext cx="874713" cy="3163887"/>
          </a:xfrm>
          <a:prstGeom prst="roundRect">
            <a:avLst/>
          </a:prstGeom>
          <a:noFill/>
          <a:ln w="6350"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 b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1035050" y="3560763"/>
            <a:ext cx="839788" cy="3163887"/>
          </a:xfrm>
          <a:prstGeom prst="roundRect">
            <a:avLst/>
          </a:prstGeom>
          <a:noFill/>
          <a:ln w="6350"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 b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1935163" y="3560763"/>
            <a:ext cx="831850" cy="3163887"/>
          </a:xfrm>
          <a:prstGeom prst="roundRect">
            <a:avLst/>
          </a:prstGeom>
          <a:noFill/>
          <a:ln w="6350"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 b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2843213" y="3560763"/>
            <a:ext cx="842962" cy="3163887"/>
          </a:xfrm>
          <a:prstGeom prst="roundRect">
            <a:avLst/>
          </a:prstGeom>
          <a:noFill/>
          <a:ln w="6350"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 b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3754438" y="3560763"/>
            <a:ext cx="842962" cy="3163887"/>
          </a:xfrm>
          <a:prstGeom prst="roundRect">
            <a:avLst/>
          </a:prstGeom>
          <a:noFill/>
          <a:ln w="6350"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 b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6819" name="Rectangle 1"/>
          <p:cNvSpPr>
            <a:spLocks noChangeArrowheads="1"/>
          </p:cNvSpPr>
          <p:nvPr/>
        </p:nvSpPr>
        <p:spPr bwMode="auto">
          <a:xfrm>
            <a:off x="977900" y="2560638"/>
            <a:ext cx="963613" cy="59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4000"/>
              </a:lnSpc>
            </a:pPr>
            <a:r>
              <a:rPr lang="th-TH" altLang="th-TH" sz="7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ร้อยละความเชื่อมั่นในสินค้าและบริการด้านการท่องเที่ยวของไทยที่มีคุณภาพและได้มาตรฐาน</a:t>
            </a:r>
          </a:p>
        </p:txBody>
      </p:sp>
      <p:sp>
        <p:nvSpPr>
          <p:cNvPr id="23" name="TextBox 19"/>
          <p:cNvSpPr txBox="1">
            <a:spLocks noChangeArrowheads="1"/>
          </p:cNvSpPr>
          <p:nvPr/>
        </p:nvSpPr>
        <p:spPr bwMode="auto">
          <a:xfrm>
            <a:off x="92075" y="3263900"/>
            <a:ext cx="885825" cy="26193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 algn="ctr" defTabSz="341313">
              <a:tabLst>
                <a:tab pos="1609725" algn="l"/>
              </a:tabLst>
              <a:defRPr/>
            </a:pPr>
            <a:r>
              <a:rPr lang="th-TH" sz="6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ก. ท่องเที่ยวฯ </a:t>
            </a:r>
          </a:p>
          <a:p>
            <a:pPr algn="ctr" defTabSz="341313">
              <a:tabLst>
                <a:tab pos="1609725" algn="l"/>
              </a:tabLst>
              <a:defRPr/>
            </a:pPr>
            <a:r>
              <a:rPr lang="th-TH" altLang="th-TH" sz="5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(กรมการท่องเที่ยว)</a:t>
            </a:r>
            <a:r>
              <a:rPr lang="th-TH" sz="5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en-US" sz="5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1936750" y="2478088"/>
            <a:ext cx="833438" cy="755650"/>
          </a:xfrm>
          <a:prstGeom prst="roundRect">
            <a:avLst/>
          </a:prstGeom>
          <a:solidFill>
            <a:srgbClr val="D8E3B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th-TH" sz="900" kern="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en-US" sz="900" kern="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6822" name="Rectangle 1"/>
          <p:cNvSpPr>
            <a:spLocks noChangeArrowheads="1"/>
          </p:cNvSpPr>
          <p:nvPr/>
        </p:nvSpPr>
        <p:spPr bwMode="auto">
          <a:xfrm>
            <a:off x="1925638" y="2557463"/>
            <a:ext cx="88265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5000"/>
              </a:lnSpc>
            </a:pPr>
            <a:r>
              <a:rPr lang="th-TH" altLang="th-TH" sz="7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อันดับขีดความสามารถด้านโครงสร้างพื้นฐานด้านการท่องเที่ยว </a:t>
            </a:r>
            <a:r>
              <a:rPr lang="en-US" altLang="th-TH" sz="7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(TTCI)*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2808288" y="2481263"/>
            <a:ext cx="889000" cy="755650"/>
          </a:xfrm>
          <a:prstGeom prst="roundRect">
            <a:avLst/>
          </a:prstGeom>
          <a:solidFill>
            <a:srgbClr val="D8E3B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th-TH" sz="800" kern="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en-US" sz="800" kern="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732213" y="2489200"/>
            <a:ext cx="850900" cy="755650"/>
          </a:xfrm>
          <a:prstGeom prst="roundRect">
            <a:avLst/>
          </a:prstGeom>
          <a:solidFill>
            <a:srgbClr val="D8E3B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th-TH" sz="900" kern="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en-US" sz="900" kern="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6825" name="Rectangle 1"/>
          <p:cNvSpPr>
            <a:spLocks noChangeArrowheads="1"/>
          </p:cNvSpPr>
          <p:nvPr/>
        </p:nvSpPr>
        <p:spPr bwMode="auto">
          <a:xfrm>
            <a:off x="2803525" y="2608263"/>
            <a:ext cx="9080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5000"/>
              </a:lnSpc>
            </a:pPr>
            <a:r>
              <a:rPr lang="th-TH" altLang="th-TH" sz="7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ร้อยละความพึงพอใจของนักท่องเที่ยวในการกลับมาเที่ยวใหม่</a:t>
            </a:r>
            <a:endParaRPr lang="en-US" altLang="th-TH" sz="70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6826" name="Rectangle 1"/>
          <p:cNvSpPr>
            <a:spLocks noChangeArrowheads="1"/>
          </p:cNvSpPr>
          <p:nvPr/>
        </p:nvSpPr>
        <p:spPr bwMode="auto">
          <a:xfrm>
            <a:off x="3711575" y="2557463"/>
            <a:ext cx="90805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5000"/>
              </a:lnSpc>
            </a:pPr>
            <a:r>
              <a:rPr lang="th-TH" altLang="th-TH" sz="7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อันดับขีดความสามารถด้านกฎระเบียบที่เกี่ยวข้องกับการท่องเที่ยว </a:t>
            </a:r>
            <a:r>
              <a:rPr lang="en-US" altLang="th-TH" sz="7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(TTCI)* </a:t>
            </a:r>
          </a:p>
        </p:txBody>
      </p:sp>
      <p:grpSp>
        <p:nvGrpSpPr>
          <p:cNvPr id="3" name="Group 87"/>
          <p:cNvGrpSpPr>
            <a:grpSpLocks/>
          </p:cNvGrpSpPr>
          <p:nvPr/>
        </p:nvGrpSpPr>
        <p:grpSpPr bwMode="auto">
          <a:xfrm>
            <a:off x="2003425" y="1422400"/>
            <a:ext cx="923925" cy="615950"/>
            <a:chOff x="2601656" y="1037734"/>
            <a:chExt cx="1356340" cy="734904"/>
          </a:xfrm>
        </p:grpSpPr>
        <p:sp>
          <p:nvSpPr>
            <p:cNvPr id="42" name="Chevron 41"/>
            <p:cNvSpPr/>
            <p:nvPr/>
          </p:nvSpPr>
          <p:spPr>
            <a:xfrm>
              <a:off x="2601656" y="1037734"/>
              <a:ext cx="1356340" cy="734904"/>
            </a:xfrm>
            <a:prstGeom prst="chevron">
              <a:avLst>
                <a:gd name="adj" fmla="val 26765"/>
              </a:avLst>
            </a:prstGeom>
            <a:solidFill>
              <a:sysClr val="window" lastClr="FFFFFF"/>
            </a:solidFill>
            <a:ln w="9525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sz="700" kern="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6864" name="TextBox 13"/>
            <p:cNvSpPr txBox="1">
              <a:spLocks noChangeArrowheads="1"/>
            </p:cNvSpPr>
            <p:nvPr/>
          </p:nvSpPr>
          <p:spPr bwMode="auto">
            <a:xfrm>
              <a:off x="2651481" y="1145096"/>
              <a:ext cx="1276142" cy="4626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th-TH" altLang="th-TH" sz="800" b="1">
                  <a:solidFill>
                    <a:prstClr val="black"/>
                  </a:solidFill>
                  <a:latin typeface="Tahoma" pitchFamily="34" charset="0"/>
                  <a:cs typeface="Tahoma" pitchFamily="34" charset="0"/>
                </a:rPr>
                <a:t>3. การพัฒนา</a:t>
              </a:r>
              <a:br>
                <a:rPr lang="th-TH" altLang="th-TH" sz="800" b="1">
                  <a:solidFill>
                    <a:prstClr val="black"/>
                  </a:solidFill>
                  <a:latin typeface="Tahoma" pitchFamily="34" charset="0"/>
                  <a:cs typeface="Tahoma" pitchFamily="34" charset="0"/>
                </a:rPr>
              </a:br>
              <a:r>
                <a:rPr lang="th-TH" altLang="th-TH" sz="800" b="1">
                  <a:solidFill>
                    <a:prstClr val="black"/>
                  </a:solidFill>
                  <a:latin typeface="Tahoma" pitchFamily="34" charset="0"/>
                  <a:cs typeface="Tahoma" pitchFamily="34" charset="0"/>
                </a:rPr>
                <a:t>โลจิสติกส์รองรับการท่องเที่ยว</a:t>
              </a:r>
            </a:p>
          </p:txBody>
        </p:sp>
      </p:grpSp>
      <p:grpSp>
        <p:nvGrpSpPr>
          <p:cNvPr id="4" name="Group 83"/>
          <p:cNvGrpSpPr>
            <a:grpSpLocks/>
          </p:cNvGrpSpPr>
          <p:nvPr/>
        </p:nvGrpSpPr>
        <p:grpSpPr bwMode="auto">
          <a:xfrm>
            <a:off x="114300" y="1422400"/>
            <a:ext cx="1058863" cy="617538"/>
            <a:chOff x="62996" y="1036833"/>
            <a:chExt cx="1440160" cy="736204"/>
          </a:xfrm>
        </p:grpSpPr>
        <p:sp>
          <p:nvSpPr>
            <p:cNvPr id="45" name="Pentagon 44"/>
            <p:cNvSpPr/>
            <p:nvPr/>
          </p:nvSpPr>
          <p:spPr>
            <a:xfrm>
              <a:off x="62996" y="1036833"/>
              <a:ext cx="1440160" cy="736204"/>
            </a:xfrm>
            <a:prstGeom prst="homePlate">
              <a:avLst>
                <a:gd name="adj" fmla="val 28217"/>
              </a:avLst>
            </a:prstGeom>
            <a:solidFill>
              <a:sysClr val="window" lastClr="FFFFFF"/>
            </a:solidFill>
            <a:ln w="9525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sz="700" kern="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6" name="TextBox 23"/>
            <p:cNvSpPr txBox="1">
              <a:spLocks noChangeArrowheads="1"/>
            </p:cNvSpPr>
            <p:nvPr/>
          </p:nvSpPr>
          <p:spPr bwMode="auto">
            <a:xfrm>
              <a:off x="65156" y="1207163"/>
              <a:ext cx="1338679" cy="3444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  <a:defRPr/>
              </a:pPr>
              <a:r>
                <a:rPr lang="th-TH" sz="800" b="1" spc="-50" dirty="0">
                  <a:solidFill>
                    <a:prstClr val="black"/>
                  </a:solidFill>
                  <a:latin typeface="Tahoma" pitchFamily="34" charset="0"/>
                  <a:cs typeface="Tahoma" pitchFamily="34" charset="0"/>
                </a:rPr>
                <a:t>1. การพัฒนา</a:t>
              </a:r>
            </a:p>
            <a:p>
              <a:pPr algn="ctr">
                <a:lnSpc>
                  <a:spcPct val="80000"/>
                </a:lnSpc>
                <a:defRPr/>
              </a:pPr>
              <a:r>
                <a:rPr lang="th-TH" sz="800" b="1" spc="-50" dirty="0">
                  <a:solidFill>
                    <a:prstClr val="black"/>
                  </a:solidFill>
                  <a:latin typeface="Tahoma" pitchFamily="34" charset="0"/>
                  <a:cs typeface="Tahoma" pitchFamily="34" charset="0"/>
                </a:rPr>
                <a:t>แหล่งท่องเที่ยว</a:t>
              </a:r>
            </a:p>
          </p:txBody>
        </p:sp>
      </p:grpSp>
      <p:grpSp>
        <p:nvGrpSpPr>
          <p:cNvPr id="9" name="Group 86"/>
          <p:cNvGrpSpPr>
            <a:grpSpLocks/>
          </p:cNvGrpSpPr>
          <p:nvPr/>
        </p:nvGrpSpPr>
        <p:grpSpPr bwMode="auto">
          <a:xfrm>
            <a:off x="1089025" y="1422400"/>
            <a:ext cx="976313" cy="615950"/>
            <a:chOff x="1341248" y="1024620"/>
            <a:chExt cx="1440160" cy="734904"/>
          </a:xfrm>
        </p:grpSpPr>
        <p:sp>
          <p:nvSpPr>
            <p:cNvPr id="48" name="Chevron 47"/>
            <p:cNvSpPr/>
            <p:nvPr/>
          </p:nvSpPr>
          <p:spPr>
            <a:xfrm>
              <a:off x="1341248" y="1024620"/>
              <a:ext cx="1440160" cy="734904"/>
            </a:xfrm>
            <a:prstGeom prst="chevron">
              <a:avLst>
                <a:gd name="adj" fmla="val 26765"/>
              </a:avLst>
            </a:prstGeom>
            <a:solidFill>
              <a:sysClr val="window" lastClr="FFFFFF"/>
            </a:solidFill>
            <a:ln w="9525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sz="700" kern="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6860" name="TextBox 23"/>
            <p:cNvSpPr txBox="1">
              <a:spLocks noChangeArrowheads="1"/>
            </p:cNvSpPr>
            <p:nvPr/>
          </p:nvSpPr>
          <p:spPr bwMode="auto">
            <a:xfrm>
              <a:off x="1446049" y="1055153"/>
              <a:ext cx="1320736" cy="5508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th-TH" sz="800" b="1">
                  <a:solidFill>
                    <a:prstClr val="black"/>
                  </a:solidFill>
                  <a:latin typeface="Tahoma" pitchFamily="34" charset="0"/>
                  <a:cs typeface="Tahoma" pitchFamily="34" charset="0"/>
                </a:rPr>
                <a:t>2.</a:t>
              </a:r>
              <a:r>
                <a:rPr lang="th-TH" altLang="th-TH" sz="800" b="1">
                  <a:solidFill>
                    <a:prstClr val="black"/>
                  </a:solidFill>
                  <a:latin typeface="Tahoma" pitchFamily="34" charset="0"/>
                  <a:cs typeface="Tahoma" pitchFamily="34" charset="0"/>
                </a:rPr>
                <a:t> การพัฒนาสินค้าและบริการด้านท่องเที่ยว</a:t>
              </a:r>
            </a:p>
          </p:txBody>
        </p:sp>
      </p:grpSp>
      <p:grpSp>
        <p:nvGrpSpPr>
          <p:cNvPr id="10" name="Group 89"/>
          <p:cNvGrpSpPr>
            <a:grpSpLocks/>
          </p:cNvGrpSpPr>
          <p:nvPr/>
        </p:nvGrpSpPr>
        <p:grpSpPr bwMode="auto">
          <a:xfrm>
            <a:off x="3725863" y="1416050"/>
            <a:ext cx="904875" cy="615950"/>
            <a:chOff x="5288177" y="1017218"/>
            <a:chExt cx="1440160" cy="734904"/>
          </a:xfrm>
        </p:grpSpPr>
        <p:sp>
          <p:nvSpPr>
            <p:cNvPr id="51" name="Chevron 50"/>
            <p:cNvSpPr/>
            <p:nvPr/>
          </p:nvSpPr>
          <p:spPr>
            <a:xfrm>
              <a:off x="5288177" y="1017218"/>
              <a:ext cx="1440160" cy="734904"/>
            </a:xfrm>
            <a:prstGeom prst="chevron">
              <a:avLst>
                <a:gd name="adj" fmla="val 26765"/>
              </a:avLst>
            </a:prstGeom>
            <a:solidFill>
              <a:sysClr val="window" lastClr="FFFFFF"/>
            </a:solidFill>
            <a:ln w="9525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sz="700" kern="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2" name="TextBox 3"/>
            <p:cNvSpPr txBox="1">
              <a:spLocks noChangeArrowheads="1"/>
            </p:cNvSpPr>
            <p:nvPr/>
          </p:nvSpPr>
          <p:spPr bwMode="auto">
            <a:xfrm>
              <a:off x="5348815" y="1149804"/>
              <a:ext cx="1361835" cy="3598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  <a:defRPr/>
              </a:pPr>
              <a:r>
                <a:rPr lang="th-TH" sz="900" b="1" spc="-30" dirty="0">
                  <a:solidFill>
                    <a:prstClr val="black"/>
                  </a:solidFill>
                  <a:latin typeface="Tahoma" pitchFamily="34" charset="0"/>
                  <a:cs typeface="Tahoma" pitchFamily="34" charset="0"/>
                </a:rPr>
                <a:t>5. </a:t>
              </a:r>
              <a:r>
                <a:rPr lang="th-TH" sz="800" b="1" spc="-30" dirty="0">
                  <a:solidFill>
                    <a:prstClr val="black"/>
                  </a:solidFill>
                  <a:latin typeface="Tahoma" pitchFamily="34" charset="0"/>
                  <a:cs typeface="Tahoma" pitchFamily="34" charset="0"/>
                </a:rPr>
                <a:t>การอำนวยความสะดวกนักท่องเที่ยว</a:t>
              </a:r>
              <a:endParaRPr lang="en-US" sz="800" b="1" spc="-1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6" name="Group 88"/>
          <p:cNvGrpSpPr>
            <a:grpSpLocks/>
          </p:cNvGrpSpPr>
          <p:nvPr/>
        </p:nvGrpSpPr>
        <p:grpSpPr bwMode="auto">
          <a:xfrm>
            <a:off x="2860675" y="1422400"/>
            <a:ext cx="935038" cy="617538"/>
            <a:chOff x="3921724" y="1010274"/>
            <a:chExt cx="1440160" cy="736800"/>
          </a:xfrm>
        </p:grpSpPr>
        <p:sp>
          <p:nvSpPr>
            <p:cNvPr id="54" name="Chevron 53"/>
            <p:cNvSpPr/>
            <p:nvPr/>
          </p:nvSpPr>
          <p:spPr>
            <a:xfrm>
              <a:off x="3921724" y="1010274"/>
              <a:ext cx="1440160" cy="736800"/>
            </a:xfrm>
            <a:prstGeom prst="chevron">
              <a:avLst>
                <a:gd name="adj" fmla="val 26765"/>
              </a:avLst>
            </a:prstGeom>
            <a:solidFill>
              <a:sysClr val="window" lastClr="FFFFFF"/>
            </a:solidFill>
            <a:ln w="9525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sz="700" kern="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6856" name="TextBox 15"/>
            <p:cNvSpPr txBox="1">
              <a:spLocks noChangeArrowheads="1"/>
            </p:cNvSpPr>
            <p:nvPr/>
          </p:nvSpPr>
          <p:spPr bwMode="auto">
            <a:xfrm>
              <a:off x="3941281" y="1216485"/>
              <a:ext cx="1420603" cy="345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th-TH" altLang="th-TH" sz="800" b="1">
                  <a:solidFill>
                    <a:prstClr val="black"/>
                  </a:solidFill>
                  <a:latin typeface="Tahoma" pitchFamily="34" charset="0"/>
                  <a:cs typeface="Tahoma" pitchFamily="34" charset="0"/>
                </a:rPr>
                <a:t>4. การสร้างความเชื่อมั่น</a:t>
              </a:r>
            </a:p>
          </p:txBody>
        </p:sp>
      </p:grpSp>
      <p:grpSp>
        <p:nvGrpSpPr>
          <p:cNvPr id="22" name="Group 81"/>
          <p:cNvGrpSpPr>
            <a:grpSpLocks/>
          </p:cNvGrpSpPr>
          <p:nvPr/>
        </p:nvGrpSpPr>
        <p:grpSpPr bwMode="auto">
          <a:xfrm>
            <a:off x="5508625" y="893763"/>
            <a:ext cx="1254125" cy="1663700"/>
            <a:chOff x="7843254" y="19029"/>
            <a:chExt cx="1018466" cy="1223739"/>
          </a:xfrm>
        </p:grpSpPr>
        <p:sp>
          <p:nvSpPr>
            <p:cNvPr id="57" name="6-Point Star 56"/>
            <p:cNvSpPr/>
            <p:nvPr/>
          </p:nvSpPr>
          <p:spPr>
            <a:xfrm>
              <a:off x="7843254" y="19029"/>
              <a:ext cx="1018466" cy="1223739"/>
            </a:xfrm>
            <a:prstGeom prst="star6">
              <a:avLst>
                <a:gd name="adj" fmla="val 28624"/>
                <a:gd name="hf" fmla="val 115470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h-TH" sz="1100">
                <a:solidFill>
                  <a:prstClr val="white"/>
                </a:solidFill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76854" name="TextBox 22"/>
            <p:cNvSpPr txBox="1">
              <a:spLocks noChangeArrowheads="1"/>
            </p:cNvSpPr>
            <p:nvPr/>
          </p:nvSpPr>
          <p:spPr bwMode="auto">
            <a:xfrm>
              <a:off x="7917963" y="381422"/>
              <a:ext cx="875222" cy="5207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tabLst>
                  <a:tab pos="180975" algn="l"/>
                </a:tabLst>
              </a:pPr>
              <a:r>
                <a:rPr lang="th-TH" altLang="th-TH" sz="1000" b="1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รายได้จากการท่องเที่ยว</a:t>
              </a:r>
            </a:p>
            <a:p>
              <a:pPr algn="ctr">
                <a:tabLst>
                  <a:tab pos="180975" algn="l"/>
                </a:tabLst>
              </a:pPr>
              <a:r>
                <a:rPr lang="en-US" altLang="th-TH" sz="1000" b="1">
                  <a:solidFill>
                    <a:prstClr val="black"/>
                  </a:solidFill>
                  <a:latin typeface="Tahoma" pitchFamily="34" charset="0"/>
                  <a:cs typeface="Tahoma" pitchFamily="34" charset="0"/>
                </a:rPr>
                <a:t>2.00</a:t>
              </a:r>
              <a:r>
                <a:rPr lang="en-US" altLang="th-TH" sz="1000" baseline="30000">
                  <a:solidFill>
                    <a:prstClr val="black"/>
                  </a:solidFill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altLang="th-TH" sz="1000" b="1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altLang="th-TH" sz="1000" b="1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ล้านล้านบาท</a:t>
              </a:r>
            </a:p>
          </p:txBody>
        </p:sp>
      </p:grpSp>
      <p:sp>
        <p:nvSpPr>
          <p:cNvPr id="59" name="Rounded Rectangle 58"/>
          <p:cNvSpPr/>
          <p:nvPr/>
        </p:nvSpPr>
        <p:spPr bwMode="auto">
          <a:xfrm>
            <a:off x="4654550" y="3562350"/>
            <a:ext cx="865188" cy="3162300"/>
          </a:xfrm>
          <a:prstGeom prst="roundRect">
            <a:avLst>
              <a:gd name="adj" fmla="val 10535"/>
            </a:avLst>
          </a:prstGeom>
          <a:noFill/>
          <a:ln w="6350"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 b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4603750" y="2493963"/>
            <a:ext cx="890588" cy="739775"/>
          </a:xfrm>
          <a:prstGeom prst="roundRect">
            <a:avLst/>
          </a:prstGeom>
          <a:solidFill>
            <a:srgbClr val="D8E3B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th-TH" sz="900" kern="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en-US" sz="900" kern="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6835" name="Rectangle 1"/>
          <p:cNvSpPr>
            <a:spLocks noChangeArrowheads="1"/>
          </p:cNvSpPr>
          <p:nvPr/>
        </p:nvSpPr>
        <p:spPr bwMode="auto">
          <a:xfrm>
            <a:off x="4592638" y="2559050"/>
            <a:ext cx="92710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5000"/>
              </a:lnSpc>
            </a:pPr>
            <a:r>
              <a:rPr lang="th-TH" altLang="th-TH" sz="7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ส่วนแบ่งการตลาด รายได้จากการท่องเที่ยวของไทยเทียบกับประเทศคู่แข่งที่สำคัญ</a:t>
            </a:r>
          </a:p>
        </p:txBody>
      </p:sp>
      <p:grpSp>
        <p:nvGrpSpPr>
          <p:cNvPr id="24" name="Group 89"/>
          <p:cNvGrpSpPr>
            <a:grpSpLocks/>
          </p:cNvGrpSpPr>
          <p:nvPr/>
        </p:nvGrpSpPr>
        <p:grpSpPr bwMode="auto">
          <a:xfrm>
            <a:off x="4552950" y="1412875"/>
            <a:ext cx="1039813" cy="615950"/>
            <a:chOff x="5288177" y="1017218"/>
            <a:chExt cx="1440160" cy="734904"/>
          </a:xfrm>
        </p:grpSpPr>
        <p:sp>
          <p:nvSpPr>
            <p:cNvPr id="64" name="Chevron 63"/>
            <p:cNvSpPr/>
            <p:nvPr/>
          </p:nvSpPr>
          <p:spPr>
            <a:xfrm>
              <a:off x="5288177" y="1017218"/>
              <a:ext cx="1440160" cy="734904"/>
            </a:xfrm>
            <a:prstGeom prst="chevron">
              <a:avLst>
                <a:gd name="adj" fmla="val 26765"/>
              </a:avLst>
            </a:prstGeom>
            <a:solidFill>
              <a:sysClr val="window" lastClr="FFFFFF"/>
            </a:solidFill>
            <a:ln w="9525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sz="700" kern="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5" name="TextBox 3"/>
            <p:cNvSpPr txBox="1">
              <a:spLocks noChangeArrowheads="1"/>
            </p:cNvSpPr>
            <p:nvPr/>
          </p:nvSpPr>
          <p:spPr bwMode="auto">
            <a:xfrm>
              <a:off x="5349741" y="1195262"/>
              <a:ext cx="1361006" cy="462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sz="800" b="1" spc="-30" dirty="0">
                  <a:solidFill>
                    <a:prstClr val="black"/>
                  </a:solidFill>
                  <a:latin typeface="Tahoma" pitchFamily="34" charset="0"/>
                  <a:cs typeface="Tahoma" pitchFamily="34" charset="0"/>
                </a:rPr>
                <a:t>6</a:t>
              </a:r>
              <a:r>
                <a:rPr lang="th-TH" sz="800" b="1" spc="-30" dirty="0">
                  <a:solidFill>
                    <a:prstClr val="black"/>
                  </a:solidFill>
                  <a:latin typeface="Tahoma" pitchFamily="34" charset="0"/>
                  <a:cs typeface="Tahoma" pitchFamily="34" charset="0"/>
                </a:rPr>
                <a:t>. การส่งเสริมตลาด</a:t>
              </a:r>
            </a:p>
            <a:p>
              <a:pPr algn="ctr">
                <a:lnSpc>
                  <a:spcPct val="80000"/>
                </a:lnSpc>
                <a:defRPr/>
              </a:pPr>
              <a:r>
                <a:rPr lang="th-TH" sz="800" b="1" spc="-30" dirty="0">
                  <a:solidFill>
                    <a:prstClr val="black"/>
                  </a:solidFill>
                  <a:latin typeface="Tahoma" pitchFamily="34" charset="0"/>
                  <a:cs typeface="Tahoma" pitchFamily="34" charset="0"/>
                </a:rPr>
                <a:t>ท่องเที่ยว</a:t>
              </a:r>
              <a:endParaRPr lang="en-US" sz="800" b="1" spc="-1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4592638" y="3636963"/>
            <a:ext cx="911225" cy="3046412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182563" indent="-182563">
              <a:defRPr/>
            </a:pPr>
            <a:r>
              <a:rPr lang="en-US" sz="600" spc="-2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 </a:t>
            </a:r>
            <a:r>
              <a:rPr lang="th-TH" sz="600" spc="-5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จำนวนนักท่องเที่ยวกลุ่มคุณภาพเพิ่มขึ้น (กรมการท่องเที่ยว ททท. กก. ,อพท. สสปน. นร.</a:t>
            </a:r>
            <a:endParaRPr lang="en-US" sz="600" spc="-5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2563" indent="-182563">
              <a:defRPr/>
            </a:pPr>
            <a:r>
              <a:rPr lang="en-US" sz="600" spc="-2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 </a:t>
            </a:r>
            <a:r>
              <a:rPr lang="th-TH" sz="600" spc="-2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ร้อยละการรับรู้ของนักท่องเที่ยวต่อสินค้าและบริการของไทย (กรมการท่องเที่ยว กก.)</a:t>
            </a:r>
            <a:endParaRPr lang="en-US" sz="600" spc="-2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2563" indent="-182563">
              <a:defRPr/>
            </a:pPr>
            <a:r>
              <a:rPr lang="en-US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</a:t>
            </a:r>
            <a:r>
              <a:rPr lang="th-TH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th-TH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ร้อยละความสำเร็จของการส่งเสริมการจัดทำข้อมูลการท่องเที่ยวออนไลน์</a:t>
            </a:r>
            <a:r>
              <a:rPr lang="en-US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และการเชื่อมบริการต่างๆ ด้านการท่องเที่ยวทางเว็บไซด์ (กรมการท่องเที่ยว ททท. กก.)</a:t>
            </a:r>
          </a:p>
          <a:p>
            <a:pPr marL="182563" indent="-182563">
              <a:defRPr/>
            </a:pPr>
            <a:r>
              <a:rPr lang="en-US" sz="600" spc="-2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 </a:t>
            </a:r>
            <a:r>
              <a:rPr lang="th-TH" sz="600" spc="-2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600" spc="-2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th-TH" sz="600" spc="-2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ความสำเร็จในการส่งเสริมโฆษณา ประชาสัมพันธ์ และการส่งเสริมการขายผ่านสื่อทุกช่องทางอย่างต่อเนื่อง (กรมการท่องเที่ยว ททท. กก.)</a:t>
            </a:r>
          </a:p>
        </p:txBody>
      </p:sp>
      <p:sp>
        <p:nvSpPr>
          <p:cNvPr id="67" name="Rectangle 66"/>
          <p:cNvSpPr/>
          <p:nvPr/>
        </p:nvSpPr>
        <p:spPr>
          <a:xfrm>
            <a:off x="6896100" y="2566988"/>
            <a:ext cx="1658938" cy="280987"/>
          </a:xfrm>
          <a:prstGeom prst="rect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Outcome JKPIs</a:t>
            </a:r>
            <a:endParaRPr lang="th-TH" sz="12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6839" name="TextBox 54"/>
          <p:cNvSpPr txBox="1">
            <a:spLocks noChangeArrowheads="1"/>
          </p:cNvSpPr>
          <p:nvPr/>
        </p:nvSpPr>
        <p:spPr bwMode="auto">
          <a:xfrm>
            <a:off x="6907213" y="4383088"/>
            <a:ext cx="1658937" cy="276225"/>
          </a:xfrm>
          <a:prstGeom prst="rect">
            <a:avLst/>
          </a:prstGeom>
          <a:solidFill>
            <a:srgbClr val="0033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th-TH" sz="1200" b="1" dirty="0" smtClean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Output</a:t>
            </a:r>
            <a:r>
              <a:rPr lang="th-TH" altLang="th-TH" sz="1200" b="1" dirty="0" smtClean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th-TH" sz="1200" b="1" dirty="0" smtClean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JKPIs</a:t>
            </a:r>
            <a:endParaRPr lang="th-TH" altLang="th-TH" sz="1200" b="1" dirty="0">
              <a:solidFill>
                <a:srgbClr val="FFFF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896100" y="1360488"/>
            <a:ext cx="1666875" cy="301625"/>
          </a:xfrm>
          <a:prstGeom prst="rect">
            <a:avLst/>
          </a:prstGeom>
          <a:solidFill>
            <a:srgbClr val="FF0000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Impact JKPIs</a:t>
            </a:r>
            <a:endParaRPr lang="th-TH" sz="12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889750" y="1657350"/>
            <a:ext cx="2146300" cy="71437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thaiDist">
              <a:defRPr/>
            </a:pPr>
            <a:r>
              <a:rPr lang="th-TH" sz="10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จะถูกกำหนดเป็นตัวชี้วัด </a:t>
            </a:r>
            <a:r>
              <a:rPr lang="en-US" sz="10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Impact Joint KPIs</a:t>
            </a:r>
            <a:r>
              <a:rPr lang="th-TH" sz="10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ใน</a:t>
            </a:r>
            <a:r>
              <a:rPr lang="th-TH" sz="10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คำรับรองฯ</a:t>
            </a:r>
            <a:r>
              <a:rPr lang="th-TH" sz="10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th-TH" sz="10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กระทรวงท่องเที่ยวและกีฬา </a:t>
            </a:r>
            <a:r>
              <a:rPr lang="th-TH" sz="10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น้ำหนักแล้วแต่ความเหมาะสม</a:t>
            </a:r>
            <a:endParaRPr lang="en-US" sz="1000" b="1" dirty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896100" y="2863850"/>
            <a:ext cx="2139950" cy="123825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thaiDist">
              <a:defRPr/>
            </a:pPr>
            <a:r>
              <a:rPr lang="th-TH" sz="10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จะถูกกำหนดเป็นตัวชี้วัด</a:t>
            </a:r>
            <a:r>
              <a:rPr lang="en-US" sz="10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Outcome Joint KPIs</a:t>
            </a:r>
            <a:r>
              <a:rPr lang="th-TH" sz="10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ใน</a:t>
            </a:r>
            <a:r>
              <a:rPr lang="th-TH" sz="10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คำรับรองฯ กระทรวงคมนาคม </a:t>
            </a:r>
            <a:r>
              <a:rPr lang="th-TH" sz="10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น้ำหนักแล้วแต่ความเหมาะสม และกระทรวง</a:t>
            </a:r>
            <a:r>
              <a:rPr lang="th-TH" sz="10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ถ่ายทอด</a:t>
            </a:r>
            <a:r>
              <a:rPr lang="th-TH" sz="10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ตัวชี้วัดไปยังคำรับรองฯ </a:t>
            </a:r>
            <a:r>
              <a:rPr lang="th-TH" sz="10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กรมทางหลวงและกรมทางหลวงชนบท</a:t>
            </a:r>
            <a:r>
              <a:rPr lang="th-TH" sz="10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ที่เกี่ยวข้อง</a:t>
            </a:r>
            <a:endParaRPr lang="en-US" sz="1000" b="1" dirty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907213" y="4654550"/>
            <a:ext cx="2117725" cy="152876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thaiDist">
              <a:defRPr/>
            </a:pPr>
            <a:r>
              <a:rPr lang="th-TH" sz="10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จะถูกกำหนดเป็นตัวชี้วัด</a:t>
            </a:r>
            <a:r>
              <a:rPr lang="en-US" sz="10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Output Joint KPIs</a:t>
            </a:r>
            <a:r>
              <a:rPr lang="th-TH" sz="10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ใน</a:t>
            </a:r>
            <a:r>
              <a:rPr lang="th-TH" sz="10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คำรับรองฯ ระดับกรม </a:t>
            </a:r>
            <a:r>
              <a:rPr lang="th-TH" sz="1000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เช่น </a:t>
            </a:r>
            <a:r>
              <a:rPr lang="th-TH" sz="1000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กรมการ</a:t>
            </a:r>
            <a:r>
              <a:rPr lang="th-TH" sz="10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ท่องเที่ยว กรมส่งเสริมการปกครองท้องถิ่น </a:t>
            </a:r>
            <a:r>
              <a:rPr lang="th-TH" sz="1000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กรมอุทยานแห่งชาติ สัตว์ป่า และ</a:t>
            </a:r>
            <a:r>
              <a:rPr lang="th-TH" sz="10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พันธุ์พืช </a:t>
            </a:r>
            <a:r>
              <a:rPr lang="th-TH" sz="1000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กรมป่า</a:t>
            </a:r>
            <a:r>
              <a:rPr lang="th-TH" sz="10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ไม้ </a:t>
            </a:r>
            <a:r>
              <a:rPr lang="th-TH" sz="1000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กรมทรัพยากรทางทะเลและ</a:t>
            </a:r>
            <a:r>
              <a:rPr lang="th-TH" sz="10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ชายฝั่ง</a:t>
            </a:r>
            <a:r>
              <a:rPr lang="th-TH" sz="1000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1000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กรมทางหลวง กรมทางหลวง</a:t>
            </a:r>
            <a:r>
              <a:rPr lang="th-TH" sz="10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ชนบท </a:t>
            </a:r>
            <a:r>
              <a:rPr lang="th-TH" sz="1000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กรมศิลปากร  </a:t>
            </a:r>
            <a:r>
              <a:rPr lang="th-TH" sz="1000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ฯลฯ </a:t>
            </a:r>
            <a:r>
              <a:rPr lang="th-TH" sz="10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น้ำหนักแล้วแต่ความเหมาะสม</a:t>
            </a:r>
            <a:endParaRPr lang="en-US" sz="1000" b="1" dirty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 rot="20265840">
            <a:off x="30163" y="920750"/>
            <a:ext cx="1368425" cy="42862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20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ตัวอย่าง</a:t>
            </a:r>
          </a:p>
        </p:txBody>
      </p:sp>
      <p:sp>
        <p:nvSpPr>
          <p:cNvPr id="68" name="TextBox 19"/>
          <p:cNvSpPr txBox="1">
            <a:spLocks noChangeArrowheads="1"/>
          </p:cNvSpPr>
          <p:nvPr/>
        </p:nvSpPr>
        <p:spPr bwMode="auto">
          <a:xfrm>
            <a:off x="995363" y="3260725"/>
            <a:ext cx="885825" cy="26193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 algn="ctr" defTabSz="341313">
              <a:tabLst>
                <a:tab pos="1609725" algn="l"/>
              </a:tabLst>
              <a:defRPr/>
            </a:pPr>
            <a:r>
              <a:rPr lang="th-TH" sz="6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ก. ท่องเที่ยวฯ </a:t>
            </a:r>
          </a:p>
          <a:p>
            <a:pPr algn="ctr" defTabSz="341313">
              <a:tabLst>
                <a:tab pos="1609725" algn="l"/>
              </a:tabLst>
              <a:defRPr/>
            </a:pPr>
            <a:r>
              <a:rPr lang="th-TH" altLang="th-TH" sz="5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(สำนักงานปลัดกระทรวง)</a:t>
            </a:r>
            <a:r>
              <a:rPr lang="th-TH" sz="5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en-US" sz="5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3" name="TextBox 19"/>
          <p:cNvSpPr txBox="1">
            <a:spLocks noChangeArrowheads="1"/>
          </p:cNvSpPr>
          <p:nvPr/>
        </p:nvSpPr>
        <p:spPr bwMode="auto">
          <a:xfrm>
            <a:off x="2814638" y="3260725"/>
            <a:ext cx="885825" cy="26193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 algn="ctr" defTabSz="341313">
              <a:tabLst>
                <a:tab pos="1609725" algn="l"/>
              </a:tabLst>
              <a:defRPr/>
            </a:pPr>
            <a:r>
              <a:rPr lang="th-TH" sz="6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ก. ท่องเที่ยวฯ </a:t>
            </a:r>
          </a:p>
          <a:p>
            <a:pPr algn="ctr" defTabSz="341313">
              <a:tabLst>
                <a:tab pos="1609725" algn="l"/>
              </a:tabLst>
              <a:defRPr/>
            </a:pPr>
            <a:r>
              <a:rPr lang="th-TH" altLang="th-TH" sz="5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(สำนักงานปลัดกระทรวง)</a:t>
            </a:r>
            <a:r>
              <a:rPr lang="th-TH" sz="5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en-US" sz="5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4" name="TextBox 19"/>
          <p:cNvSpPr txBox="1">
            <a:spLocks noChangeArrowheads="1"/>
          </p:cNvSpPr>
          <p:nvPr/>
        </p:nvSpPr>
        <p:spPr bwMode="auto">
          <a:xfrm>
            <a:off x="3727450" y="3260725"/>
            <a:ext cx="855663" cy="26193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 algn="ctr" defTabSz="341313">
              <a:tabLst>
                <a:tab pos="1609725" algn="l"/>
              </a:tabLst>
              <a:defRPr/>
            </a:pPr>
            <a:r>
              <a:rPr lang="th-TH" sz="6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ก. ท่องเที่ยวฯ </a:t>
            </a:r>
          </a:p>
          <a:p>
            <a:pPr algn="ctr" defTabSz="341313">
              <a:tabLst>
                <a:tab pos="1609725" algn="l"/>
              </a:tabLst>
              <a:defRPr/>
            </a:pPr>
            <a:r>
              <a:rPr lang="th-TH" altLang="th-TH" sz="5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(สำนักงานปลัดกระทรวง)</a:t>
            </a:r>
            <a:r>
              <a:rPr lang="th-TH" sz="5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en-US" sz="5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5" name="TextBox 19"/>
          <p:cNvSpPr txBox="1">
            <a:spLocks noChangeArrowheads="1"/>
          </p:cNvSpPr>
          <p:nvPr/>
        </p:nvSpPr>
        <p:spPr bwMode="auto">
          <a:xfrm>
            <a:off x="4608513" y="3263900"/>
            <a:ext cx="885825" cy="26193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 algn="ctr" defTabSz="341313">
              <a:tabLst>
                <a:tab pos="1609725" algn="l"/>
              </a:tabLst>
              <a:defRPr/>
            </a:pPr>
            <a:r>
              <a:rPr lang="th-TH" sz="6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ก. ท่องเที่ยวฯ </a:t>
            </a:r>
          </a:p>
          <a:p>
            <a:pPr algn="ctr" defTabSz="341313">
              <a:tabLst>
                <a:tab pos="1609725" algn="l"/>
              </a:tabLst>
              <a:defRPr/>
            </a:pPr>
            <a:r>
              <a:rPr lang="th-TH" altLang="th-TH" sz="5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(สำนักงานปลัดกระทรวง)</a:t>
            </a:r>
            <a:r>
              <a:rPr lang="th-TH" sz="5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en-US" sz="5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6" name="TextBox 19"/>
          <p:cNvSpPr txBox="1">
            <a:spLocks noChangeArrowheads="1"/>
          </p:cNvSpPr>
          <p:nvPr/>
        </p:nvSpPr>
        <p:spPr bwMode="auto">
          <a:xfrm>
            <a:off x="1901825" y="3263900"/>
            <a:ext cx="885825" cy="26193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 algn="ctr" defTabSz="341313">
              <a:tabLst>
                <a:tab pos="1609725" algn="l"/>
              </a:tabLst>
              <a:defRPr/>
            </a:pPr>
            <a:r>
              <a:rPr lang="th-TH" sz="6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ก. คมนาคม</a:t>
            </a:r>
          </a:p>
          <a:p>
            <a:pPr algn="ctr" defTabSz="341313">
              <a:tabLst>
                <a:tab pos="1609725" algn="l"/>
              </a:tabLst>
              <a:defRPr/>
            </a:pPr>
            <a:r>
              <a:rPr lang="th-TH" altLang="th-TH" sz="5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(ทล., ทช.)</a:t>
            </a:r>
            <a:r>
              <a:rPr lang="th-TH" sz="5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en-US" sz="5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8" name="Title 1"/>
          <p:cNvSpPr txBox="1">
            <a:spLocks/>
          </p:cNvSpPr>
          <p:nvPr/>
        </p:nvSpPr>
        <p:spPr bwMode="auto">
          <a:xfrm>
            <a:off x="290357" y="153781"/>
            <a:ext cx="9356725" cy="369332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2 .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ตัวชี้วัดระหว่างกระทรวงที่มีเป้าหมายร่วมกัน (</a:t>
            </a: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Joint KPIs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th-TH" sz="1800" b="1" kern="0" dirty="0"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422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58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92875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D2AF2C04-1690-4AE8-BA79-950AA613AD4F}" type="slidenum">
              <a:rPr lang="th-TH" altLang="th-TH" smtClean="0">
                <a:latin typeface="Tahoma" pitchFamily="34" charset="0"/>
                <a:cs typeface="Tahoma" pitchFamily="34" charset="0"/>
              </a:rPr>
              <a:pPr/>
              <a:t>17</a:t>
            </a:fld>
            <a:endParaRPr lang="th-TH" altLang="th-TH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27514458"/>
              </p:ext>
            </p:extLst>
          </p:nvPr>
        </p:nvGraphicFramePr>
        <p:xfrm>
          <a:off x="271716" y="1014170"/>
          <a:ext cx="8620764" cy="1371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0284"/>
                <a:gridCol w="2808312"/>
                <a:gridCol w="1512168"/>
              </a:tblGrid>
              <a:tr h="2160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1" dirty="0" smtClean="0">
                          <a:solidFill>
                            <a:schemeClr val="lt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เรื่องสำคัญในการขับเคลื่อนประเทศ</a:t>
                      </a:r>
                      <a:endParaRPr lang="th-TH" sz="900" b="1" dirty="0" smtClean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52" marR="91452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เจ้าภาพ</a:t>
                      </a:r>
                      <a:endParaRPr lang="th-TH" sz="9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52" marR="91452" marT="45712" marB="4571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หมายเหตุ</a:t>
                      </a:r>
                    </a:p>
                  </a:txBody>
                  <a:tcPr marL="91452" marR="91452" marT="45712" marB="45712"/>
                </a:tc>
              </a:tr>
              <a:tr h="2034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</a:t>
                      </a:r>
                      <a:r>
                        <a:rPr kumimoji="0" lang="th-TH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ส่งเสริมการลงทุน </a:t>
                      </a:r>
                    </a:p>
                  </a:txBody>
                  <a:tcPr marT="45686" marB="4568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สำนักงานคณะกรรมการส่งเสริมการลงทุน (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BOI)</a:t>
                      </a:r>
                      <a:endParaRPr lang="th-TH" sz="900" b="1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686" marB="4568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Joint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57</a:t>
                      </a:r>
                      <a:endParaRPr lang="th-TH" sz="900" b="1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45686" marB="45686"/>
                </a:tc>
              </a:tr>
              <a:tr h="1189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</a:t>
                      </a:r>
                      <a:r>
                        <a:rPr lang="en-US" sz="9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SMEs</a:t>
                      </a:r>
                      <a:r>
                        <a:rPr kumimoji="0" lang="th-TH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th-TH" sz="900" b="1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686" marB="4568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ก.อุตสาหกรรม</a:t>
                      </a:r>
                      <a:r>
                        <a:rPr lang="en-US" sz="9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*</a:t>
                      </a:r>
                      <a:endParaRPr lang="th-TH" sz="900" b="1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686" marB="4568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Joint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57</a:t>
                      </a:r>
                      <a:endParaRPr lang="th-TH" sz="900" b="1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45686" marB="45686"/>
                </a:tc>
              </a:tr>
              <a:tr h="1784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dirty="0" smtClean="0"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</a:t>
                      </a:r>
                      <a:r>
                        <a:rPr lang="en-US" altLang="ko-KR" sz="900" b="1" baseline="0" dirty="0" smtClean="0"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altLang="ko-KR" sz="900" b="1" dirty="0" smtClean="0"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Green City</a:t>
                      </a:r>
                      <a:r>
                        <a:rPr lang="th-TH" altLang="ko-KR" sz="900" b="1" dirty="0" smtClean="0"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/</a:t>
                      </a:r>
                      <a:r>
                        <a:rPr lang="th-TH" altLang="ko-KR" sz="900" b="1" baseline="0" dirty="0" smtClean="0"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altLang="ko-KR" sz="900" b="1" baseline="0" dirty="0" smtClean="0"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Green Society</a:t>
                      </a:r>
                      <a:endParaRPr lang="th-TH" sz="900" b="1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686" marB="45686"/>
                </a:tc>
                <a:tc>
                  <a:txBody>
                    <a:bodyPr/>
                    <a:lstStyle/>
                    <a:p>
                      <a:r>
                        <a:rPr lang="th-TH" sz="9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ก.ทรัพย์ฯ</a:t>
                      </a:r>
                      <a:endParaRPr lang="th-TH" sz="9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45686" marB="4568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Joint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57</a:t>
                      </a:r>
                      <a:endParaRPr lang="th-TH" sz="900" b="1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45686" marB="45686"/>
                </a:tc>
              </a:tr>
              <a:tr h="2160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strike="noStrike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</a:t>
                      </a:r>
                      <a:r>
                        <a:rPr lang="en-US" sz="900" b="1" strike="noStrike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900" b="1" strike="noStrike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National Single Window:</a:t>
                      </a:r>
                      <a:r>
                        <a:rPr lang="en-US" sz="900" b="1" strike="noStrike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NSW</a:t>
                      </a:r>
                      <a:r>
                        <a:rPr lang="th-TH" sz="900" b="1" strike="noStrike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th-TH" sz="900" b="1" strike="noStrike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686" marB="4568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1" strike="noStrike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ก.คลัง</a:t>
                      </a:r>
                      <a:endParaRPr lang="th-TH" sz="900" b="1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686" marB="4568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Joint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57</a:t>
                      </a:r>
                      <a:endParaRPr lang="th-TH" sz="900" b="1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45686" marB="45686"/>
                </a:tc>
              </a:tr>
              <a:tr h="1577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 Doing Business</a:t>
                      </a:r>
                      <a:endParaRPr lang="th-TH" sz="900" b="1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686" marB="45686"/>
                </a:tc>
                <a:tc>
                  <a:txBody>
                    <a:bodyPr/>
                    <a:lstStyle/>
                    <a:p>
                      <a:r>
                        <a:rPr lang="th-TH" sz="9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สำนักงาน</a:t>
                      </a:r>
                      <a:r>
                        <a:rPr lang="th-TH" sz="9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ก.พ.ร.</a:t>
                      </a:r>
                      <a:endParaRPr lang="th-TH" sz="9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45686" marB="4568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Joint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57</a:t>
                      </a:r>
                      <a:endParaRPr lang="th-TH" sz="900" b="1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45686" marB="45686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81992815"/>
              </p:ext>
            </p:extLst>
          </p:nvPr>
        </p:nvGraphicFramePr>
        <p:xfrm>
          <a:off x="272736" y="2420888"/>
          <a:ext cx="8619744" cy="1600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2728"/>
                <a:gridCol w="2814848"/>
                <a:gridCol w="1512168"/>
              </a:tblGrid>
              <a:tr h="1440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แผนบูรณาการของ </a:t>
                      </a:r>
                      <a:r>
                        <a:rPr lang="th-TH" sz="900" b="1" dirty="0" err="1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คสช.</a:t>
                      </a:r>
                      <a:r>
                        <a:rPr lang="th-TH" sz="900" b="1" baseline="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ประจำปี </a:t>
                      </a:r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2558</a:t>
                      </a:r>
                      <a:endParaRPr lang="th-TH" sz="900" b="1" dirty="0" smtClean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58" marR="91458" marT="45708" marB="4570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เจ้าภาพ</a:t>
                      </a:r>
                    </a:p>
                  </a:txBody>
                  <a:tcPr marL="91458" marR="91458" marT="45708" marB="4570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หมายเหตุ</a:t>
                      </a:r>
                    </a:p>
                  </a:txBody>
                  <a:tcPr marL="91458" marR="91458" marT="45708" marB="45708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</a:t>
                      </a:r>
                      <a:r>
                        <a:rPr lang="th-TH" sz="9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การป้องกัน ปราบปราม และบำบัดรักษาผู้ติด</a:t>
                      </a:r>
                      <a:r>
                        <a:rPr lang="th-TH" sz="9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ยาเสพติด</a:t>
                      </a:r>
                      <a:endParaRPr lang="th-TH" sz="9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58" marR="91458" marT="45708" marB="45708"/>
                </a:tc>
                <a:tc>
                  <a:txBody>
                    <a:bodyPr/>
                    <a:lstStyle/>
                    <a:p>
                      <a:r>
                        <a:rPr lang="th-TH" sz="9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ก.ยุติธรรม (ปปส.)</a:t>
                      </a:r>
                      <a:endParaRPr lang="th-TH" sz="9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58" marR="91458" marT="45708" marB="457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Joint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56</a:t>
                      </a:r>
                      <a:endParaRPr lang="th-TH" sz="9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58" marR="91458" marT="45708" marB="45708"/>
                </a:tc>
              </a:tr>
              <a:tr h="1604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 </a:t>
                      </a:r>
                      <a:r>
                        <a:rPr lang="th-TH" sz="9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การป้องกันและการแก้ไขปัญหาการค้ามนุษย์</a:t>
                      </a:r>
                      <a:endParaRPr lang="th-TH" sz="9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58" marR="91458" marT="45708" marB="457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ก.การพัฒนาสังคมฯ</a:t>
                      </a:r>
                    </a:p>
                  </a:txBody>
                  <a:tcPr marL="91458" marR="91458" marT="45708" marB="457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KPI</a:t>
                      </a:r>
                      <a:r>
                        <a:rPr lang="th-TH" sz="9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ก.แรงงาน ปี 57</a:t>
                      </a:r>
                      <a:endParaRPr lang="th-TH" sz="9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58" marR="91458" marT="45708" marB="45708"/>
                </a:tc>
              </a:tr>
              <a:tr h="1326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 </a:t>
                      </a:r>
                      <a:r>
                        <a:rPr lang="th-TH" sz="9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การสร้างรายได้จากการท่องเที่ยวและบริการ</a:t>
                      </a:r>
                      <a:endParaRPr lang="th-TH" sz="9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52" marR="91452" marT="45712" marB="45712"/>
                </a:tc>
                <a:tc>
                  <a:txBody>
                    <a:bodyPr/>
                    <a:lstStyle/>
                    <a:p>
                      <a:r>
                        <a:rPr lang="th-TH" sz="9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ก.การท่องเที่ยวฯ</a:t>
                      </a:r>
                      <a:endParaRPr lang="th-TH" sz="9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52" marR="91452" marT="45712" marB="45712"/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Joint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57</a:t>
                      </a:r>
                      <a:endParaRPr lang="th-TH" sz="9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52" marR="91452" marT="45712" marB="45712"/>
                </a:tc>
              </a:tr>
              <a:tr h="1768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spc="-2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 </a:t>
                      </a:r>
                      <a:r>
                        <a:rPr lang="th-TH" sz="9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การดำเนินการตามกรอบของประชาคมอาเซียน</a:t>
                      </a:r>
                      <a:endParaRPr lang="th-TH" sz="9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52" marR="91452" marT="45712" marB="45712"/>
                </a:tc>
                <a:tc>
                  <a:txBody>
                    <a:bodyPr/>
                    <a:lstStyle/>
                    <a:p>
                      <a:r>
                        <a:rPr lang="th-TH" sz="900" b="1" spc="-2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ก.</a:t>
                      </a:r>
                      <a:r>
                        <a:rPr lang="th-TH" sz="9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พาณิชย์</a:t>
                      </a:r>
                      <a:endParaRPr lang="th-TH" sz="9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52" marR="91452"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Joint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57</a:t>
                      </a:r>
                      <a:endParaRPr lang="th-TH" sz="900" b="1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52" marR="91452" marT="45712" marB="45712"/>
                </a:tc>
              </a:tr>
              <a:tr h="149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 </a:t>
                      </a:r>
                      <a:r>
                        <a:rPr lang="th-TH" sz="9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การพัฒนาคนตลอดช่วงชีวิต</a:t>
                      </a:r>
                      <a:endParaRPr lang="th-TH" sz="9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52" marR="91452" marT="45712" marB="45712"/>
                </a:tc>
                <a:tc>
                  <a:txBody>
                    <a:bodyPr/>
                    <a:lstStyle/>
                    <a:p>
                      <a:r>
                        <a:rPr lang="th-TH" sz="9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ก.การพัฒนาสังคมฯ</a:t>
                      </a:r>
                      <a:endParaRPr lang="th-TH" sz="9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52" marR="91452"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Joint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57</a:t>
                      </a:r>
                      <a:endParaRPr lang="th-TH" sz="900" b="1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52" marR="91452" marT="45712" marB="45712"/>
                </a:tc>
              </a:tr>
              <a:tr h="1932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 </a:t>
                      </a:r>
                      <a:r>
                        <a:rPr lang="th-TH" sz="9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การแก้ไขปัญหาและพัฒนาจังหวัดชายแดนภาคใต้</a:t>
                      </a:r>
                      <a:endParaRPr lang="th-TH" sz="9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52" marR="91452" marT="45712" marB="45712"/>
                </a:tc>
                <a:tc>
                  <a:txBody>
                    <a:bodyPr/>
                    <a:lstStyle/>
                    <a:p>
                      <a:r>
                        <a:rPr lang="th-TH" sz="9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สมช.</a:t>
                      </a:r>
                      <a:endParaRPr lang="th-TH" sz="9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52" marR="91452"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Joint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57</a:t>
                      </a:r>
                      <a:endParaRPr lang="th-TH" sz="9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52" marR="91452" marT="45712" marB="45712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41693027"/>
              </p:ext>
            </p:extLst>
          </p:nvPr>
        </p:nvGraphicFramePr>
        <p:xfrm>
          <a:off x="267286" y="4077072"/>
          <a:ext cx="8625194" cy="1051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4714"/>
                <a:gridCol w="2808312"/>
                <a:gridCol w="1512168"/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คำสั่ง</a:t>
                      </a:r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900" b="1" dirty="0" err="1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คสช.</a:t>
                      </a:r>
                      <a:r>
                        <a:rPr lang="th-TH" sz="900" b="1" baseline="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มอบให้สำนักงาน  </a:t>
                      </a:r>
                      <a:r>
                        <a:rPr lang="th-TH" sz="900" b="1" baseline="0" dirty="0" err="1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ก.พ.ร.</a:t>
                      </a:r>
                      <a:r>
                        <a:rPr lang="th-TH" sz="900" b="1" baseline="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ดำเนินการ</a:t>
                      </a:r>
                      <a:endParaRPr lang="th-TH" sz="900" b="1" dirty="0" smtClean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58" marR="91458" marT="45708" marB="4570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เจ้าภาพ</a:t>
                      </a:r>
                    </a:p>
                  </a:txBody>
                  <a:tcPr marL="91458" marR="91458" marT="45708" marB="4570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หมายเหตุ</a:t>
                      </a:r>
                    </a:p>
                  </a:txBody>
                  <a:tcPr marL="91458" marR="91458" marT="45708" marB="45708"/>
                </a:tc>
              </a:tr>
              <a:tr h="1882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</a:t>
                      </a:r>
                      <a:r>
                        <a:rPr kumimoji="0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Zoning</a:t>
                      </a:r>
                      <a:r>
                        <a:rPr kumimoji="0" lang="th-TH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th-TH" sz="900" b="1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686" marB="4568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ก.</a:t>
                      </a:r>
                      <a:r>
                        <a:rPr lang="th-TH" sz="9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เกษตรฯ</a:t>
                      </a:r>
                    </a:p>
                  </a:txBody>
                  <a:tcPr marT="45686" marB="4568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Joint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57</a:t>
                      </a:r>
                      <a:endParaRPr lang="th-TH" sz="900" b="1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45686" marB="45686"/>
                </a:tc>
              </a:tr>
              <a:tr h="1604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 </a:t>
                      </a:r>
                      <a:r>
                        <a:rPr lang="th-TH" sz="9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ครัวไทยสู่ครัวโลก</a:t>
                      </a:r>
                    </a:p>
                  </a:txBody>
                  <a:tcPr marT="45686" marB="45686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th-TH" sz="9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ก.อุตสาหกรรรม</a:t>
                      </a:r>
                      <a:endParaRPr lang="th-TH" sz="9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45686" marB="4568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Joint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56</a:t>
                      </a:r>
                      <a:endParaRPr lang="th-TH" sz="900" b="1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45686" marB="45686"/>
                </a:tc>
              </a:tr>
              <a:tr h="274374">
                <a:tc>
                  <a:txBody>
                    <a:bodyPr/>
                    <a:lstStyle/>
                    <a:p>
                      <a:pPr marL="176213" marR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 </a:t>
                      </a:r>
                      <a:r>
                        <a:rPr lang="th-TH" sz="9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การพัฒนามาตราฐานการผลิตอาหารแปรรูปที่บรรจุภาชนะพร้อมจำหน่ายเข้าสู่มาตรฐาน </a:t>
                      </a:r>
                      <a:r>
                        <a:rPr lang="en-US" sz="9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Primary GMP  </a:t>
                      </a:r>
                      <a:endParaRPr lang="th-TH" sz="900" b="1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686" marB="45686"/>
                </a:tc>
                <a:tc>
                  <a:txBody>
                    <a:bodyPr/>
                    <a:lstStyle/>
                    <a:p>
                      <a:r>
                        <a:rPr lang="th-TH" sz="9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ก.สาธารณสุข</a:t>
                      </a:r>
                      <a:endParaRPr lang="th-TH" sz="9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45686" marB="4568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1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45686" marB="45686"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45708457"/>
              </p:ext>
            </p:extLst>
          </p:nvPr>
        </p:nvGraphicFramePr>
        <p:xfrm>
          <a:off x="267286" y="5157192"/>
          <a:ext cx="8625194" cy="12801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304714"/>
                <a:gridCol w="2808312"/>
                <a:gridCol w="1512168"/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ส่วนราชการเสนอ</a:t>
                      </a:r>
                    </a:p>
                  </a:txBody>
                  <a:tcPr marL="91458" marR="91458" marT="45708" marB="4570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เจ้าภาพ</a:t>
                      </a:r>
                    </a:p>
                  </a:txBody>
                  <a:tcPr marL="91458" marR="91458" marT="45708" marB="4570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หมายเหตุ</a:t>
                      </a:r>
                    </a:p>
                  </a:txBody>
                  <a:tcPr marL="91458" marR="91458" marT="45708" marB="45708"/>
                </a:tc>
              </a:tr>
              <a:tr h="1882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 </a:t>
                      </a:r>
                      <a:r>
                        <a:rPr kumimoji="0" lang="th-TH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การป้องกันปัญหาโรคเอดส์</a:t>
                      </a:r>
                      <a:endParaRPr lang="th-TH" sz="1000" b="1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686" marB="4568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altLang="ko-KR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ก.สาธารณสุข</a:t>
                      </a:r>
                      <a:endParaRPr lang="th-TH" sz="1000" b="1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686" marB="4568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Joint</a:t>
                      </a:r>
                      <a:r>
                        <a:rPr lang="en-US" sz="1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54 – 55 </a:t>
                      </a:r>
                      <a:endParaRPr lang="th-TH" sz="1000" b="1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45686" marB="45686"/>
                </a:tc>
              </a:tr>
              <a:tr h="1604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</a:t>
                      </a:r>
                      <a:r>
                        <a:rPr lang="th-TH" sz="1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อุบัติภัยทางถนน</a:t>
                      </a:r>
                    </a:p>
                  </a:txBody>
                  <a:tcPr marT="45686" marB="45686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th-TH" sz="1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ก.มหาดไทย</a:t>
                      </a:r>
                      <a:endParaRPr lang="th-TH" sz="10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45686" marB="4568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Joint</a:t>
                      </a:r>
                      <a:r>
                        <a:rPr lang="en-US" sz="1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53 – 55 </a:t>
                      </a:r>
                      <a:endParaRPr lang="th-TH" sz="1000" b="1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45686" marB="45686"/>
                </a:tc>
              </a:tr>
              <a:tr h="274374">
                <a:tc>
                  <a:txBody>
                    <a:bodyPr/>
                    <a:lstStyle/>
                    <a:p>
                      <a:pPr marL="176213" marR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 OTOP</a:t>
                      </a:r>
                      <a:endParaRPr lang="th-TH" sz="1000" b="1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686" marB="45686"/>
                </a:tc>
                <a:tc>
                  <a:txBody>
                    <a:bodyPr/>
                    <a:lstStyle/>
                    <a:p>
                      <a:r>
                        <a:rPr lang="th-TH" sz="1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ก.มหาดไทย</a:t>
                      </a:r>
                      <a:endParaRPr lang="th-TH" sz="10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45686" marB="4568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Joint</a:t>
                      </a:r>
                      <a:r>
                        <a:rPr lang="en-US" sz="1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57</a:t>
                      </a:r>
                      <a:endParaRPr lang="th-TH" sz="1000" b="1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45686" marB="45686"/>
                </a:tc>
              </a:tr>
              <a:tr h="274374">
                <a:tc>
                  <a:txBody>
                    <a:bodyPr/>
                    <a:lstStyle/>
                    <a:p>
                      <a:pPr marL="176213" marR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</a:t>
                      </a:r>
                      <a:r>
                        <a:rPr lang="th-TH" sz="10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0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cs typeface="Tahoma" pitchFamily="34" charset="0"/>
                        </a:rPr>
                        <a:t>ยุทธศาสตร์การเตรียมพร้อมแห่งชาติ</a:t>
                      </a:r>
                      <a:endParaRPr lang="th-TH" sz="1000" b="1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686" marB="45686"/>
                </a:tc>
                <a:tc>
                  <a:txBody>
                    <a:bodyPr/>
                    <a:lstStyle/>
                    <a:p>
                      <a:r>
                        <a:rPr lang="th-TH" sz="1000" b="1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สมช.</a:t>
                      </a:r>
                      <a:endParaRPr lang="th-TH" sz="10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45686" marB="4568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000" b="1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45686" marB="45686"/>
                </a:tc>
              </a:tr>
            </a:tbl>
          </a:graphicData>
        </a:graphic>
      </p:graphicFrame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65168" y="692696"/>
            <a:ext cx="849694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altLang="th-TH" sz="14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2.2 </a:t>
            </a: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ร่าง </a:t>
            </a:r>
            <a:r>
              <a:rPr lang="en-US" sz="14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Joint </a:t>
            </a:r>
            <a:r>
              <a:rPr lang="en-US" sz="14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KPIs </a:t>
            </a:r>
            <a:r>
              <a:rPr lang="th-TH" sz="14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ปี </a:t>
            </a:r>
            <a:r>
              <a:rPr lang="en-US" sz="14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2558 (18 </a:t>
            </a: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เรื่อง)</a:t>
            </a:r>
            <a:r>
              <a:rPr lang="en-US" sz="14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 </a:t>
            </a:r>
            <a:endParaRPr lang="th-TH" sz="1400" b="1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1520" y="6525344"/>
            <a:ext cx="349326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th-TH" sz="1100" dirty="0" smtClean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หมายเหตุ</a:t>
            </a:r>
            <a:r>
              <a:rPr lang="en-US" sz="1100" dirty="0" smtClean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 :</a:t>
            </a:r>
            <a:r>
              <a:rPr lang="th-TH" sz="1100" dirty="0" smtClean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100" dirty="0" smtClean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Joint KPIs</a:t>
            </a:r>
            <a:r>
              <a:rPr lang="th-TH" sz="1100" dirty="0" smtClean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ปี 2557 ที่ไม่ได้ดำเนินการ</a:t>
            </a:r>
            <a:r>
              <a:rPr lang="en-US" sz="1100" dirty="0" smtClean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100" dirty="0" smtClean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ได้แก่  </a:t>
            </a:r>
            <a:endParaRPr lang="th-TH" sz="11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491880" y="6525344"/>
            <a:ext cx="139974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th-TH" sz="1100" dirty="0" smtClean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1.การปฏิรูปการศึกษา</a:t>
            </a:r>
            <a:endParaRPr lang="th-TH" sz="11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88024" y="6525344"/>
            <a:ext cx="432048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100" dirty="0" smtClean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th-TH" sz="1100" dirty="0" smtClean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. การปฏิรูปแรงงานและอาชีวศึกษา</a:t>
            </a:r>
            <a:r>
              <a:rPr lang="en-US" sz="1100" dirty="0" smtClean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 3</a:t>
            </a:r>
            <a:r>
              <a:rPr lang="th-TH" sz="1100" dirty="0" smtClean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. การคุ้มครองทางสังคม</a:t>
            </a:r>
            <a:r>
              <a:rPr lang="en-US" sz="1100" dirty="0" smtClean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 (OSCC)</a:t>
            </a:r>
            <a:r>
              <a:rPr lang="th-TH" sz="1100" dirty="0" smtClean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th-TH" sz="11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290357" y="153781"/>
            <a:ext cx="9356725" cy="369332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2 .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ตัวชี้วัดระหว่างกระทรวงที่มีเป้าหมายร่วมกัน (</a:t>
            </a: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Joint KPIs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th-TH" sz="1800" b="1" kern="0" dirty="0"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765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225425" y="908720"/>
            <a:ext cx="8672513" cy="484028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7885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92875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5EA43F7-411A-4BF1-9F69-032C51DD0DF7}" type="slidenum">
              <a:rPr lang="th-TH" altLang="th-TH" sz="1200" smtClean="0">
                <a:solidFill>
                  <a:prstClr val="white">
                    <a:lumMod val="50000"/>
                  </a:prstClr>
                </a:solidFill>
              </a:rPr>
              <a:pPr/>
              <a:t>18</a:t>
            </a:fld>
            <a:endParaRPr lang="th-TH" altLang="th-TH" sz="1200" smtClean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4" name="AutoShape 16"/>
          <p:cNvSpPr>
            <a:spLocks noChangeArrowheads="1"/>
          </p:cNvSpPr>
          <p:nvPr/>
        </p:nvSpPr>
        <p:spPr bwMode="gray">
          <a:xfrm>
            <a:off x="2371725" y="3394967"/>
            <a:ext cx="2678113" cy="382588"/>
          </a:xfrm>
          <a:prstGeom prst="roundRect">
            <a:avLst>
              <a:gd name="adj" fmla="val 17232"/>
            </a:avLst>
          </a:prstGeom>
          <a:solidFill>
            <a:schemeClr val="accent6">
              <a:lumMod val="75000"/>
            </a:schemeClr>
          </a:soli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lIns="18000" tIns="10800" rIns="18000" bIns="10800" anchor="ctr"/>
          <a:lstStyle/>
          <a:p>
            <a:pPr marL="0" lvl="2" indent="1588" algn="ctr">
              <a:spcBef>
                <a:spcPts val="600"/>
              </a:spcBef>
              <a:defRPr/>
            </a:pPr>
            <a:r>
              <a:rPr lang="th-TH" sz="1000" b="1" kern="0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การพัฒนาประสิทธิภาพระบบสารสนเทศภาครัฐ </a:t>
            </a:r>
            <a:r>
              <a:rPr lang="en-US" sz="1000" b="1" kern="0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sz="10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National</a:t>
            </a:r>
            <a:r>
              <a:rPr lang="th-TH" sz="10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0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ICT Integration)  </a:t>
            </a:r>
            <a:endParaRPr lang="en-US" sz="100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gray">
          <a:xfrm>
            <a:off x="341313" y="1346696"/>
            <a:ext cx="18288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anchor="ctr"/>
          <a:lstStyle/>
          <a:p>
            <a:pPr marL="177800" indent="-177800">
              <a:defRPr/>
            </a:pPr>
            <a:r>
              <a:rPr lang="en-US" altLang="th-TH" sz="14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2. </a:t>
            </a:r>
            <a:r>
              <a:rPr lang="th-TH" altLang="th-TH" sz="14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ด้านการประเมินคุณภาพ</a:t>
            </a:r>
          </a:p>
        </p:txBody>
      </p:sp>
      <p:sp>
        <p:nvSpPr>
          <p:cNvPr id="6" name="AutoShape 16"/>
          <p:cNvSpPr>
            <a:spLocks noChangeArrowheads="1"/>
          </p:cNvSpPr>
          <p:nvPr/>
        </p:nvSpPr>
        <p:spPr bwMode="gray">
          <a:xfrm>
            <a:off x="2371725" y="1346696"/>
            <a:ext cx="2663825" cy="533400"/>
          </a:xfrm>
          <a:prstGeom prst="roundRect">
            <a:avLst>
              <a:gd name="adj" fmla="val 17232"/>
            </a:avLst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lIns="18000" tIns="10800" rIns="18000" bIns="10800" anchor="ctr"/>
          <a:lstStyle/>
          <a:p>
            <a:pPr marL="0" lvl="3" algn="ctr">
              <a:defRPr/>
            </a:pPr>
            <a:r>
              <a:rPr lang="en-US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SLA</a:t>
            </a:r>
            <a:r>
              <a:rPr lang="th-TH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en-US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Service Level Agreement  (</a:t>
            </a:r>
            <a:r>
              <a:rPr lang="th-TH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ถ้ามี)</a:t>
            </a:r>
            <a:endParaRPr lang="th-TH" altLang="th-TH" sz="14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9" name="Elbow Connector 8"/>
          <p:cNvCxnSpPr>
            <a:stCxn id="5" idx="3"/>
            <a:endCxn id="6" idx="1"/>
          </p:cNvCxnSpPr>
          <p:nvPr/>
        </p:nvCxnSpPr>
        <p:spPr bwMode="auto">
          <a:xfrm>
            <a:off x="2170113" y="1613396"/>
            <a:ext cx="201612" cy="12700"/>
          </a:xfrm>
          <a:prstGeom prst="bentConnector3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utoShape 16"/>
          <p:cNvSpPr>
            <a:spLocks noChangeArrowheads="1"/>
          </p:cNvSpPr>
          <p:nvPr/>
        </p:nvSpPr>
        <p:spPr bwMode="gray">
          <a:xfrm>
            <a:off x="2371725" y="4780855"/>
            <a:ext cx="2678113" cy="487362"/>
          </a:xfrm>
          <a:prstGeom prst="roundRect">
            <a:avLst>
              <a:gd name="adj" fmla="val 17232"/>
            </a:avLst>
          </a:prstGeom>
          <a:solidFill>
            <a:schemeClr val="accent6">
              <a:lumMod val="75000"/>
            </a:schemeClr>
          </a:soli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lIns="18000" tIns="10800" rIns="18000" bIns="10800" anchor="ctr"/>
          <a:lstStyle/>
          <a:p>
            <a:pPr marL="3175" lvl="2" indent="-3175" algn="ctr">
              <a:spcBef>
                <a:spcPts val="600"/>
              </a:spcBef>
              <a:defRPr/>
            </a:pPr>
            <a:r>
              <a:rPr lang="th-TH" sz="1200" b="1" kern="0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ระดับคุณธรรมและความโปร่งใสการดำเนินงานของหน่วยงาน</a:t>
            </a:r>
            <a:endParaRPr lang="en-US" sz="120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4" name="AutoShape 16"/>
          <p:cNvSpPr>
            <a:spLocks noChangeArrowheads="1"/>
          </p:cNvSpPr>
          <p:nvPr/>
        </p:nvSpPr>
        <p:spPr bwMode="gray">
          <a:xfrm>
            <a:off x="2379663" y="2331342"/>
            <a:ext cx="2655887" cy="422275"/>
          </a:xfrm>
          <a:prstGeom prst="roundRect">
            <a:avLst>
              <a:gd name="adj" fmla="val 17232"/>
            </a:avLst>
          </a:prstGeom>
          <a:solidFill>
            <a:schemeClr val="accent6">
              <a:lumMod val="75000"/>
            </a:schemeClr>
          </a:soli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lIns="18000" tIns="10800" rIns="18000" bIns="10800" anchor="ctr"/>
          <a:lstStyle/>
          <a:p>
            <a:pPr marL="0" lvl="3" algn="ctr">
              <a:defRPr/>
            </a:pPr>
            <a:r>
              <a:rPr lang="th-TH" altLang="en-US" sz="14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การเบิกจ่ายเงินงบประมาณ</a:t>
            </a:r>
            <a:endParaRPr lang="th-TH" altLang="th-TH" sz="1400" b="1" dirty="0">
              <a:solidFill>
                <a:srgbClr val="FFFF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AutoShape 16"/>
          <p:cNvSpPr>
            <a:spLocks noChangeArrowheads="1"/>
          </p:cNvSpPr>
          <p:nvPr/>
        </p:nvSpPr>
        <p:spPr bwMode="gray">
          <a:xfrm>
            <a:off x="2378075" y="2874267"/>
            <a:ext cx="2657475" cy="398463"/>
          </a:xfrm>
          <a:prstGeom prst="roundRect">
            <a:avLst>
              <a:gd name="adj" fmla="val 17232"/>
            </a:avLst>
          </a:prstGeom>
          <a:solidFill>
            <a:schemeClr val="accent6">
              <a:lumMod val="75000"/>
            </a:schemeClr>
          </a:soli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lIns="18000" tIns="10800" rIns="18000" bIns="10800" anchor="ctr"/>
          <a:lstStyle/>
          <a:p>
            <a:pPr marL="0" lvl="3" algn="ctr">
              <a:defRPr/>
            </a:pPr>
            <a:r>
              <a:rPr lang="th-TH" altLang="en-US" sz="14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การประหยัดพลังงาน</a:t>
            </a:r>
            <a:endParaRPr lang="th-TH" altLang="th-TH" sz="1400" b="1" dirty="0">
              <a:solidFill>
                <a:srgbClr val="FFFF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AutoShape 16"/>
          <p:cNvSpPr>
            <a:spLocks noChangeArrowheads="1"/>
          </p:cNvSpPr>
          <p:nvPr/>
        </p:nvSpPr>
        <p:spPr bwMode="gray">
          <a:xfrm>
            <a:off x="2376488" y="4183955"/>
            <a:ext cx="2659062" cy="436562"/>
          </a:xfrm>
          <a:prstGeom prst="roundRect">
            <a:avLst>
              <a:gd name="adj" fmla="val 17232"/>
            </a:avLst>
          </a:prstGeom>
          <a:solidFill>
            <a:schemeClr val="accent6">
              <a:lumMod val="75000"/>
            </a:schemeClr>
          </a:soli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lIns="18000" tIns="10800" rIns="18000" bIns="10800" anchor="ctr"/>
          <a:lstStyle/>
          <a:p>
            <a:pPr marL="0" lvl="3" algn="ctr">
              <a:defRPr/>
            </a:pPr>
            <a:r>
              <a:rPr lang="th-TH" altLang="th-TH" sz="14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การพัฒนาสมรรถนะองค์การ</a:t>
            </a:r>
          </a:p>
          <a:p>
            <a:pPr marL="177800" indent="-177800">
              <a:defRPr/>
            </a:pPr>
            <a:r>
              <a:rPr lang="th-TH" sz="1000" b="1" kern="0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(ทุนมนุษย์ สารสนเทศ และวัฒนธรรมองค์การ</a:t>
            </a:r>
            <a:r>
              <a:rPr lang="en-US" sz="1000" b="1" kern="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</a:p>
        </p:txBody>
      </p:sp>
      <p:sp>
        <p:nvSpPr>
          <p:cNvPr id="78860" name="TextBox 41"/>
          <p:cNvSpPr txBox="1">
            <a:spLocks noChangeArrowheads="1"/>
          </p:cNvSpPr>
          <p:nvPr/>
        </p:nvSpPr>
        <p:spPr bwMode="auto">
          <a:xfrm>
            <a:off x="5937250" y="3363217"/>
            <a:ext cx="2851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กระทรวงเทคโนโลยีสารสนเทศและการสื่อสาร</a:t>
            </a:r>
          </a:p>
        </p:txBody>
      </p:sp>
      <p:sp>
        <p:nvSpPr>
          <p:cNvPr id="78861" name="TextBox 42"/>
          <p:cNvSpPr txBox="1">
            <a:spLocks noChangeArrowheads="1"/>
          </p:cNvSpPr>
          <p:nvPr/>
        </p:nvSpPr>
        <p:spPr bwMode="auto">
          <a:xfrm>
            <a:off x="5937250" y="4812605"/>
            <a:ext cx="28527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สำนักงานคณะกรรมการป้องกันและปราบปรามการทุจริตในภาครัฐ</a:t>
            </a:r>
          </a:p>
        </p:txBody>
      </p:sp>
      <p:sp>
        <p:nvSpPr>
          <p:cNvPr id="78862" name="TextBox 43"/>
          <p:cNvSpPr txBox="1">
            <a:spLocks noChangeArrowheads="1"/>
          </p:cNvSpPr>
          <p:nvPr/>
        </p:nvSpPr>
        <p:spPr bwMode="auto">
          <a:xfrm>
            <a:off x="5937250" y="2388492"/>
            <a:ext cx="28527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กรมบัญชีกลาง กระทรวงการคลัง</a:t>
            </a:r>
          </a:p>
        </p:txBody>
      </p:sp>
      <p:sp>
        <p:nvSpPr>
          <p:cNvPr id="78863" name="TextBox 44"/>
          <p:cNvSpPr txBox="1">
            <a:spLocks noChangeArrowheads="1"/>
          </p:cNvSpPr>
          <p:nvPr/>
        </p:nvSpPr>
        <p:spPr bwMode="auto">
          <a:xfrm>
            <a:off x="5937250" y="2919511"/>
            <a:ext cx="28527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กระทรวงพลังงาน</a:t>
            </a:r>
          </a:p>
        </p:txBody>
      </p:sp>
      <p:sp>
        <p:nvSpPr>
          <p:cNvPr id="78864" name="TextBox 46"/>
          <p:cNvSpPr txBox="1">
            <a:spLocks noChangeArrowheads="1"/>
          </p:cNvSpPr>
          <p:nvPr/>
        </p:nvSpPr>
        <p:spPr bwMode="auto">
          <a:xfrm>
            <a:off x="5937250" y="4248249"/>
            <a:ext cx="28527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1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สำนักงาน </a:t>
            </a:r>
            <a:r>
              <a:rPr lang="th-TH" altLang="th-TH" sz="14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ก.พ.ร.</a:t>
            </a:r>
            <a:endParaRPr lang="th-TH" altLang="th-TH" sz="14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8" name="Right Arrow 47"/>
          <p:cNvSpPr/>
          <p:nvPr/>
        </p:nvSpPr>
        <p:spPr>
          <a:xfrm>
            <a:off x="5254625" y="1452265"/>
            <a:ext cx="614363" cy="3222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50" name="Right Arrow 49"/>
          <p:cNvSpPr/>
          <p:nvPr/>
        </p:nvSpPr>
        <p:spPr>
          <a:xfrm>
            <a:off x="5270500" y="2381348"/>
            <a:ext cx="614363" cy="3222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2400">
              <a:solidFill>
                <a:prstClr val="white"/>
              </a:solidFill>
            </a:endParaRPr>
          </a:p>
        </p:txBody>
      </p:sp>
      <p:sp>
        <p:nvSpPr>
          <p:cNvPr id="51" name="Right Arrow 50"/>
          <p:cNvSpPr/>
          <p:nvPr/>
        </p:nvSpPr>
        <p:spPr>
          <a:xfrm>
            <a:off x="5270500" y="2912367"/>
            <a:ext cx="614363" cy="3222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2400">
              <a:solidFill>
                <a:prstClr val="white"/>
              </a:solidFill>
            </a:endParaRPr>
          </a:p>
        </p:txBody>
      </p:sp>
      <p:sp>
        <p:nvSpPr>
          <p:cNvPr id="52" name="Right Arrow 51"/>
          <p:cNvSpPr/>
          <p:nvPr/>
        </p:nvSpPr>
        <p:spPr>
          <a:xfrm>
            <a:off x="5286375" y="3439417"/>
            <a:ext cx="614363" cy="3222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2400">
              <a:solidFill>
                <a:prstClr val="white"/>
              </a:solidFill>
            </a:endParaRPr>
          </a:p>
        </p:txBody>
      </p:sp>
      <p:sp>
        <p:nvSpPr>
          <p:cNvPr id="53" name="Right Arrow 52"/>
          <p:cNvSpPr/>
          <p:nvPr/>
        </p:nvSpPr>
        <p:spPr>
          <a:xfrm>
            <a:off x="5286375" y="4241105"/>
            <a:ext cx="614363" cy="3222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5286375" y="4844355"/>
            <a:ext cx="614363" cy="3222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78871" name="TextBox 54"/>
          <p:cNvSpPr txBox="1">
            <a:spLocks noChangeArrowheads="1"/>
          </p:cNvSpPr>
          <p:nvPr/>
        </p:nvSpPr>
        <p:spPr bwMode="auto">
          <a:xfrm>
            <a:off x="225425" y="6021288"/>
            <a:ext cx="8672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531813" algn="thaiDist"/>
            <a:r>
              <a:rPr lang="th-TH" altLang="th-TH" sz="1400" dirty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เจ้าภาพตัวชี้วัด หมายถึง ผู้รับผิดชอบในการกำหนดรายละเอียดตัวชี้วัด เกณฑ์การให้คะแนน และการประเมินผลตัวชี้วัด พร้อมทั้งสรุปผลคะแนนตัวชี้วัด โดยประสานข้อมูลร่วมกับกองติดตามและประเมินผลฯ สำนักงาน ก.พ.ร.</a:t>
            </a:r>
          </a:p>
        </p:txBody>
      </p:sp>
      <p:cxnSp>
        <p:nvCxnSpPr>
          <p:cNvPr id="55" name="Elbow Connector 54"/>
          <p:cNvCxnSpPr>
            <a:stCxn id="56" idx="3"/>
          </p:cNvCxnSpPr>
          <p:nvPr/>
        </p:nvCxnSpPr>
        <p:spPr bwMode="auto">
          <a:xfrm>
            <a:off x="2162175" y="2561530"/>
            <a:ext cx="217488" cy="84137"/>
          </a:xfrm>
          <a:prstGeom prst="bentConnector3">
            <a:avLst>
              <a:gd name="adj1" fmla="val 50000"/>
            </a:avLst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AutoShape 12"/>
          <p:cNvSpPr>
            <a:spLocks noChangeArrowheads="1"/>
          </p:cNvSpPr>
          <p:nvPr/>
        </p:nvSpPr>
        <p:spPr bwMode="gray">
          <a:xfrm>
            <a:off x="333375" y="2294830"/>
            <a:ext cx="1828800" cy="533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anchor="ctr"/>
          <a:lstStyle/>
          <a:p>
            <a:pPr marL="177800" indent="-177800">
              <a:defRPr/>
            </a:pPr>
            <a:r>
              <a:rPr lang="en-US" altLang="th-TH" sz="14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3. </a:t>
            </a:r>
            <a:r>
              <a:rPr lang="th-TH" altLang="th-TH" sz="14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ด้านการประเมินประสิทธิภาพ</a:t>
            </a:r>
          </a:p>
        </p:txBody>
      </p:sp>
      <p:sp>
        <p:nvSpPr>
          <p:cNvPr id="57" name="AutoShape 12"/>
          <p:cNvSpPr>
            <a:spLocks noChangeArrowheads="1"/>
          </p:cNvSpPr>
          <p:nvPr/>
        </p:nvSpPr>
        <p:spPr bwMode="gray">
          <a:xfrm>
            <a:off x="341313" y="4188717"/>
            <a:ext cx="1828800" cy="533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anchor="ctr"/>
          <a:lstStyle/>
          <a:p>
            <a:pPr marL="177800" indent="-177800">
              <a:defRPr/>
            </a:pPr>
            <a:r>
              <a:rPr lang="en-US" altLang="th-TH" sz="14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4. </a:t>
            </a:r>
            <a:r>
              <a:rPr lang="th-TH" altLang="th-TH" sz="14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ด้านการพัฒนาองค์การ</a:t>
            </a:r>
          </a:p>
        </p:txBody>
      </p:sp>
      <p:cxnSp>
        <p:nvCxnSpPr>
          <p:cNvPr id="58" name="Elbow Connector 57"/>
          <p:cNvCxnSpPr>
            <a:endCxn id="4" idx="1"/>
          </p:cNvCxnSpPr>
          <p:nvPr/>
        </p:nvCxnSpPr>
        <p:spPr bwMode="auto">
          <a:xfrm rot="16200000" flipH="1">
            <a:off x="1828800" y="3044130"/>
            <a:ext cx="984250" cy="101600"/>
          </a:xfrm>
          <a:prstGeom prst="bentConnector2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56" idx="3"/>
          </p:cNvCxnSpPr>
          <p:nvPr/>
        </p:nvCxnSpPr>
        <p:spPr>
          <a:xfrm>
            <a:off x="2162175" y="2561530"/>
            <a:ext cx="107950" cy="533400"/>
          </a:xfrm>
          <a:prstGeom prst="bentConnector2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6" idx="1"/>
          </p:cNvCxnSpPr>
          <p:nvPr/>
        </p:nvCxnSpPr>
        <p:spPr>
          <a:xfrm flipH="1">
            <a:off x="2216151" y="3073499"/>
            <a:ext cx="161924" cy="2143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lbow Connector 71"/>
          <p:cNvCxnSpPr/>
          <p:nvPr/>
        </p:nvCxnSpPr>
        <p:spPr bwMode="auto">
          <a:xfrm>
            <a:off x="2171700" y="4461767"/>
            <a:ext cx="201613" cy="12700"/>
          </a:xfrm>
          <a:prstGeom prst="bentConnector3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72"/>
          <p:cNvCxnSpPr/>
          <p:nvPr/>
        </p:nvCxnSpPr>
        <p:spPr bwMode="auto">
          <a:xfrm>
            <a:off x="2171700" y="4461767"/>
            <a:ext cx="201613" cy="703263"/>
          </a:xfrm>
          <a:prstGeom prst="bentConnector3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itle 1"/>
          <p:cNvSpPr txBox="1">
            <a:spLocks/>
          </p:cNvSpPr>
          <p:nvPr/>
        </p:nvSpPr>
        <p:spPr bwMode="auto">
          <a:xfrm>
            <a:off x="232321" y="139701"/>
            <a:ext cx="8185150" cy="369332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3 .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เจ้าภาพตัวชี้วัด</a:t>
            </a:r>
            <a:endParaRPr lang="th-TH" sz="1800" b="1" kern="0" dirty="0"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8881" name="TextBox 46"/>
          <p:cNvSpPr txBox="1">
            <a:spLocks noChangeArrowheads="1"/>
          </p:cNvSpPr>
          <p:nvPr/>
        </p:nvSpPr>
        <p:spPr bwMode="auto">
          <a:xfrm>
            <a:off x="5935663" y="1459409"/>
            <a:ext cx="28527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สำนักงาน ก.พ.ร.</a:t>
            </a:r>
          </a:p>
        </p:txBody>
      </p:sp>
    </p:spTree>
    <p:extLst>
      <p:ext uri="{BB962C8B-B14F-4D97-AF65-F5344CB8AC3E}">
        <p14:creationId xmlns:p14="http://schemas.microsoft.com/office/powerpoint/2010/main" xmlns="" val="392587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78337" y="980728"/>
            <a:ext cx="3898900" cy="54054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362" y="5894040"/>
            <a:ext cx="3735388" cy="4302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11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สำนักงาน ก.พ.ร. </a:t>
            </a:r>
            <a:r>
              <a:rPr lang="th-TH" sz="1100" u="sng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จ่ายเงินรางวัล</a:t>
            </a:r>
            <a:r>
              <a:rPr lang="th-TH" sz="11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ฯ เป็น</a:t>
            </a:r>
            <a:r>
              <a:rPr lang="th-TH" sz="1100" u="sng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รายกระทรวง</a:t>
            </a:r>
            <a:br>
              <a:rPr lang="th-TH" sz="1100" u="sng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1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ตามหลักเกณฑ์และวิธีการที่ ก.พ.ร. กำหนด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39237" y="3430240"/>
            <a:ext cx="4114800" cy="6461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12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ปลัดกระทรวงฯ จ่ายเงินรางวัลฯ ให้แต่ละกรม</a:t>
            </a:r>
            <a:br>
              <a:rPr lang="th-TH" sz="12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2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ตามหลักเกณฑ์ของกระทรวง  ซึ่งต้องสอดคล้องกับแนวทาง ตามที่ </a:t>
            </a:r>
            <a:r>
              <a:rPr lang="th-TH" sz="1200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ก.พ.ร.</a:t>
            </a:r>
            <a:r>
              <a:rPr lang="th-TH" sz="12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กำหนด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286912" y="4501803"/>
            <a:ext cx="3189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839237" y="4882803"/>
            <a:ext cx="896938" cy="606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11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กรม </a:t>
            </a:r>
            <a:r>
              <a:rPr lang="en-US" sz="11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A1</a:t>
            </a:r>
          </a:p>
          <a:p>
            <a:pPr algn="ctr">
              <a:defRPr/>
            </a:pPr>
            <a:r>
              <a:rPr lang="en-US" sz="11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= 3.7920</a:t>
            </a:r>
            <a:endParaRPr lang="th-TH" sz="1100" b="1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923500" y="4882803"/>
            <a:ext cx="896937" cy="606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11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กรม </a:t>
            </a:r>
            <a:r>
              <a:rPr lang="en-US" sz="11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A2</a:t>
            </a:r>
          </a:p>
          <a:p>
            <a:pPr algn="ctr">
              <a:defRPr/>
            </a:pPr>
            <a:r>
              <a:rPr lang="en-US" sz="11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= 3.8536</a:t>
            </a:r>
            <a:endParaRPr lang="th-TH" sz="1100" b="1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79187" y="4882803"/>
            <a:ext cx="895350" cy="606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11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กรม </a:t>
            </a:r>
            <a:r>
              <a:rPr lang="en-US" sz="11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A3</a:t>
            </a:r>
          </a:p>
          <a:p>
            <a:pPr algn="ctr">
              <a:defRPr/>
            </a:pPr>
            <a:r>
              <a:rPr lang="en-US" sz="11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= 4.0127</a:t>
            </a:r>
            <a:endParaRPr lang="th-TH" sz="1100" b="1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026937" y="4882803"/>
            <a:ext cx="896938" cy="606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11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กรม </a:t>
            </a:r>
            <a:r>
              <a:rPr lang="en-US" sz="11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A4</a:t>
            </a:r>
          </a:p>
          <a:p>
            <a:pPr algn="ctr">
              <a:defRPr/>
            </a:pPr>
            <a:r>
              <a:rPr lang="en-US" sz="11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= 3.6531</a:t>
            </a:r>
            <a:endParaRPr lang="th-TH" sz="1100" b="1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286912" y="4501803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21" idx="0"/>
          </p:cNvCxnSpPr>
          <p:nvPr/>
        </p:nvCxnSpPr>
        <p:spPr>
          <a:xfrm flipH="1">
            <a:off x="8476200" y="4501803"/>
            <a:ext cx="4762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6363237" y="4501803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441150" y="4501803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Down Arrow Callout 29"/>
          <p:cNvSpPr/>
          <p:nvPr/>
        </p:nvSpPr>
        <p:spPr>
          <a:xfrm>
            <a:off x="4839237" y="1075978"/>
            <a:ext cx="4114800" cy="2311400"/>
          </a:xfrm>
          <a:prstGeom prst="downArrowCallout">
            <a:avLst>
              <a:gd name="adj1" fmla="val 21011"/>
              <a:gd name="adj2" fmla="val 28580"/>
              <a:gd name="adj3" fmla="val 13889"/>
              <a:gd name="adj4" fmla="val 44715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12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กระทรวง (</a:t>
            </a:r>
            <a:r>
              <a:rPr lang="en-US" sz="12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17 </a:t>
            </a:r>
            <a:r>
              <a:rPr lang="th-TH" sz="12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กระทรวงและสำนักนายกรัฐมนตรี) โดยปลัดกระทรวงเป็นผู้</a:t>
            </a:r>
            <a:r>
              <a:rPr lang="th-TH" altLang="th-TH" sz="12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จัดทำคำรับรองฯ พิจารณาอุทธรณ์ ประเมินผลการปฏิบัติราชการ และจัดสรรเงินรางวัล</a:t>
            </a:r>
          </a:p>
          <a:p>
            <a:pPr algn="ctr">
              <a:defRPr/>
            </a:pPr>
            <a:r>
              <a:rPr lang="th-TH" altLang="th-TH" sz="12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ให้</a:t>
            </a:r>
            <a:r>
              <a:rPr lang="th-TH" sz="12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กรม/ส่วนราชการในสังกัด (จำนวน </a:t>
            </a:r>
            <a:r>
              <a:rPr lang="en-US" sz="12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114 </a:t>
            </a:r>
            <a:r>
              <a:rPr lang="th-TH" sz="12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ส่วนราชการ)</a:t>
            </a:r>
            <a:endParaRPr lang="en-US" sz="1200" b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Up Arrow 13"/>
          <p:cNvSpPr/>
          <p:nvPr/>
        </p:nvSpPr>
        <p:spPr>
          <a:xfrm rot="10800000">
            <a:off x="6372762" y="4117628"/>
            <a:ext cx="1085850" cy="304800"/>
          </a:xfrm>
          <a:prstGeom prst="up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h-TH" sz="1800">
              <a:solidFill>
                <a:prstClr val="black"/>
              </a:solidFill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4250275" y="1075978"/>
            <a:ext cx="381000" cy="5524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2961" name="TextBox 27"/>
          <p:cNvSpPr txBox="1">
            <a:spLocks noChangeArrowheads="1"/>
          </p:cNvSpPr>
          <p:nvPr/>
        </p:nvSpPr>
        <p:spPr bwMode="auto">
          <a:xfrm>
            <a:off x="267237" y="1068040"/>
            <a:ext cx="3735388" cy="461963"/>
          </a:xfrm>
          <a:prstGeom prst="rect">
            <a:avLst/>
          </a:prstGeom>
          <a:solidFill>
            <a:srgbClr val="4F81B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200" b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สำนักงาน ก.พ.ร. จัดทำคำรับรองฯ เป็นรายกระทรวงและส่วนราชการ (จำนวน </a:t>
            </a:r>
            <a:r>
              <a:rPr lang="en-US" altLang="th-TH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49 </a:t>
            </a:r>
            <a:r>
              <a:rPr lang="th-TH" altLang="th-TH" sz="1200" b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ส่วนราชการ)</a:t>
            </a:r>
            <a:endParaRPr lang="en-US" altLang="th-TH" sz="1200" b="1" dirty="0">
              <a:solidFill>
                <a:srgbClr val="FFFF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2962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503988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CDB0C219-4FED-4D46-9112-82A72F2DA206}" type="slidenum">
              <a:rPr lang="th-TH" altLang="th-TH" smtClean="0">
                <a:solidFill>
                  <a:prstClr val="black">
                    <a:tint val="75000"/>
                  </a:prstClr>
                </a:solidFill>
                <a:latin typeface="Tahoma" pitchFamily="34" charset="0"/>
                <a:cs typeface="Tahoma" pitchFamily="34" charset="0"/>
              </a:rPr>
              <a:pPr/>
              <a:t>19</a:t>
            </a:fld>
            <a:endParaRPr lang="th-TH" altLang="th-TH" smtClean="0">
              <a:solidFill>
                <a:prstClr val="black">
                  <a:tint val="75000"/>
                </a:prst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2963" name="Text Box 3"/>
          <p:cNvSpPr txBox="1">
            <a:spLocks noChangeArrowheads="1"/>
          </p:cNvSpPr>
          <p:nvPr/>
        </p:nvSpPr>
        <p:spPr bwMode="black">
          <a:xfrm>
            <a:off x="267237" y="1563340"/>
            <a:ext cx="37353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7950" indent="-107950">
              <a:spcBef>
                <a:spcPct val="50000"/>
              </a:spcBef>
              <a:buClr>
                <a:srgbClr val="C00000"/>
              </a:buClr>
              <a:buSzPct val="80000"/>
              <a:buFont typeface="Wingdings" pitchFamily="2" charset="2"/>
              <a:buChar char="§"/>
            </a:pPr>
            <a:r>
              <a:rPr lang="en-US" altLang="th-TH" sz="8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17  </a:t>
            </a:r>
            <a:r>
              <a:rPr lang="th-TH" altLang="th-TH" sz="8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กระทรวง และสำนักนายกรัฐมนตรี </a:t>
            </a:r>
          </a:p>
          <a:p>
            <a:pPr marL="107950" indent="-107950">
              <a:spcBef>
                <a:spcPct val="50000"/>
              </a:spcBef>
              <a:buClr>
                <a:srgbClr val="C00000"/>
              </a:buClr>
              <a:buSzPct val="80000"/>
              <a:buFont typeface="Wingdings" pitchFamily="2" charset="2"/>
              <a:buChar char="§"/>
            </a:pPr>
            <a:r>
              <a:rPr lang="th-TH" altLang="th-TH" sz="8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ส่วนราชการที่อยู่ในบังคับบัญชาขึ้นตรงนายกรัฐมนตรี ส่วนราชการไม่สังกัดกระทรวง/ทบวง และส่วนราชการในสังกัด กห. และ ศธ. (</a:t>
            </a:r>
            <a:r>
              <a:rPr lang="en-US" altLang="th-TH" sz="8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31 </a:t>
            </a:r>
            <a:r>
              <a:rPr lang="th-TH" altLang="th-TH" sz="8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ส่วนราชการ)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34951595"/>
              </p:ext>
            </p:extLst>
          </p:nvPr>
        </p:nvGraphicFramePr>
        <p:xfrm>
          <a:off x="267237" y="2200833"/>
          <a:ext cx="3701955" cy="3633338"/>
        </p:xfrm>
        <a:graphic>
          <a:graphicData uri="http://schemas.openxmlformats.org/drawingml/2006/table">
            <a:tbl>
              <a:tblPr firstRow="1" firstCol="1" bandRow="1"/>
              <a:tblGrid>
                <a:gridCol w="648797"/>
                <a:gridCol w="2019782"/>
                <a:gridCol w="516688"/>
                <a:gridCol w="516688"/>
              </a:tblGrid>
              <a:tr h="3793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ประเด็นการประเมินผลการปฏิบัติราชการ</a:t>
                      </a:r>
                      <a:endParaRPr lang="en-US" sz="8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กรอบการประเมินผล</a:t>
                      </a:r>
                      <a:r>
                        <a:rPr lang="th-TH" sz="8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2558</a:t>
                      </a:r>
                      <a:endParaRPr lang="en-US" sz="800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8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น้ำหนัก</a:t>
                      </a:r>
                      <a:endParaRPr lang="en-US" sz="8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8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(%</a:t>
                      </a:r>
                      <a:r>
                        <a:rPr lang="en-US" sz="8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8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คะแนน</a:t>
                      </a:r>
                      <a:endParaRPr lang="en-US" sz="8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834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800" b="1" kern="0" spc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มิติภายนอก</a:t>
                      </a:r>
                      <a:endParaRPr lang="en-US" sz="8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8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</a:t>
                      </a:r>
                      <a:endParaRPr lang="en-US" sz="8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8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2985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8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8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ประสิทธิผล</a:t>
                      </a:r>
                      <a:r>
                        <a:rPr lang="en-US" sz="8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(60)</a:t>
                      </a:r>
                      <a:endParaRPr lang="en-US" sz="8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27583" marR="27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8DC4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1" indent="-17145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th-TH" sz="8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ตัวชี้วัดภารกิจหลักของ</a:t>
                      </a:r>
                      <a:r>
                        <a:rPr lang="th-TH" sz="800" b="1" strike="noStrike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</a:t>
                      </a:r>
                      <a:r>
                        <a:rPr lang="th-TH" sz="8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ตาม</a:t>
                      </a:r>
                      <a:r>
                        <a:rPr lang="th-TH" sz="800" b="1" kern="0" spc="0" dirty="0" smtClean="0">
                          <a:solidFill>
                            <a:prstClr val="black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ยุทธศาสตร์ของประเทศ</a:t>
                      </a:r>
                      <a:r>
                        <a:rPr lang="en-US" sz="800" b="1" kern="0" spc="0" dirty="0" smtClean="0">
                          <a:solidFill>
                            <a:prstClr val="black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8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/แผนยุทธศาสตร์</a:t>
                      </a:r>
                      <a:r>
                        <a:rPr lang="th-TH" sz="800" b="1" strike="sngStrike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</a:t>
                      </a:r>
                      <a:r>
                        <a:rPr lang="th-TH" sz="8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ส่วนราชการ</a:t>
                      </a:r>
                      <a:r>
                        <a:rPr lang="en-US" sz="8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th-TH" sz="800" b="1" kern="0" spc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723900" lvl="1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h-TH" sz="8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และ</a:t>
                      </a:r>
                    </a:p>
                    <a:p>
                      <a:pPr marL="177800" lvl="1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h-TH" sz="8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ตัวชี้วัดระหว่าง</a:t>
                      </a:r>
                      <a:r>
                        <a:rPr lang="th-TH" sz="800" b="1" strike="noStrike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</a:t>
                      </a:r>
                      <a:r>
                        <a:rPr lang="th-TH" sz="8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ที่มีเป้าหมายร่วมกัน (</a:t>
                      </a:r>
                      <a:r>
                        <a:rPr lang="en-US" sz="8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Joint KPIs</a:t>
                      </a:r>
                      <a:r>
                        <a:rPr lang="th-TH" sz="8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th-TH" sz="800" b="1" i="1" kern="0" spc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8801" marR="72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65</a:t>
                      </a:r>
                      <a:r>
                        <a:rPr lang="th-TH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8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0" spc="0" dirty="0" smtClean="0">
                          <a:solidFill>
                            <a:srgbClr val="0033CC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3.5000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577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8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8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คุณภาพ</a:t>
                      </a:r>
                      <a:r>
                        <a:rPr lang="en-US" sz="8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(10)</a:t>
                      </a:r>
                      <a:endParaRPr lang="en-US" sz="8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8DC4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8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</a:t>
                      </a:r>
                      <a:r>
                        <a:rPr lang="th-TH" sz="8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คุณภาพการให้บริการประชาชน</a:t>
                      </a:r>
                      <a:r>
                        <a:rPr lang="th-TH" sz="800" b="1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</a:t>
                      </a:r>
                      <a:r>
                        <a:rPr lang="en-US" sz="800" b="1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Service Level Agreement: SLA)</a:t>
                      </a:r>
                      <a:endParaRPr lang="th-TH" sz="800" b="1" kern="0" spc="0" baseline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588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700" b="0" u="sng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หมายเหตุ</a:t>
                      </a:r>
                      <a:r>
                        <a:rPr lang="th-TH" sz="700" b="0" u="none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700" b="0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หากกระทรวงไม่มีตัวชี้วัดนี้ให้นำน้ำหนักไปไว้ที่ตัวชี้วัดที่ </a:t>
                      </a:r>
                      <a:r>
                        <a:rPr lang="en-US" sz="700" b="0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700" b="0" kern="0" spc="0" baseline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r>
                        <a:rPr lang="th-TH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8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8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0" spc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4.3170</a:t>
                      </a:r>
                      <a:endParaRPr lang="en-US" sz="8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86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800" b="1" kern="0" spc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มิติ</a:t>
                      </a:r>
                      <a:r>
                        <a:rPr lang="th-TH" sz="8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ภายใน</a:t>
                      </a:r>
                      <a:endParaRPr lang="en-US" sz="800" b="1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800" b="1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</a:t>
                      </a:r>
                      <a:endParaRPr lang="en-US" sz="8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8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2895">
                <a:tc rowSpan="3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8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8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ประสิทธิภาพ</a:t>
                      </a:r>
                      <a:r>
                        <a:rPr lang="en-US" sz="8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(20)</a:t>
                      </a:r>
                      <a:endParaRPr lang="en-US" sz="8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</a:t>
                      </a:r>
                      <a:r>
                        <a:rPr lang="th-TH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</a:t>
                      </a:r>
                      <a:r>
                        <a:rPr lang="th-TH" sz="8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เบิกจ่ายเงิน</a:t>
                      </a:r>
                      <a:r>
                        <a:rPr lang="th-TH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งบประมาณ</a:t>
                      </a:r>
                      <a:endParaRPr lang="en-US" sz="8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8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4.4226</a:t>
                      </a:r>
                      <a:endParaRPr lang="en-US" sz="8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9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/>
                      </a:pPr>
                      <a:r>
                        <a:rPr lang="en-US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</a:t>
                      </a:r>
                      <a:r>
                        <a:rPr lang="th-TH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การประหยัดพลังงาน</a:t>
                      </a:r>
                      <a:endParaRPr lang="en-US" sz="8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8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3.9514</a:t>
                      </a:r>
                      <a:endParaRPr lang="en-US" sz="8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7351"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180975" lvl="0" indent="-180975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800" b="1" strike="noStrike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6.</a:t>
                      </a:r>
                      <a:r>
                        <a:rPr lang="th-TH" sz="800" b="1" strike="noStrike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การพัฒนาประสิทธิภาพระบบสารสนเทศภาครัฐ</a:t>
                      </a:r>
                      <a:endParaRPr lang="en-US" sz="800" b="1" strike="noStrike" kern="0" spc="0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8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3.9565</a:t>
                      </a:r>
                      <a:endParaRPr lang="en-US" sz="8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8364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8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การพัฒนา</a:t>
                      </a:r>
                      <a:r>
                        <a:rPr lang="th-TH" sz="8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องค์การ</a:t>
                      </a:r>
                      <a:r>
                        <a:rPr lang="en-US" sz="8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(10)</a:t>
                      </a:r>
                      <a:endParaRPr lang="en-US" sz="8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8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7.</a:t>
                      </a:r>
                      <a:r>
                        <a:rPr lang="th-TH" sz="8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การพัฒนาสมรรถนะองค์การ </a:t>
                      </a:r>
                      <a:br>
                        <a:rPr lang="th-TH" sz="8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800" b="1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(ทุนมนุษย์ สารสนเทศ และวัฒนธรรมองค์การ</a:t>
                      </a:r>
                      <a:r>
                        <a:rPr lang="en-US" sz="800" b="1" kern="0" spc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r>
                        <a:rPr lang="en-US" sz="800" b="1" kern="0" spc="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8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8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8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800" b="1" kern="0" spc="0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3.9565</a:t>
                      </a:r>
                      <a:endParaRPr lang="en-US" sz="800" b="1" kern="0" spc="0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647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lvl="0" indent="-180975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8.</a:t>
                      </a:r>
                      <a:r>
                        <a:rPr lang="th-TH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การสร้าง</a:t>
                      </a:r>
                      <a:r>
                        <a:rPr lang="th-TH" sz="8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ความโปร่งใสในการปฏิบัติ</a:t>
                      </a:r>
                      <a:r>
                        <a:rPr lang="th-TH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ราชการ</a:t>
                      </a:r>
                      <a:endParaRPr lang="en-US" sz="8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8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3.8055</a:t>
                      </a:r>
                      <a:endParaRPr lang="en-US" sz="8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95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8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en-US" sz="8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  <a:endParaRPr lang="en-US" sz="8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0" spc="0" dirty="0" smtClean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3.7525</a:t>
                      </a:r>
                      <a:endParaRPr lang="en-US" sz="8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3" marR="27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6" name="Title 1"/>
          <p:cNvSpPr txBox="1">
            <a:spLocks/>
          </p:cNvSpPr>
          <p:nvPr/>
        </p:nvSpPr>
        <p:spPr bwMode="auto">
          <a:xfrm>
            <a:off x="309563" y="163453"/>
            <a:ext cx="8185150" cy="40011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20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 </a:t>
            </a:r>
            <a:r>
              <a:rPr lang="th-TH" sz="20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การจ่ายเงินรางวัล</a:t>
            </a:r>
            <a:endParaRPr lang="th-TH" sz="2000" b="1" kern="0" dirty="0"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226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white">
                    <a:lumMod val="50000"/>
                  </a:prstClr>
                </a:solidFill>
              </a:rPr>
              <a:pPr/>
              <a:t>2</a:t>
            </a:fld>
            <a:endParaRPr lang="th-TH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black">
          <a:xfrm>
            <a:off x="3" y="68845"/>
            <a:ext cx="8395852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Arial" pitchFamily="34" charset="0"/>
                <a:cs typeface="Tahoma" pitchFamily="34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Arial" pitchFamily="34" charset="0"/>
                <a:cs typeface="Tahoma" pitchFamily="34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Arial" pitchFamily="34" charset="0"/>
                <a:cs typeface="Tahoma" pitchFamily="34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Arial" pitchFamily="34" charset="0"/>
                <a:cs typeface="Tahoma" pitchFamily="34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Arial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Tahoma" pitchFamily="34" charset="0"/>
              </a:defRPr>
            </a:lvl9pPr>
          </a:lstStyle>
          <a:p>
            <a:pPr algn="ctr"/>
            <a:r>
              <a:rPr lang="th-TH" sz="3800" dirty="0">
                <a:solidFill>
                  <a:srgbClr val="003399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00860" y="2178730"/>
            <a:ext cx="907965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801688" indent="-801688">
              <a:lnSpc>
                <a:spcPct val="150000"/>
              </a:lnSpc>
              <a:tabLst>
                <a:tab pos="801688" algn="l"/>
              </a:tabLst>
              <a:defRPr/>
            </a:pPr>
            <a:r>
              <a:rPr lang="th-TH" altLang="zh-CN" sz="2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altLang="zh-CN" sz="24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แนวทางการจัดทำ</a:t>
            </a:r>
            <a:r>
              <a:rPr lang="th-TH" altLang="zh-CN" sz="2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คำรับรองการปฏิบัติราชการ</a:t>
            </a:r>
            <a:r>
              <a:rPr lang="th-TH" altLang="zh-CN" sz="24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และการ</a:t>
            </a:r>
            <a:br>
              <a:rPr lang="th-TH" altLang="zh-CN" sz="24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altLang="zh-CN" sz="24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ประเมินผล</a:t>
            </a:r>
            <a:r>
              <a:rPr lang="th-TH" altLang="zh-CN" sz="2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การปฏิบัติราชการ </a:t>
            </a:r>
            <a:r>
              <a:rPr lang="th-TH" altLang="zh-CN" sz="24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ของส่วน</a:t>
            </a:r>
            <a:r>
              <a:rPr lang="th-TH" altLang="zh-CN" sz="2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 </a:t>
            </a:r>
            <a:r>
              <a:rPr lang="th-TH" altLang="zh-CN" sz="24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h-TH" altLang="zh-CN" sz="24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altLang="zh-CN" sz="24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ประจำปี</a:t>
            </a:r>
            <a:r>
              <a:rPr lang="th-TH" altLang="zh-CN" sz="2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งบประมาณ พ.ศ. 2558</a:t>
            </a:r>
          </a:p>
        </p:txBody>
      </p:sp>
    </p:spTree>
    <p:extLst>
      <p:ext uri="{BB962C8B-B14F-4D97-AF65-F5344CB8AC3E}">
        <p14:creationId xmlns:p14="http://schemas.microsoft.com/office/powerpoint/2010/main" xmlns="" val="390684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281519"/>
            <a:ext cx="20574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6B4966-98AC-4FFD-B161-873CFD75E443}" type="slidenum">
              <a:rPr lang="th-TH" altLang="th-TH" sz="12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th-TH" altLang="th-TH" sz="1200" smtClean="0">
              <a:solidFill>
                <a:srgbClr val="898989"/>
              </a:solidFill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457200" y="1008161"/>
            <a:ext cx="2922588" cy="1111180"/>
            <a:chOff x="14068" y="1374368"/>
            <a:chExt cx="457200" cy="655804"/>
          </a:xfrm>
        </p:grpSpPr>
        <p:sp>
          <p:nvSpPr>
            <p:cNvPr id="6" name="Oval 5"/>
            <p:cNvSpPr/>
            <p:nvPr/>
          </p:nvSpPr>
          <p:spPr>
            <a:xfrm>
              <a:off x="14068" y="1374368"/>
              <a:ext cx="457200" cy="457218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h-TH" sz="3600">
                <a:solidFill>
                  <a:prstClr val="white"/>
                </a:solidFill>
              </a:endParaRPr>
            </a:p>
          </p:txBody>
        </p:sp>
        <p:sp>
          <p:nvSpPr>
            <p:cNvPr id="85034" name="Rectangle 14"/>
            <p:cNvSpPr>
              <a:spLocks noChangeArrowheads="1"/>
            </p:cNvSpPr>
            <p:nvPr/>
          </p:nvSpPr>
          <p:spPr bwMode="black">
            <a:xfrm>
              <a:off x="42204" y="1436190"/>
              <a:ext cx="393622" cy="593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altLang="th-TH" sz="1800" b="1" dirty="0" smtClean="0">
                  <a:solidFill>
                    <a:srgbClr val="FFFFFF"/>
                  </a:solidFill>
                  <a:latin typeface="Tahoma" pitchFamily="34" charset="0"/>
                  <a:cs typeface="Tahoma" pitchFamily="34" charset="0"/>
                </a:rPr>
                <a:t>Workshop </a:t>
              </a:r>
              <a:r>
                <a:rPr lang="th-TH" altLang="th-TH" sz="1800" b="1" dirty="0">
                  <a:solidFill>
                    <a:srgbClr val="FFFFFF"/>
                  </a:solidFill>
                  <a:latin typeface="Tahoma" pitchFamily="34" charset="0"/>
                  <a:cs typeface="Tahoma" pitchFamily="34" charset="0"/>
                </a:rPr>
                <a:t>ครั้งที่ </a:t>
              </a:r>
              <a:r>
                <a:rPr lang="en-US" altLang="th-TH" sz="1800" b="1" dirty="0">
                  <a:solidFill>
                    <a:srgbClr val="FFFFFF"/>
                  </a:solidFill>
                  <a:latin typeface="Tahoma" pitchFamily="34" charset="0"/>
                  <a:cs typeface="Tahoma" pitchFamily="34" charset="0"/>
                </a:rPr>
                <a:t>1 </a:t>
              </a:r>
              <a:r>
                <a:rPr lang="th-TH" altLang="th-TH" sz="1800" b="1" dirty="0">
                  <a:solidFill>
                    <a:srgbClr val="FFFFFF"/>
                  </a:solidFill>
                  <a:latin typeface="Tahoma" pitchFamily="34" charset="0"/>
                  <a:cs typeface="Tahoma" pitchFamily="34" charset="0"/>
                </a:rPr>
                <a:t>และ</a:t>
              </a:r>
              <a:r>
                <a:rPr lang="en-US" altLang="th-TH" sz="1800" b="1" dirty="0">
                  <a:solidFill>
                    <a:srgbClr val="FFFFFF"/>
                  </a:solidFill>
                  <a:latin typeface="Tahoma" pitchFamily="34" charset="0"/>
                  <a:cs typeface="Tahoma" pitchFamily="34" charset="0"/>
                </a:rPr>
                <a:t> 2</a:t>
              </a:r>
            </a:p>
            <a:p>
              <a:pPr algn="ctr">
                <a:lnSpc>
                  <a:spcPct val="110000"/>
                </a:lnSpc>
              </a:pPr>
              <a:r>
                <a:rPr lang="en-US" altLang="th-TH" sz="1800" b="1" dirty="0">
                  <a:solidFill>
                    <a:srgbClr val="FFFFFF"/>
                  </a:solidFill>
                  <a:latin typeface="Tahoma" pitchFamily="34" charset="0"/>
                  <a:cs typeface="Tahoma" pitchFamily="34" charset="0"/>
                </a:rPr>
                <a:t>(22 </a:t>
              </a:r>
              <a:r>
                <a:rPr lang="th-TH" altLang="th-TH" sz="1800" b="1" dirty="0">
                  <a:solidFill>
                    <a:srgbClr val="FFFFFF"/>
                  </a:solidFill>
                  <a:latin typeface="Tahoma" pitchFamily="34" charset="0"/>
                  <a:cs typeface="Tahoma" pitchFamily="34" charset="0"/>
                </a:rPr>
                <a:t>คณะ)</a:t>
              </a:r>
              <a:endParaRPr lang="en-US" altLang="th-TH" sz="18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63" name="Rectangle 62"/>
          <p:cNvSpPr/>
          <p:nvPr/>
        </p:nvSpPr>
        <p:spPr>
          <a:xfrm>
            <a:off x="636588" y="5744944"/>
            <a:ext cx="7799387" cy="757238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68363" y="5954494"/>
            <a:ext cx="1354137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u="sng" dirty="0">
                <a:solidFill>
                  <a:srgbClr val="70AD47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Deliverable</a:t>
            </a:r>
            <a:endParaRPr lang="th-TH" sz="1600" b="1" u="sng" dirty="0">
              <a:solidFill>
                <a:srgbClr val="70AD47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4998" name="TextBox 85"/>
          <p:cNvSpPr txBox="1">
            <a:spLocks noChangeArrowheads="1"/>
          </p:cNvSpPr>
          <p:nvPr/>
        </p:nvSpPr>
        <p:spPr bwMode="auto">
          <a:xfrm>
            <a:off x="2689225" y="5832257"/>
            <a:ext cx="45132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th-TH" sz="16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KPIs </a:t>
            </a:r>
            <a:r>
              <a:rPr lang="th-TH" altLang="th-TH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รายกระทรวง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th-TH" sz="16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Joint KPIs </a:t>
            </a:r>
            <a:r>
              <a:rPr lang="th-TH" altLang="th-TH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ของแต่ละกระทรวง</a:t>
            </a:r>
          </a:p>
        </p:txBody>
      </p:sp>
      <p:sp>
        <p:nvSpPr>
          <p:cNvPr id="47" name="Down Arrow 46"/>
          <p:cNvSpPr/>
          <p:nvPr/>
        </p:nvSpPr>
        <p:spPr>
          <a:xfrm rot="5400000">
            <a:off x="3402013" y="889099"/>
            <a:ext cx="1014412" cy="909638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4400550" y="911324"/>
            <a:ext cx="4297363" cy="274638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Stakeholder</a:t>
            </a:r>
            <a:endParaRPr lang="th-TH" sz="16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5314950" y="1235174"/>
            <a:ext cx="1003300" cy="354013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9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กรรมการเจรจาข้อตกลงฯ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6354763" y="1235174"/>
            <a:ext cx="1195387" cy="354013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1000" dirty="0" err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สศช.</a:t>
            </a:r>
            <a:r>
              <a:rPr lang="th-TH" sz="10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000" dirty="0" err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สงป.</a:t>
            </a:r>
            <a:r>
              <a:rPr lang="th-TH" sz="10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000" dirty="0" err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ก.พ.ร.</a:t>
            </a:r>
            <a:endParaRPr lang="th-TH" sz="10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6815400" y="1639987"/>
            <a:ext cx="842963" cy="3175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10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ประชาสังคม</a:t>
            </a:r>
          </a:p>
        </p:txBody>
      </p:sp>
      <p:sp>
        <p:nvSpPr>
          <p:cNvPr id="85004" name="TextBox 2"/>
          <p:cNvSpPr txBox="1">
            <a:spLocks noChangeArrowheads="1"/>
          </p:cNvSpPr>
          <p:nvPr/>
        </p:nvSpPr>
        <p:spPr bwMode="auto">
          <a:xfrm>
            <a:off x="3462655" y="1201420"/>
            <a:ext cx="96532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 dirty="0" smtClean="0">
                <a:solidFill>
                  <a:srgbClr val="0D0D0D"/>
                </a:solidFill>
                <a:latin typeface="Tahoma" pitchFamily="34" charset="0"/>
                <a:cs typeface="Tahoma" pitchFamily="34" charset="0"/>
              </a:rPr>
              <a:t>Workshop</a:t>
            </a:r>
            <a:endParaRPr lang="th-TH" altLang="en-US" sz="1200" b="1" dirty="0">
              <a:solidFill>
                <a:srgbClr val="0D0D0D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4423588" y="1622524"/>
            <a:ext cx="991564" cy="32543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10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ผู้ทรงคุณวุฒิ</a:t>
            </a:r>
            <a:endParaRPr lang="th-TH" sz="10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5456301" y="1636812"/>
            <a:ext cx="1335350" cy="3206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10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ภาคเอกชน เช่น สภาอุตฯ สภาหอการค้า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7679000" y="1619349"/>
            <a:ext cx="1001713" cy="33813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10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กลุ่มพัฒนาระบบบริหาร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4422775" y="1224062"/>
            <a:ext cx="850900" cy="37465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10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กระทรวง</a:t>
            </a:r>
            <a:endParaRPr lang="th-TH" sz="10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7596188" y="1231999"/>
            <a:ext cx="1101725" cy="341313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10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หน่วยงานในกำกับของรัฐ</a:t>
            </a:r>
          </a:p>
        </p:txBody>
      </p:sp>
      <p:sp>
        <p:nvSpPr>
          <p:cNvPr id="2" name="Rectangle 1"/>
          <p:cNvSpPr/>
          <p:nvPr/>
        </p:nvSpPr>
        <p:spPr>
          <a:xfrm>
            <a:off x="120650" y="2155924"/>
            <a:ext cx="1997075" cy="13223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คณะที่ </a:t>
            </a:r>
            <a:r>
              <a:rPr lang="en-US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 </a:t>
            </a:r>
            <a:endParaRPr lang="th-TH" sz="10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4625" indent="-174625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สำนักนายกรัฐมนตรี</a:t>
            </a:r>
          </a:p>
          <a:p>
            <a:pPr marL="174625" indent="-174625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สำนักงานพระพุทธศาสนาแห่งชาติ</a:t>
            </a:r>
          </a:p>
          <a:p>
            <a:pPr marL="174625" indent="-174625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ราชบัณฑิตยสถาน</a:t>
            </a:r>
          </a:p>
          <a:p>
            <a:pPr marL="174625" indent="-174625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สำนักงาน กปร.</a:t>
            </a:r>
          </a:p>
          <a:p>
            <a:pPr marL="174625" indent="-174625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สำนักงานคณะกรรมการวิจัยแห่งชาติ</a:t>
            </a:r>
          </a:p>
        </p:txBody>
      </p:sp>
      <p:sp>
        <p:nvSpPr>
          <p:cNvPr id="85011" name="Rectangle 2"/>
          <p:cNvSpPr>
            <a:spLocks noChangeArrowheads="1"/>
          </p:cNvSpPr>
          <p:nvPr/>
        </p:nvSpPr>
        <p:spPr bwMode="auto">
          <a:xfrm>
            <a:off x="120650" y="3532287"/>
            <a:ext cx="1997075" cy="2460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10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คณะที่ </a:t>
            </a:r>
            <a:r>
              <a:rPr lang="en-US" sz="10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2 </a:t>
            </a:r>
            <a:r>
              <a:rPr lang="th-TH" sz="10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ก. การคลัง</a:t>
            </a:r>
          </a:p>
        </p:txBody>
      </p:sp>
      <p:sp>
        <p:nvSpPr>
          <p:cNvPr id="85012" name="Rectangle 3"/>
          <p:cNvSpPr>
            <a:spLocks noChangeArrowheads="1"/>
          </p:cNvSpPr>
          <p:nvPr/>
        </p:nvSpPr>
        <p:spPr bwMode="auto">
          <a:xfrm>
            <a:off x="120650" y="3843437"/>
            <a:ext cx="1997075" cy="2460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10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คณะที่ </a:t>
            </a:r>
            <a:r>
              <a:rPr lang="en-US" sz="10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3 </a:t>
            </a:r>
            <a:r>
              <a:rPr lang="th-TH" sz="10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ก. การต่างประเทศ</a:t>
            </a:r>
          </a:p>
        </p:txBody>
      </p:sp>
      <p:sp>
        <p:nvSpPr>
          <p:cNvPr id="85013" name="Rectangle 4"/>
          <p:cNvSpPr>
            <a:spLocks noChangeArrowheads="1"/>
          </p:cNvSpPr>
          <p:nvPr/>
        </p:nvSpPr>
        <p:spPr bwMode="auto">
          <a:xfrm>
            <a:off x="114300" y="4167287"/>
            <a:ext cx="2003425" cy="2476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10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คณะที่ </a:t>
            </a:r>
            <a:r>
              <a:rPr lang="en-US" sz="10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4 </a:t>
            </a:r>
            <a:r>
              <a:rPr lang="th-TH" sz="10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ก. การท่องเที่ยวฯ</a:t>
            </a:r>
          </a:p>
        </p:txBody>
      </p:sp>
      <p:sp>
        <p:nvSpPr>
          <p:cNvPr id="85014" name="Rectangle 6"/>
          <p:cNvSpPr>
            <a:spLocks noChangeArrowheads="1"/>
          </p:cNvSpPr>
          <p:nvPr/>
        </p:nvSpPr>
        <p:spPr bwMode="auto">
          <a:xfrm>
            <a:off x="112713" y="4495899"/>
            <a:ext cx="2005012" cy="2460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10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คณะที่ </a:t>
            </a:r>
            <a:r>
              <a:rPr lang="en-US" sz="10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5 </a:t>
            </a:r>
            <a:r>
              <a:rPr lang="th-TH" sz="10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ก. การพัฒนาสังคมฯ</a:t>
            </a:r>
            <a:endParaRPr lang="th-TH" sz="1000">
              <a:solidFill>
                <a:prstClr val="black"/>
              </a:solidFill>
            </a:endParaRPr>
          </a:p>
        </p:txBody>
      </p:sp>
      <p:sp>
        <p:nvSpPr>
          <p:cNvPr id="85015" name="Rectangle 7"/>
          <p:cNvSpPr>
            <a:spLocks noChangeArrowheads="1"/>
          </p:cNvSpPr>
          <p:nvPr/>
        </p:nvSpPr>
        <p:spPr bwMode="auto">
          <a:xfrm>
            <a:off x="112713" y="4811812"/>
            <a:ext cx="2005012" cy="2460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10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คณะที่ </a:t>
            </a:r>
            <a:r>
              <a:rPr lang="en-US" sz="10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6 </a:t>
            </a:r>
            <a:r>
              <a:rPr lang="th-TH" sz="10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ก. เกษตรและสหกรณ์</a:t>
            </a:r>
          </a:p>
        </p:txBody>
      </p:sp>
      <p:sp>
        <p:nvSpPr>
          <p:cNvPr id="85016" name="Rectangle 8"/>
          <p:cNvSpPr>
            <a:spLocks noChangeArrowheads="1"/>
          </p:cNvSpPr>
          <p:nvPr/>
        </p:nvSpPr>
        <p:spPr bwMode="auto">
          <a:xfrm>
            <a:off x="112713" y="5134074"/>
            <a:ext cx="2005012" cy="2460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10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คณะที่ </a:t>
            </a:r>
            <a:r>
              <a:rPr lang="en-US" sz="10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7 </a:t>
            </a:r>
            <a:r>
              <a:rPr lang="th-TH" sz="10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ก. คมนาคม</a:t>
            </a:r>
            <a:endParaRPr lang="th-TH" sz="1000">
              <a:solidFill>
                <a:prstClr val="black"/>
              </a:solidFill>
            </a:endParaRPr>
          </a:p>
        </p:txBody>
      </p:sp>
      <p:sp>
        <p:nvSpPr>
          <p:cNvPr id="85017" name="Rectangle 9"/>
          <p:cNvSpPr>
            <a:spLocks noChangeArrowheads="1"/>
          </p:cNvSpPr>
          <p:nvPr/>
        </p:nvSpPr>
        <p:spPr bwMode="auto">
          <a:xfrm>
            <a:off x="112713" y="5435699"/>
            <a:ext cx="2005012" cy="2460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10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คณะที่ </a:t>
            </a:r>
            <a:r>
              <a:rPr lang="en-US" sz="10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8 </a:t>
            </a:r>
            <a:r>
              <a:rPr lang="th-TH" sz="10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ก. ทรัพยากรธรรมชาติฯ</a:t>
            </a:r>
          </a:p>
        </p:txBody>
      </p:sp>
      <p:sp>
        <p:nvSpPr>
          <p:cNvPr id="85018" name="Rectangle 10"/>
          <p:cNvSpPr>
            <a:spLocks noChangeArrowheads="1"/>
          </p:cNvSpPr>
          <p:nvPr/>
        </p:nvSpPr>
        <p:spPr bwMode="auto">
          <a:xfrm>
            <a:off x="2208213" y="2176562"/>
            <a:ext cx="1933575" cy="4000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10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คณะที่ </a:t>
            </a:r>
            <a:r>
              <a:rPr lang="en-US" sz="10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9 </a:t>
            </a:r>
            <a:r>
              <a:rPr lang="th-TH" sz="10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ก. เทคโนโลยีสารสนเทศและการสื่อสาร</a:t>
            </a:r>
            <a:endParaRPr lang="th-TH" sz="1000">
              <a:solidFill>
                <a:prstClr val="black"/>
              </a:solidFill>
            </a:endParaRPr>
          </a:p>
        </p:txBody>
      </p:sp>
      <p:sp>
        <p:nvSpPr>
          <p:cNvPr id="85019" name="Rectangle 11"/>
          <p:cNvSpPr>
            <a:spLocks noChangeArrowheads="1"/>
          </p:cNvSpPr>
          <p:nvPr/>
        </p:nvSpPr>
        <p:spPr bwMode="auto">
          <a:xfrm>
            <a:off x="2206625" y="2643287"/>
            <a:ext cx="1935163" cy="2460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10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คณะที่ </a:t>
            </a:r>
            <a:r>
              <a:rPr lang="en-US" sz="10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10 </a:t>
            </a:r>
            <a:r>
              <a:rPr lang="th-TH" sz="10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ก. พลังงาน</a:t>
            </a:r>
            <a:endParaRPr lang="th-TH" sz="1000">
              <a:solidFill>
                <a:prstClr val="black"/>
              </a:solidFill>
            </a:endParaRPr>
          </a:p>
        </p:txBody>
      </p:sp>
      <p:sp>
        <p:nvSpPr>
          <p:cNvPr id="85020" name="Rectangle 12"/>
          <p:cNvSpPr>
            <a:spLocks noChangeArrowheads="1"/>
          </p:cNvSpPr>
          <p:nvPr/>
        </p:nvSpPr>
        <p:spPr bwMode="auto">
          <a:xfrm>
            <a:off x="2212975" y="2957612"/>
            <a:ext cx="1928813" cy="2460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10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คณะที่ </a:t>
            </a:r>
            <a:r>
              <a:rPr lang="en-US" sz="10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11 </a:t>
            </a:r>
            <a:r>
              <a:rPr lang="th-TH" sz="10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ก. พาณิชย์</a:t>
            </a:r>
            <a:endParaRPr lang="th-TH" sz="1000">
              <a:solidFill>
                <a:prstClr val="black"/>
              </a:solidFill>
            </a:endParaRPr>
          </a:p>
        </p:txBody>
      </p:sp>
      <p:sp>
        <p:nvSpPr>
          <p:cNvPr id="85021" name="Rectangle 13"/>
          <p:cNvSpPr>
            <a:spLocks noChangeArrowheads="1"/>
          </p:cNvSpPr>
          <p:nvPr/>
        </p:nvSpPr>
        <p:spPr bwMode="auto">
          <a:xfrm>
            <a:off x="2206625" y="3270349"/>
            <a:ext cx="1935163" cy="2460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10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คณะที่ </a:t>
            </a:r>
            <a:r>
              <a:rPr lang="en-US" sz="10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12 </a:t>
            </a:r>
            <a:r>
              <a:rPr lang="th-TH" sz="10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ก. มหาดไทย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222500" y="3594199"/>
            <a:ext cx="1919288" cy="7080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คณะที่ </a:t>
            </a:r>
            <a:r>
              <a:rPr lang="en-US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13 </a:t>
            </a:r>
            <a:endParaRPr lang="th-TH" sz="10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4625" indent="-174625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ก. ยุติธรรม</a:t>
            </a:r>
          </a:p>
          <a:p>
            <a:pPr marL="174625" indent="-174625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สำนักงานป้องกันและปราบปรามการฟอกเงิน</a:t>
            </a:r>
          </a:p>
        </p:txBody>
      </p:sp>
      <p:sp>
        <p:nvSpPr>
          <p:cNvPr id="85023" name="Rectangle 15"/>
          <p:cNvSpPr>
            <a:spLocks noChangeArrowheads="1"/>
          </p:cNvSpPr>
          <p:nvPr/>
        </p:nvSpPr>
        <p:spPr bwMode="auto">
          <a:xfrm>
            <a:off x="2222500" y="4372074"/>
            <a:ext cx="1919288" cy="2460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10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คณะที่ </a:t>
            </a:r>
            <a:r>
              <a:rPr lang="en-US" sz="10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14 </a:t>
            </a:r>
            <a:r>
              <a:rPr lang="th-TH" sz="10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ก. แรงงาน</a:t>
            </a:r>
            <a:endParaRPr lang="th-TH" sz="1000">
              <a:solidFill>
                <a:prstClr val="black"/>
              </a:solidFill>
            </a:endParaRPr>
          </a:p>
        </p:txBody>
      </p:sp>
      <p:sp>
        <p:nvSpPr>
          <p:cNvPr id="85024" name="Rectangle 16"/>
          <p:cNvSpPr>
            <a:spLocks noChangeArrowheads="1"/>
          </p:cNvSpPr>
          <p:nvPr/>
        </p:nvSpPr>
        <p:spPr bwMode="auto">
          <a:xfrm>
            <a:off x="2206625" y="4708624"/>
            <a:ext cx="1935163" cy="2476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10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คณะที่ </a:t>
            </a:r>
            <a:r>
              <a:rPr lang="en-US" sz="10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15 </a:t>
            </a:r>
            <a:r>
              <a:rPr lang="th-TH" sz="10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ก. วัฒนธรรม</a:t>
            </a:r>
            <a:endParaRPr lang="th-TH" sz="1000">
              <a:solidFill>
                <a:prstClr val="black"/>
              </a:solidFill>
            </a:endParaRPr>
          </a:p>
        </p:txBody>
      </p:sp>
      <p:sp>
        <p:nvSpPr>
          <p:cNvPr id="85025" name="Rectangle 17"/>
          <p:cNvSpPr>
            <a:spLocks noChangeArrowheads="1"/>
          </p:cNvSpPr>
          <p:nvPr/>
        </p:nvSpPr>
        <p:spPr bwMode="auto">
          <a:xfrm>
            <a:off x="2206625" y="5024537"/>
            <a:ext cx="1935163" cy="2476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10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คณะที่ </a:t>
            </a:r>
            <a:r>
              <a:rPr lang="en-US" sz="10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16 </a:t>
            </a:r>
            <a:r>
              <a:rPr lang="th-TH" sz="10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ก. วิทยาศาสตร์ฯ</a:t>
            </a:r>
          </a:p>
        </p:txBody>
      </p:sp>
      <p:sp>
        <p:nvSpPr>
          <p:cNvPr id="85026" name="Rectangle 18"/>
          <p:cNvSpPr>
            <a:spLocks noChangeArrowheads="1"/>
          </p:cNvSpPr>
          <p:nvPr/>
        </p:nvSpPr>
        <p:spPr bwMode="auto">
          <a:xfrm>
            <a:off x="2200275" y="5338862"/>
            <a:ext cx="1941513" cy="2460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10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คณะที่ </a:t>
            </a:r>
            <a:r>
              <a:rPr lang="en-US" sz="10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17 </a:t>
            </a:r>
            <a:r>
              <a:rPr lang="th-TH" sz="100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ก. สาธารณสุข</a:t>
            </a:r>
            <a:endParaRPr lang="th-TH" sz="100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354513" y="2190849"/>
            <a:ext cx="2259012" cy="7080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คณะที่ </a:t>
            </a:r>
            <a:r>
              <a:rPr lang="en-US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18 </a:t>
            </a:r>
            <a:endParaRPr lang="th-TH" sz="10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4625" indent="-174625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ก. อุตสาหกรรม</a:t>
            </a:r>
          </a:p>
          <a:p>
            <a:pPr marL="174625" indent="-174625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สำนักงานคณะกรรมการส่งเสริมการลงทุน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354513" y="2956024"/>
            <a:ext cx="2259012" cy="11699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คณะที่ </a:t>
            </a:r>
            <a:r>
              <a:rPr lang="en-US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19 </a:t>
            </a:r>
            <a:endParaRPr lang="th-TH" sz="10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4625" indent="-174625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สำนักงานปลัดกระทรวงกลาโหม</a:t>
            </a:r>
          </a:p>
          <a:p>
            <a:pPr marL="174625" indent="-174625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กองบัญชาการกองทัพไทย</a:t>
            </a:r>
          </a:p>
          <a:p>
            <a:pPr marL="174625" indent="-174625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กองทัพบก</a:t>
            </a:r>
          </a:p>
          <a:p>
            <a:pPr marL="174625" indent="-174625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กองทัพเรือ</a:t>
            </a:r>
          </a:p>
          <a:p>
            <a:pPr marL="174625" indent="-174625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กองทัพอากาศ</a:t>
            </a:r>
          </a:p>
          <a:p>
            <a:pPr marL="174625" indent="-174625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กรมราชองครักษ์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346575" y="4175224"/>
            <a:ext cx="2266950" cy="147796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คณะที่ </a:t>
            </a:r>
            <a:r>
              <a:rPr lang="en-US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 </a:t>
            </a:r>
            <a:endParaRPr lang="th-TH" sz="10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4625" indent="-174625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สำนักงานปลัดกระทรวงศึกษาธิการ</a:t>
            </a:r>
          </a:p>
          <a:p>
            <a:pPr marL="174625" indent="-174625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สำนักงานคณะกรรมการ</a:t>
            </a:r>
            <a:r>
              <a:rPr lang="th-TH" sz="10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การศึกษา</a:t>
            </a:r>
            <a:br>
              <a:rPr lang="th-TH" sz="10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0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ขั้น</a:t>
            </a: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พื้นฐาน</a:t>
            </a:r>
          </a:p>
          <a:p>
            <a:pPr marL="174625" indent="-174625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สำนักงานคณะกรรมการการอาชีวศึกษา</a:t>
            </a:r>
          </a:p>
          <a:p>
            <a:pPr marL="174625" indent="-174625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สำนักงานคณะกรรมการการอุดมศึกษา</a:t>
            </a:r>
          </a:p>
          <a:p>
            <a:pPr marL="174625" indent="-174625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สำนักงานเลขาธิการสภาการศึกษา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837363" y="2162274"/>
            <a:ext cx="2155825" cy="13239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คณะที่ </a:t>
            </a:r>
            <a:r>
              <a:rPr lang="en-US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21</a:t>
            </a:r>
            <a:endParaRPr lang="th-TH" sz="10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4625" indent="-174625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สำนักข่าวกรองแห่งชาติ</a:t>
            </a:r>
          </a:p>
          <a:p>
            <a:pPr marL="174625" indent="-174625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สำนักงานสภาความมั่นคงแห่งชาติ</a:t>
            </a:r>
          </a:p>
          <a:p>
            <a:pPr marL="174625" indent="-174625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กองอำนวยการรักษาความมั่นคงภายในราชอาณาจักร</a:t>
            </a:r>
          </a:p>
          <a:p>
            <a:pPr marL="174625" indent="-174625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สำนักงานตำรวจแห่งชาติ</a:t>
            </a:r>
          </a:p>
          <a:p>
            <a:pPr marL="174625" indent="-174625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ศูนย์อำนวยการบริหารจังหวัดชายแดนภาคใต้ (ศอ.บต.)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837363" y="3703737"/>
            <a:ext cx="2155825" cy="178593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คณะที่ </a:t>
            </a:r>
            <a:r>
              <a:rPr lang="en-US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22</a:t>
            </a:r>
            <a:endParaRPr lang="th-TH" sz="10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28600" indent="-228600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สำนักงบประมาณ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สำนักงานคณะกรรมการกฤษฎีกา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สำนักงานคณะกรรมการข้าราชการพลเรือน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สำนักงานคณะกรรมการพัฒนาการเศรษฐกิจและสังคมแห่งชาติ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สำนักงานคณะกรรมการพัฒนาระบบราชการ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สำนักเลขาธิการคณะรัฐมนตรี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สำนักเลขาธิการนายกรัฐมนตรี</a:t>
            </a:r>
          </a:p>
        </p:txBody>
      </p:sp>
      <p:sp>
        <p:nvSpPr>
          <p:cNvPr id="43" name="Title 1"/>
          <p:cNvSpPr txBox="1">
            <a:spLocks/>
          </p:cNvSpPr>
          <p:nvPr/>
        </p:nvSpPr>
        <p:spPr bwMode="auto">
          <a:xfrm>
            <a:off x="315233" y="121380"/>
            <a:ext cx="8677955" cy="36933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5.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วิธีการจัดทำคำรับรองฯ ประจำปีงบประมาณ พ.ศ. </a:t>
            </a: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2558</a:t>
            </a:r>
            <a:endParaRPr lang="th-TH" sz="1800" b="1" kern="0" dirty="0"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3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Arrow Connector 24"/>
          <p:cNvCxnSpPr/>
          <p:nvPr/>
        </p:nvCxnSpPr>
        <p:spPr>
          <a:xfrm>
            <a:off x="539552" y="1867346"/>
            <a:ext cx="0" cy="43204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Oval 142"/>
          <p:cNvSpPr/>
          <p:nvPr/>
        </p:nvSpPr>
        <p:spPr>
          <a:xfrm>
            <a:off x="4320525" y="5876282"/>
            <a:ext cx="2162678" cy="859477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11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3970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92875"/>
            <a:ext cx="20574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1B1C33D-81FF-4E8B-944D-A0167235DAD0}" type="slidenum">
              <a:rPr lang="th-TH" altLang="th-TH" sz="1200" smtClean="0">
                <a:solidFill>
                  <a:srgbClr val="898989"/>
                </a:solidFill>
                <a:latin typeface="Tahoma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th-TH" altLang="th-TH" sz="1200" smtClean="0">
              <a:solidFill>
                <a:srgbClr val="898989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4630127" y="2321794"/>
            <a:ext cx="1627187" cy="740442"/>
            <a:chOff x="115473" y="1374368"/>
            <a:chExt cx="507826" cy="469095"/>
          </a:xfrm>
        </p:grpSpPr>
        <p:sp>
          <p:nvSpPr>
            <p:cNvPr id="6" name="Oval 5"/>
            <p:cNvSpPr/>
            <p:nvPr/>
          </p:nvSpPr>
          <p:spPr>
            <a:xfrm>
              <a:off x="136281" y="1374368"/>
              <a:ext cx="457291" cy="457609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th-TH">
                <a:solidFill>
                  <a:prstClr val="white"/>
                </a:solidFill>
              </a:endParaRPr>
            </a:p>
          </p:txBody>
        </p:sp>
        <p:sp>
          <p:nvSpPr>
            <p:cNvPr id="84007" name="Rectangle 14"/>
            <p:cNvSpPr>
              <a:spLocks noChangeArrowheads="1"/>
            </p:cNvSpPr>
            <p:nvPr/>
          </p:nvSpPr>
          <p:spPr bwMode="black">
            <a:xfrm>
              <a:off x="115473" y="1398893"/>
              <a:ext cx="507826" cy="444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th-TH" altLang="th-TH" sz="1200" b="1" dirty="0">
                  <a:solidFill>
                    <a:srgbClr val="FFFFFF"/>
                  </a:solidFill>
                  <a:latin typeface="Tahoma" pitchFamily="34" charset="0"/>
                  <a:cs typeface="Tahoma" pitchFamily="34" charset="0"/>
                </a:rPr>
                <a:t>สำนักงาน ก.พ.ร.</a:t>
              </a:r>
              <a:r>
                <a:rPr lang="en-US" altLang="th-TH" sz="1200" b="1" dirty="0">
                  <a:solidFill>
                    <a:srgbClr val="FFFFFF"/>
                  </a:solidFill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altLang="th-TH" sz="1200" b="1" dirty="0" smtClean="0">
                  <a:solidFill>
                    <a:srgbClr val="FFFFFF"/>
                  </a:solidFill>
                  <a:latin typeface="Tahoma" pitchFamily="34" charset="0"/>
                  <a:cs typeface="Tahoma" pitchFamily="34" charset="0"/>
                </a:rPr>
                <a:t>จัดทำ</a:t>
              </a:r>
              <a:r>
                <a:rPr lang="en-US" altLang="th-TH" sz="1200" b="1" dirty="0" smtClean="0">
                  <a:solidFill>
                    <a:srgbClr val="FFFFFF"/>
                  </a:solidFill>
                  <a:latin typeface="Tahoma" pitchFamily="34" charset="0"/>
                  <a:cs typeface="Tahoma" pitchFamily="34" charset="0"/>
                </a:rPr>
                <a:t>  Workshop</a:t>
              </a:r>
              <a:endParaRPr lang="th-TH" altLang="th-TH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endParaRPr>
            </a:p>
            <a:p>
              <a:pPr algn="ctr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th-TH" altLang="th-TH" sz="1200" b="1" dirty="0">
                  <a:solidFill>
                    <a:srgbClr val="FFFFFF"/>
                  </a:solidFill>
                  <a:latin typeface="Tahoma" pitchFamily="34" charset="0"/>
                  <a:cs typeface="Tahoma" pitchFamily="34" charset="0"/>
                </a:rPr>
                <a:t>ครั้งที่ </a:t>
              </a:r>
              <a:r>
                <a:rPr lang="en-US" altLang="th-TH" sz="1200" b="1" dirty="0">
                  <a:solidFill>
                    <a:srgbClr val="FFFFFF"/>
                  </a:solidFill>
                  <a:latin typeface="Tahoma" pitchFamily="34" charset="0"/>
                  <a:cs typeface="Tahoma" pitchFamily="34" charset="0"/>
                </a:rPr>
                <a:t>1</a:t>
              </a: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7310760" y="2299394"/>
            <a:ext cx="1512941" cy="736305"/>
            <a:chOff x="14068" y="1374368"/>
            <a:chExt cx="458178" cy="483422"/>
          </a:xfrm>
        </p:grpSpPr>
        <p:sp>
          <p:nvSpPr>
            <p:cNvPr id="9" name="Oval 8"/>
            <p:cNvSpPr/>
            <p:nvPr/>
          </p:nvSpPr>
          <p:spPr>
            <a:xfrm>
              <a:off x="14068" y="1374368"/>
              <a:ext cx="457200" cy="457558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th-TH">
                <a:solidFill>
                  <a:prstClr val="white"/>
                </a:solidFill>
              </a:endParaRPr>
            </a:p>
          </p:txBody>
        </p:sp>
        <p:sp>
          <p:nvSpPr>
            <p:cNvPr id="84005" name="Rectangle 14"/>
            <p:cNvSpPr>
              <a:spLocks noChangeArrowheads="1"/>
            </p:cNvSpPr>
            <p:nvPr/>
          </p:nvSpPr>
          <p:spPr bwMode="black">
            <a:xfrm>
              <a:off x="43182" y="1409655"/>
              <a:ext cx="429064" cy="448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th-TH" altLang="th-TH" sz="1200" b="1" dirty="0">
                  <a:solidFill>
                    <a:srgbClr val="FFFFFF"/>
                  </a:solidFill>
                  <a:latin typeface="Tahoma" pitchFamily="34" charset="0"/>
                  <a:cs typeface="Tahoma" pitchFamily="34" charset="0"/>
                </a:rPr>
                <a:t>สำนักงาน ก.พ.ร.</a:t>
              </a:r>
              <a:r>
                <a:rPr lang="en-US" altLang="th-TH" sz="1200" b="1" dirty="0">
                  <a:solidFill>
                    <a:srgbClr val="FFFFFF"/>
                  </a:solidFill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altLang="th-TH" sz="1200" b="1" dirty="0" smtClean="0">
                  <a:solidFill>
                    <a:srgbClr val="FFFFFF"/>
                  </a:solidFill>
                  <a:latin typeface="Tahoma" pitchFamily="34" charset="0"/>
                  <a:cs typeface="Tahoma" pitchFamily="34" charset="0"/>
                </a:rPr>
                <a:t>จัดทำ</a:t>
              </a:r>
              <a:r>
                <a:rPr lang="en-US" altLang="th-TH" sz="1200" b="1" dirty="0">
                  <a:solidFill>
                    <a:srgbClr val="FFFFFF"/>
                  </a:solidFill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altLang="th-TH" sz="1200" b="1" dirty="0" smtClean="0">
                  <a:solidFill>
                    <a:srgbClr val="FFFFFF"/>
                  </a:solidFill>
                  <a:latin typeface="Tahoma" pitchFamily="34" charset="0"/>
                  <a:cs typeface="Tahoma" pitchFamily="34" charset="0"/>
                </a:rPr>
                <a:t>Workshop </a:t>
              </a:r>
              <a:endParaRPr lang="th-TH" altLang="th-TH" sz="12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endParaRPr>
            </a:p>
            <a:p>
              <a:pPr algn="ctr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th-TH" altLang="th-TH" sz="1200" b="1" dirty="0">
                  <a:solidFill>
                    <a:srgbClr val="FFFFFF"/>
                  </a:solidFill>
                  <a:latin typeface="Tahoma" pitchFamily="34" charset="0"/>
                  <a:cs typeface="Tahoma" pitchFamily="34" charset="0"/>
                </a:rPr>
                <a:t>ครั้งที่ </a:t>
              </a:r>
              <a:r>
                <a:rPr lang="en-US" altLang="th-TH" sz="1200" b="1" dirty="0">
                  <a:solidFill>
                    <a:srgbClr val="FFFFFF"/>
                  </a:solidFill>
                  <a:latin typeface="Tahoma" pitchFamily="34" charset="0"/>
                  <a:cs typeface="Tahoma" pitchFamily="34" charset="0"/>
                </a:rPr>
                <a:t>2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4731905" y="4725144"/>
            <a:ext cx="1390106" cy="500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10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สำนักงาน ก.พ.ร.</a:t>
            </a:r>
            <a:r>
              <a:rPr lang="en-US" sz="10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th-TH" sz="10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th-TH" sz="10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เสนอตัวชี้วัด</a:t>
            </a:r>
            <a:r>
              <a:rPr lang="th-TH" sz="1000" b="1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ให้</a:t>
            </a:r>
            <a:br>
              <a:rPr lang="th-TH" sz="1000" b="1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000" b="1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ส่วน</a:t>
            </a:r>
            <a:r>
              <a:rPr lang="th-TH" sz="10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ราชการ</a:t>
            </a:r>
          </a:p>
        </p:txBody>
      </p:sp>
      <p:sp>
        <p:nvSpPr>
          <p:cNvPr id="20" name="Oval 19"/>
          <p:cNvSpPr/>
          <p:nvPr/>
        </p:nvSpPr>
        <p:spPr>
          <a:xfrm>
            <a:off x="4353538" y="3584435"/>
            <a:ext cx="2162678" cy="859477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11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3979" name="Rectangle 20"/>
          <p:cNvSpPr>
            <a:spLocks noChangeArrowheads="1"/>
          </p:cNvSpPr>
          <p:nvPr/>
        </p:nvSpPr>
        <p:spPr bwMode="auto">
          <a:xfrm>
            <a:off x="4353537" y="3634123"/>
            <a:ext cx="216267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1200" b="1" u="sng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เจรจานอกรอบ</a:t>
            </a:r>
            <a:r>
              <a:rPr lang="th-TH" altLang="th-TH" sz="12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กับคณะกรรมการเจรจาข้อตกลงและประเมินผลส่วนราชการ</a:t>
            </a:r>
            <a:endParaRPr lang="th-TH" altLang="th-TH" sz="12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2783" name="Rectangle 23"/>
          <p:cNvSpPr>
            <a:spLocks noChangeArrowheads="1"/>
          </p:cNvSpPr>
          <p:nvPr/>
        </p:nvSpPr>
        <p:spPr bwMode="auto">
          <a:xfrm>
            <a:off x="4283968" y="5993533"/>
            <a:ext cx="2282330" cy="646331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h-TH" sz="1200" b="1" u="sng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เจรจาจริง</a:t>
            </a:r>
            <a:r>
              <a:rPr lang="th-TH" sz="12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กับคณะกรรมการ</a:t>
            </a:r>
            <a:r>
              <a:rPr lang="th-TH" altLang="th-TH" sz="12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เจรจาข้อตกลงและประเมินผลส่วนราชการ</a:t>
            </a:r>
            <a:endParaRPr lang="th-TH" sz="1200" b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39936" name="Straight Arrow Connector 39935"/>
          <p:cNvCxnSpPr>
            <a:endCxn id="9" idx="2"/>
          </p:cNvCxnSpPr>
          <p:nvPr/>
        </p:nvCxnSpPr>
        <p:spPr>
          <a:xfrm>
            <a:off x="6162062" y="2647851"/>
            <a:ext cx="1148698" cy="0"/>
          </a:xfrm>
          <a:prstGeom prst="straightConnector1">
            <a:avLst/>
          </a:prstGeom>
          <a:ln w="31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65" name="Horizontal Scroll 39964"/>
          <p:cNvSpPr/>
          <p:nvPr/>
        </p:nvSpPr>
        <p:spPr>
          <a:xfrm>
            <a:off x="1237829" y="5775151"/>
            <a:ext cx="1677987" cy="1038225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11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3988" name="TextBox 39965"/>
          <p:cNvSpPr txBox="1">
            <a:spLocks noChangeArrowheads="1"/>
          </p:cNvSpPr>
          <p:nvPr/>
        </p:nvSpPr>
        <p:spPr bwMode="auto">
          <a:xfrm>
            <a:off x="1338858" y="6018304"/>
            <a:ext cx="15049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14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จัดทำ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14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คำรับรองฯ</a:t>
            </a:r>
          </a:p>
        </p:txBody>
      </p:sp>
      <p:sp>
        <p:nvSpPr>
          <p:cNvPr id="83989" name="TextBox 75"/>
          <p:cNvSpPr txBox="1">
            <a:spLocks noChangeArrowheads="1"/>
          </p:cNvSpPr>
          <p:nvPr/>
        </p:nvSpPr>
        <p:spPr bwMode="auto">
          <a:xfrm>
            <a:off x="2917749" y="6110301"/>
            <a:ext cx="17589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9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กระทรวง</a:t>
            </a:r>
            <a:r>
              <a:rPr lang="th-TH" altLang="th-TH" sz="9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/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9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</a:t>
            </a:r>
            <a:r>
              <a:rPr lang="th-TH" altLang="th-TH" sz="9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ราชการเห็นด้วย</a:t>
            </a:r>
          </a:p>
        </p:txBody>
      </p:sp>
      <p:sp>
        <p:nvSpPr>
          <p:cNvPr id="83990" name="TextBox 76"/>
          <p:cNvSpPr txBox="1">
            <a:spLocks noChangeArrowheads="1"/>
          </p:cNvSpPr>
          <p:nvPr/>
        </p:nvSpPr>
        <p:spPr bwMode="auto">
          <a:xfrm>
            <a:off x="5452333" y="5398782"/>
            <a:ext cx="188277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9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กระทรวง/ส่วนราชการไม่เห็นด้วย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6914099" y="5824280"/>
            <a:ext cx="1872208" cy="914400"/>
          </a:xfrm>
          <a:prstGeom prst="roundRect">
            <a:avLst>
              <a:gd name="adj" fmla="val 40580"/>
            </a:avLst>
          </a:prstGeom>
          <a:ln w="285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11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flipH="1">
            <a:off x="6494037" y="6279448"/>
            <a:ext cx="432024" cy="1760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994" name="Rectangle 44"/>
          <p:cNvSpPr>
            <a:spLocks noChangeArrowheads="1"/>
          </p:cNvSpPr>
          <p:nvPr/>
        </p:nvSpPr>
        <p:spPr bwMode="auto">
          <a:xfrm>
            <a:off x="6961232" y="5890523"/>
            <a:ext cx="175306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12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รัฐมนตรี/ปลัดฯ/หัวหน้าส่วนราชการ เป็นประธานฝ่าย                  ส่วนราชการ</a:t>
            </a:r>
          </a:p>
        </p:txBody>
      </p:sp>
      <p:sp>
        <p:nvSpPr>
          <p:cNvPr id="48158" name="Rectangle 17"/>
          <p:cNvSpPr>
            <a:spLocks noChangeArrowheads="1"/>
          </p:cNvSpPr>
          <p:nvPr/>
        </p:nvSpPr>
        <p:spPr bwMode="auto">
          <a:xfrm>
            <a:off x="6516216" y="2395022"/>
            <a:ext cx="529311" cy="26161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th-TH" sz="11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(ถ้ามี)</a:t>
            </a:r>
            <a:endParaRPr lang="th-TH" altLang="th-TH" sz="1000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22252" y="2280718"/>
            <a:ext cx="1061047" cy="9470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10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สำนักงาน ก.พ.ร. ยกร่าง</a:t>
            </a:r>
            <a:r>
              <a:rPr lang="th-TH" sz="1000" b="1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ตัวชี้วัด และ</a:t>
            </a:r>
            <a:r>
              <a:rPr lang="th-TH" sz="10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Joint </a:t>
            </a:r>
            <a:r>
              <a:rPr lang="en-US" sz="1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KPIs</a:t>
            </a:r>
          </a:p>
          <a:p>
            <a:pPr algn="ctr">
              <a:defRPr/>
            </a:pPr>
            <a:r>
              <a:rPr lang="th-TH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(กรณีที่ไม่มีปัญหา)</a:t>
            </a: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th-TH" sz="9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8435" y="1140905"/>
            <a:ext cx="1224136" cy="75723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10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ส่วนราชการเสนอ</a:t>
            </a:r>
          </a:p>
          <a:p>
            <a:pPr algn="ctr">
              <a:defRPr/>
            </a:pPr>
            <a:r>
              <a:rPr lang="th-TH" sz="10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ร่างตัวชี้วัด</a:t>
            </a:r>
          </a:p>
          <a:p>
            <a:pPr algn="ctr">
              <a:defRPr/>
            </a:pPr>
            <a:r>
              <a:rPr lang="th-TH" sz="8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(ภายใน </a:t>
            </a:r>
            <a:r>
              <a:rPr lang="en-US" sz="8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31 </a:t>
            </a:r>
            <a:r>
              <a:rPr lang="th-TH" sz="8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ก.ค. </a:t>
            </a:r>
            <a:r>
              <a:rPr lang="en-US" sz="8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57)</a:t>
            </a:r>
            <a:endParaRPr lang="th-TH" sz="8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3" name="Straight Arrow Connector 2"/>
          <p:cNvCxnSpPr>
            <a:stCxn id="12" idx="2"/>
            <a:endCxn id="39965" idx="3"/>
          </p:cNvCxnSpPr>
          <p:nvPr/>
        </p:nvCxnSpPr>
        <p:spPr>
          <a:xfrm flipH="1">
            <a:off x="2915816" y="5225856"/>
            <a:ext cx="2511142" cy="106840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003" name="TextBox 75"/>
          <p:cNvSpPr txBox="1">
            <a:spLocks noChangeArrowheads="1"/>
          </p:cNvSpPr>
          <p:nvPr/>
        </p:nvSpPr>
        <p:spPr bwMode="auto">
          <a:xfrm>
            <a:off x="2987824" y="5373216"/>
            <a:ext cx="17589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9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กระทรวง</a:t>
            </a:r>
            <a:r>
              <a:rPr lang="th-TH" altLang="th-TH" sz="9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/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9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</a:t>
            </a:r>
            <a:r>
              <a:rPr lang="th-TH" altLang="th-TH" sz="9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ราชการเห็นด้วย</a:t>
            </a:r>
          </a:p>
        </p:txBody>
      </p:sp>
      <p:cxnSp>
        <p:nvCxnSpPr>
          <p:cNvPr id="84012" name="Straight Arrow Connector 84011"/>
          <p:cNvCxnSpPr/>
          <p:nvPr/>
        </p:nvCxnSpPr>
        <p:spPr>
          <a:xfrm>
            <a:off x="5426958" y="3306100"/>
            <a:ext cx="0" cy="26863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5421555" y="4426178"/>
            <a:ext cx="0" cy="27143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030" name="Elbow Connector 84029"/>
          <p:cNvCxnSpPr>
            <a:stCxn id="84005" idx="2"/>
            <a:endCxn id="20" idx="6"/>
          </p:cNvCxnSpPr>
          <p:nvPr/>
        </p:nvCxnSpPr>
        <p:spPr>
          <a:xfrm rot="5400000">
            <a:off x="6826521" y="2725395"/>
            <a:ext cx="978475" cy="1599083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39965" idx="3"/>
          </p:cNvCxnSpPr>
          <p:nvPr/>
        </p:nvCxnSpPr>
        <p:spPr>
          <a:xfrm flipH="1">
            <a:off x="2915816" y="6294264"/>
            <a:ext cx="1368152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1608220" y="2221108"/>
            <a:ext cx="1398017" cy="87583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11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3" name="Rectangle 20"/>
          <p:cNvSpPr>
            <a:spLocks noChangeArrowheads="1"/>
          </p:cNvSpPr>
          <p:nvPr/>
        </p:nvSpPr>
        <p:spPr bwMode="auto">
          <a:xfrm>
            <a:off x="1547495" y="2371608"/>
            <a:ext cx="147348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1000" b="1" u="sng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จัดประชุมชี้แจง</a:t>
            </a:r>
            <a:r>
              <a:rPr lang="th-TH" altLang="th-TH" sz="10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คณะกรรมการเจรจาฯ (</a:t>
            </a:r>
            <a:r>
              <a:rPr lang="en-US" altLang="th-TH" sz="10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10 </a:t>
            </a:r>
            <a:r>
              <a:rPr lang="th-TH" altLang="th-TH" sz="10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ก.ย.</a:t>
            </a:r>
            <a:r>
              <a:rPr lang="en-US" altLang="th-TH" sz="10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57)</a:t>
            </a:r>
            <a:r>
              <a:rPr lang="th-TH" altLang="th-TH" sz="10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th-TH" altLang="th-TH" sz="1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9" name="Oval 88"/>
          <p:cNvSpPr/>
          <p:nvPr/>
        </p:nvSpPr>
        <p:spPr>
          <a:xfrm>
            <a:off x="4451516" y="1140905"/>
            <a:ext cx="1791077" cy="87583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11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4547602" y="1247790"/>
            <a:ext cx="161446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h-TH" sz="900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จัดประชุม </a:t>
            </a:r>
            <a:r>
              <a:rPr lang="en-US" sz="900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Joint KPIs  </a:t>
            </a:r>
            <a:r>
              <a:rPr lang="th-TH" sz="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ในแต่ละเรื่องระหว่างเจ้าภาพกับหน่วยงานที่</a:t>
            </a:r>
            <a:r>
              <a:rPr lang="th-TH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เกี่ยวข้อง</a:t>
            </a:r>
            <a:br>
              <a:rPr lang="th-TH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(เฉพาะเรื่องที่มีประเด็นปัญหา)</a:t>
            </a:r>
            <a:endParaRPr lang="th-TH" sz="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666638" y="1931817"/>
            <a:ext cx="1221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9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กรณีส่งภายในระยะเวลาที่กำหนด</a:t>
            </a:r>
            <a:endParaRPr lang="th-TH" sz="9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55" name="Elbow Connector 54"/>
          <p:cNvCxnSpPr>
            <a:stCxn id="6" idx="4"/>
          </p:cNvCxnSpPr>
          <p:nvPr/>
        </p:nvCxnSpPr>
        <p:spPr>
          <a:xfrm rot="5400000">
            <a:off x="2649094" y="3111191"/>
            <a:ext cx="2847423" cy="2713252"/>
          </a:xfrm>
          <a:prstGeom prst="bentConnector3">
            <a:avLst>
              <a:gd name="adj1" fmla="val 8046"/>
            </a:avLst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75"/>
          <p:cNvSpPr txBox="1">
            <a:spLocks noChangeArrowheads="1"/>
          </p:cNvSpPr>
          <p:nvPr/>
        </p:nvSpPr>
        <p:spPr bwMode="auto">
          <a:xfrm>
            <a:off x="2453010" y="3227724"/>
            <a:ext cx="17589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900" u="sng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กรณี</a:t>
            </a:r>
            <a:r>
              <a:rPr lang="th-TH" altLang="th-TH" sz="9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กระทรวง/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9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</a:t>
            </a:r>
            <a:r>
              <a:rPr lang="th-TH" altLang="th-TH" sz="9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ราชการเห็นด้วย</a:t>
            </a:r>
          </a:p>
        </p:txBody>
      </p:sp>
      <p:cxnSp>
        <p:nvCxnSpPr>
          <p:cNvPr id="32768" name="Straight Connector 32767"/>
          <p:cNvCxnSpPr/>
          <p:nvPr/>
        </p:nvCxnSpPr>
        <p:spPr>
          <a:xfrm>
            <a:off x="5426958" y="3269211"/>
            <a:ext cx="245741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7884368" y="2996308"/>
            <a:ext cx="0" cy="272903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>
            <a:endCxn id="143" idx="0"/>
          </p:cNvCxnSpPr>
          <p:nvPr/>
        </p:nvCxnSpPr>
        <p:spPr>
          <a:xfrm flipH="1">
            <a:off x="5401864" y="5225856"/>
            <a:ext cx="19691" cy="65042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76"/>
          <p:cNvSpPr txBox="1">
            <a:spLocks noChangeArrowheads="1"/>
          </p:cNvSpPr>
          <p:nvPr/>
        </p:nvSpPr>
        <p:spPr bwMode="auto">
          <a:xfrm>
            <a:off x="5411966" y="3328517"/>
            <a:ext cx="218437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900" u="sng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กรณี</a:t>
            </a:r>
            <a:r>
              <a:rPr lang="th-TH" altLang="th-TH" sz="9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กระทรวง</a:t>
            </a:r>
            <a:r>
              <a:rPr lang="th-TH" altLang="th-TH" sz="9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/ส่วนราชการไม่เห็นด้วย</a:t>
            </a:r>
          </a:p>
        </p:txBody>
      </p:sp>
      <p:sp>
        <p:nvSpPr>
          <p:cNvPr id="54" name="Title 1"/>
          <p:cNvSpPr txBox="1">
            <a:spLocks/>
          </p:cNvSpPr>
          <p:nvPr/>
        </p:nvSpPr>
        <p:spPr bwMode="auto">
          <a:xfrm>
            <a:off x="315233" y="121380"/>
            <a:ext cx="8677955" cy="36933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5.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วิธีการจัดทำคำรับรองฯ ประจำปีงบประมาณ พ.ศ. </a:t>
            </a: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2558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(ต่อ)</a:t>
            </a:r>
            <a:endParaRPr lang="th-TH" sz="1800" b="1" kern="0" dirty="0"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1173107" y="2682950"/>
            <a:ext cx="435113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267744" y="3096947"/>
            <a:ext cx="0" cy="277933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53" idx="3"/>
          </p:cNvCxnSpPr>
          <p:nvPr/>
        </p:nvCxnSpPr>
        <p:spPr>
          <a:xfrm>
            <a:off x="3020984" y="2648607"/>
            <a:ext cx="1655715" cy="802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76"/>
          <p:cNvSpPr txBox="1">
            <a:spLocks noChangeArrowheads="1"/>
          </p:cNvSpPr>
          <p:nvPr/>
        </p:nvSpPr>
        <p:spPr bwMode="auto">
          <a:xfrm>
            <a:off x="2888472" y="2290562"/>
            <a:ext cx="218437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900" u="sng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กรณี</a:t>
            </a:r>
            <a:r>
              <a:rPr lang="th-TH" altLang="th-TH" sz="9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กระทรวง</a:t>
            </a:r>
            <a:r>
              <a:rPr lang="th-TH" altLang="th-TH" sz="9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/ส่วนราชการไม่เห็นด้วย</a:t>
            </a:r>
          </a:p>
        </p:txBody>
      </p:sp>
      <p:sp>
        <p:nvSpPr>
          <p:cNvPr id="86" name="TextBox 75"/>
          <p:cNvSpPr txBox="1">
            <a:spLocks noChangeArrowheads="1"/>
          </p:cNvSpPr>
          <p:nvPr/>
        </p:nvSpPr>
        <p:spPr bwMode="auto">
          <a:xfrm>
            <a:off x="899592" y="3121434"/>
            <a:ext cx="17589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900" u="sng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กรณี</a:t>
            </a:r>
            <a:r>
              <a:rPr lang="th-TH" altLang="th-TH" sz="9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กระทรวง/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9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ส่วนราชการเห็น</a:t>
            </a:r>
            <a:r>
              <a:rPr lang="th-TH" altLang="th-TH" sz="9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ด้วย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5421555" y="2016744"/>
            <a:ext cx="0" cy="30505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9649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92875"/>
            <a:ext cx="20574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A98843-C219-40C9-8568-A6659140CEED}" type="slidenum">
              <a:rPr lang="th-TH" sz="14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th-TH" sz="1400" smtClean="0">
              <a:solidFill>
                <a:srgbClr val="898989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159669" y="908720"/>
            <a:ext cx="7984331" cy="516258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  <a:cs typeface="Angsana New" pitchFamily="18" charset="-34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  <a:cs typeface="Angsana New" pitchFamily="18" charset="-34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  <a:cs typeface="Angsana New" pitchFamily="18" charset="-34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  <a:cs typeface="Angsana New" pitchFamily="18" charset="-34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  <a:cs typeface="Angsana New" pitchFamily="18" charset="-34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  <a:cs typeface="Angsana New" pitchFamily="18" charset="-34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  <a:cs typeface="Angsana New" pitchFamily="18" charset="-34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  <a:cs typeface="Angsana New" pitchFamily="18" charset="-34"/>
              </a:defRPr>
            </a:lvl9pPr>
          </a:lstStyle>
          <a:p>
            <a:pPr>
              <a:defRPr/>
            </a:pPr>
            <a:r>
              <a:rPr lang="en-US" altLang="th-TH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6.1.  </a:t>
            </a:r>
            <a:r>
              <a:rPr lang="th-TH" altLang="th-TH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คณะกรรมการเจรจาข้อตกลงและประเมินผลส่วนราชการระดับ</a:t>
            </a:r>
            <a:r>
              <a:rPr lang="th-TH" altLang="th-TH" sz="1800" b="1" u="sng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กระทรวง</a:t>
            </a:r>
            <a:endParaRPr lang="th-TH" altLang="th-TH" sz="1800" b="1" u="sng" strike="sngStrike" dirty="0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0825" y="5432425"/>
            <a:ext cx="8674100" cy="8921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marL="725488" indent="-342900">
              <a:spcBef>
                <a:spcPts val="600"/>
              </a:spcBef>
              <a:buFont typeface="+mj-lt"/>
              <a:buAutoNum type="arabicPeriod"/>
              <a:defRPr/>
            </a:pPr>
            <a:r>
              <a:rPr lang="th-TH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กรรมการ ก.พ.ร./ผู้ทรงคุณวุฒิ 			เป็นประธานกรรมการ </a:t>
            </a:r>
            <a:endParaRPr lang="en-US" sz="14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25488" indent="-342900">
              <a:spcBef>
                <a:spcPts val="600"/>
              </a:spcBef>
              <a:buFont typeface="+mj-lt"/>
              <a:buAutoNum type="arabicPeriod"/>
              <a:defRPr/>
            </a:pPr>
            <a:r>
              <a:rPr lang="th-TH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เลขาธิการ </a:t>
            </a:r>
            <a:r>
              <a:rPr lang="th-TH" sz="14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ก.พ.ร.</a:t>
            </a:r>
            <a:r>
              <a:rPr lang="th-TH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เป็นกรรมการ</a:t>
            </a:r>
            <a:endParaRPr lang="en-US" sz="14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25488" indent="-342900">
              <a:spcBef>
                <a:spcPts val="600"/>
              </a:spcBef>
              <a:buFont typeface="+mj-lt"/>
              <a:buAutoNum type="arabicPeriod"/>
              <a:defRPr/>
            </a:pPr>
            <a:r>
              <a:rPr lang="th-TH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ผู้ทรงคุณวุฒิ จำนวน </a:t>
            </a:r>
            <a:r>
              <a:rPr lang="en-US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3-5</a:t>
            </a:r>
            <a:r>
              <a:rPr lang="th-TH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คน			เป็นกรรมการ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27013" y="2492648"/>
            <a:ext cx="8675687" cy="18319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marL="725488" indent="-342900">
              <a:spcBef>
                <a:spcPts val="600"/>
              </a:spcBef>
              <a:buFont typeface="+mj-lt"/>
              <a:buAutoNum type="arabicPeriod"/>
              <a:defRPr/>
            </a:pPr>
            <a:r>
              <a:rPr lang="th-TH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พิจารณาความเหมาะสมของตัวชี้วัด ค่าเป้าหมาย เกณฑ์การให้คะแนน และน้ำหนักของตัวชี้วัดของส่วนราชการระดับกระทรวง</a:t>
            </a:r>
          </a:p>
          <a:p>
            <a:pPr marL="725488" indent="-342900">
              <a:spcBef>
                <a:spcPts val="600"/>
              </a:spcBef>
              <a:buFont typeface="+mj-lt"/>
              <a:buAutoNum type="arabicPeriod"/>
              <a:defRPr/>
            </a:pPr>
            <a:r>
              <a:rPr lang="th-TH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เจรจาข้อตกลงกับหัวหน้าส่วนราชการระดับกระทรวง เกี่ยวกับตัวชี้วัด</a:t>
            </a:r>
            <a:r>
              <a:rPr lang="en-US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ค่าเป้าหมาย เกณฑ์การให้คะแนน และน้ำหนักของตัวชี้วัด</a:t>
            </a:r>
          </a:p>
          <a:p>
            <a:pPr marL="725488" indent="-342900">
              <a:spcBef>
                <a:spcPts val="600"/>
              </a:spcBef>
              <a:buFont typeface="+mj-lt"/>
              <a:buAutoNum type="arabicPeriod"/>
              <a:defRPr/>
            </a:pPr>
            <a:r>
              <a:rPr lang="th-TH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เจรจาข้อตกลงความเหมาะสมของ</a:t>
            </a:r>
            <a:r>
              <a:rPr lang="th-TH" sz="1400" kern="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ตัวชี้วัดระหว่างกระทรวงที่มีเป้าหมายร่วมกัน (</a:t>
            </a:r>
            <a:r>
              <a:rPr lang="en-US" sz="1400" kern="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Joint KPIs</a:t>
            </a:r>
            <a:r>
              <a:rPr lang="th-TH" sz="1400" kern="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th-TH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ค่าเป้าหมาย เกณฑ์การให้คะแนน และน้ำหนักของตัวชี้วัดในบทบาทของกระทรวงที่เกี่ยวข้องกับ </a:t>
            </a:r>
            <a:r>
              <a:rPr lang="en-US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Joint KPIs</a:t>
            </a:r>
            <a:r>
              <a:rPr lang="th-TH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14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25488" indent="-342900">
              <a:spcBef>
                <a:spcPts val="600"/>
              </a:spcBef>
              <a:buFont typeface="+mj-lt"/>
              <a:buAutoNum type="arabicPeriod"/>
              <a:defRPr/>
            </a:pPr>
            <a:r>
              <a:rPr lang="th-TH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ปฏิบัติงานอื่นๆ ตามที่คณะกรรมการพัฒนาระบบราชการมอบหมาย</a:t>
            </a:r>
            <a:endParaRPr lang="en-US" sz="14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6022" name="Rectangle 11"/>
          <p:cNvSpPr>
            <a:spLocks noChangeArrowheads="1"/>
          </p:cNvSpPr>
          <p:nvPr/>
        </p:nvSpPr>
        <p:spPr bwMode="auto">
          <a:xfrm>
            <a:off x="1038225" y="1600993"/>
            <a:ext cx="86741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th-TH" sz="14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แต่งตั้งโดยประธาน ก.พ.ร. </a:t>
            </a:r>
            <a:r>
              <a:rPr lang="th-TH" sz="14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จำนวน </a:t>
            </a:r>
            <a:r>
              <a:rPr lang="en-US" sz="14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22 </a:t>
            </a:r>
            <a:r>
              <a:rPr lang="th-TH" sz="14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คณะ </a:t>
            </a:r>
          </a:p>
        </p:txBody>
      </p:sp>
      <p:sp>
        <p:nvSpPr>
          <p:cNvPr id="86023" name="Rectangle 12"/>
          <p:cNvSpPr>
            <a:spLocks noChangeArrowheads="1"/>
          </p:cNvSpPr>
          <p:nvPr/>
        </p:nvSpPr>
        <p:spPr bwMode="auto">
          <a:xfrm>
            <a:off x="254000" y="4992688"/>
            <a:ext cx="1873250" cy="431800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th-TH" sz="1600" b="1">
                <a:solidFill>
                  <a:srgbClr val="181717"/>
                </a:solidFill>
                <a:latin typeface="Tahoma" pitchFamily="34" charset="0"/>
                <a:cs typeface="Tahoma" pitchFamily="34" charset="0"/>
              </a:rPr>
              <a:t>องค์ประกอบ</a:t>
            </a:r>
          </a:p>
        </p:txBody>
      </p:sp>
      <p:sp>
        <p:nvSpPr>
          <p:cNvPr id="86024" name="Rectangle 13"/>
          <p:cNvSpPr>
            <a:spLocks noChangeArrowheads="1"/>
          </p:cNvSpPr>
          <p:nvPr/>
        </p:nvSpPr>
        <p:spPr bwMode="auto">
          <a:xfrm>
            <a:off x="223838" y="2060848"/>
            <a:ext cx="1871662" cy="431800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th-TH" sz="1600" b="1">
                <a:solidFill>
                  <a:srgbClr val="181717"/>
                </a:solidFill>
                <a:latin typeface="Tahoma" pitchFamily="34" charset="0"/>
                <a:cs typeface="Tahoma" pitchFamily="34" charset="0"/>
              </a:rPr>
              <a:t>อำนาจหน้าที่</a:t>
            </a:r>
          </a:p>
        </p:txBody>
      </p:sp>
      <p:sp>
        <p:nvSpPr>
          <p:cNvPr id="86025" name="Title 1"/>
          <p:cNvSpPr txBox="1">
            <a:spLocks/>
          </p:cNvSpPr>
          <p:nvPr/>
        </p:nvSpPr>
        <p:spPr bwMode="auto">
          <a:xfrm>
            <a:off x="379412" y="125452"/>
            <a:ext cx="83708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8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6 . </a:t>
            </a:r>
            <a:r>
              <a:rPr lang="th-TH" sz="18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คณะ</a:t>
            </a:r>
            <a:r>
              <a:rPr lang="th-TH" sz="18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กรรมการฯ ประจำปีงบประมาณ </a:t>
            </a:r>
            <a:r>
              <a:rPr lang="en-US" sz="18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2558</a:t>
            </a:r>
            <a:endParaRPr lang="th-TH" sz="1800" b="1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86026" name="Picture 5" descr="DO_circl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" y="75565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027" name="Text Box 7"/>
          <p:cNvSpPr txBox="1">
            <a:spLocks noChangeArrowheads="1"/>
          </p:cNvSpPr>
          <p:nvPr/>
        </p:nvSpPr>
        <p:spPr bwMode="black">
          <a:xfrm>
            <a:off x="130175" y="908050"/>
            <a:ext cx="90805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9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ระดับ</a:t>
            </a:r>
          </a:p>
          <a:p>
            <a:pPr algn="ctr"/>
            <a:r>
              <a:rPr lang="th-TH" altLang="th-TH" sz="9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กระทรวง/</a:t>
            </a:r>
          </a:p>
          <a:p>
            <a:pPr algn="ctr"/>
            <a:r>
              <a:rPr lang="th-TH" altLang="th-TH" sz="9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</a:t>
            </a:r>
          </a:p>
          <a:p>
            <a:pPr algn="ctr"/>
            <a:r>
              <a:rPr lang="en-US" altLang="th-TH" sz="7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(49 </a:t>
            </a:r>
            <a:r>
              <a:rPr lang="th-TH" altLang="th-TH" sz="7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ส่วนราชการ)</a:t>
            </a:r>
          </a:p>
        </p:txBody>
      </p:sp>
    </p:spTree>
    <p:extLst>
      <p:ext uri="{BB962C8B-B14F-4D97-AF65-F5344CB8AC3E}">
        <p14:creationId xmlns:p14="http://schemas.microsoft.com/office/powerpoint/2010/main" xmlns="" val="148971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Number Placeholder 1"/>
          <p:cNvSpPr>
            <a:spLocks noGrp="1"/>
          </p:cNvSpPr>
          <p:nvPr>
            <p:ph type="sldNum" sz="quarter" idx="12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3C461E-F628-427C-875A-7007793091E5}" type="slidenum">
              <a:rPr lang="th-TH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th-TH" smtClean="0">
              <a:solidFill>
                <a:srgbClr val="898989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12056" y="1036262"/>
            <a:ext cx="7713580" cy="516258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  <a:cs typeface="Angsana New" pitchFamily="18" charset="-34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  <a:cs typeface="Angsana New" pitchFamily="18" charset="-34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  <a:cs typeface="Angsana New" pitchFamily="18" charset="-34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  <a:cs typeface="Angsana New" pitchFamily="18" charset="-34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  <a:cs typeface="Angsana New" pitchFamily="18" charset="-34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  <a:cs typeface="Angsana New" pitchFamily="18" charset="-34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  <a:cs typeface="Angsana New" pitchFamily="18" charset="-34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  <a:cs typeface="Angsana New" pitchFamily="18" charset="-34"/>
              </a:defRPr>
            </a:lvl9pPr>
          </a:lstStyle>
          <a:p>
            <a:pPr>
              <a:defRPr/>
            </a:pPr>
            <a:r>
              <a:rPr lang="en-US" altLang="th-TH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6.2.</a:t>
            </a:r>
            <a:r>
              <a:rPr lang="th-TH" altLang="th-TH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คณะกรรมการอุทธรณ์</a:t>
            </a:r>
            <a:r>
              <a:rPr lang="en-US" altLang="th-TH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 </a:t>
            </a:r>
            <a:endParaRPr lang="th-TH" altLang="th-TH" sz="1800" b="1" strike="sngStrike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0116" name="Rectangle 5"/>
          <p:cNvSpPr>
            <a:spLocks noChangeArrowheads="1"/>
          </p:cNvSpPr>
          <p:nvPr/>
        </p:nvSpPr>
        <p:spPr bwMode="auto">
          <a:xfrm>
            <a:off x="276225" y="4697413"/>
            <a:ext cx="1871663" cy="431800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th-TH" sz="1600" b="1">
                <a:solidFill>
                  <a:srgbClr val="181717"/>
                </a:solidFill>
                <a:latin typeface="Tahoma" pitchFamily="34" charset="0"/>
                <a:cs typeface="Tahoma" pitchFamily="34" charset="0"/>
              </a:rPr>
              <a:t>องค์ประกอบ</a:t>
            </a:r>
          </a:p>
        </p:txBody>
      </p:sp>
      <p:sp>
        <p:nvSpPr>
          <p:cNvPr id="90117" name="Rectangle 6"/>
          <p:cNvSpPr>
            <a:spLocks noChangeArrowheads="1"/>
          </p:cNvSpPr>
          <p:nvPr/>
        </p:nvSpPr>
        <p:spPr bwMode="auto">
          <a:xfrm>
            <a:off x="268288" y="1941513"/>
            <a:ext cx="1871662" cy="431800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th-TH" sz="1600" b="1">
                <a:solidFill>
                  <a:srgbClr val="181717"/>
                </a:solidFill>
                <a:latin typeface="Tahoma" pitchFamily="34" charset="0"/>
                <a:cs typeface="Tahoma" pitchFamily="34" charset="0"/>
              </a:rPr>
              <a:t>อำนาจหน้าที่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75741" y="5129808"/>
            <a:ext cx="8649895" cy="142339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B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723900" indent="-342900">
              <a:lnSpc>
                <a:spcPct val="130000"/>
              </a:lnSpc>
              <a:buFont typeface="+mj-lt"/>
              <a:buAutoNum type="arabicPeriod"/>
              <a:defRPr/>
            </a:pPr>
            <a:r>
              <a:rPr lang="th-TH" sz="1400" kern="0" dirty="0">
                <a:solidFill>
                  <a:srgbClr val="E7E6E6">
                    <a:lumMod val="10000"/>
                  </a:srgbClr>
                </a:solidFill>
                <a:latin typeface="Tahoma" pitchFamily="34" charset="0"/>
                <a:cs typeface="Tahoma" pitchFamily="34" charset="0"/>
              </a:rPr>
              <a:t>กรรมการ </a:t>
            </a:r>
            <a:r>
              <a:rPr lang="th-TH" sz="1400" kern="0" dirty="0" err="1">
                <a:solidFill>
                  <a:srgbClr val="E7E6E6">
                    <a:lumMod val="10000"/>
                  </a:srgbClr>
                </a:solidFill>
                <a:latin typeface="Tahoma" pitchFamily="34" charset="0"/>
                <a:cs typeface="Tahoma" pitchFamily="34" charset="0"/>
              </a:rPr>
              <a:t>ก.พ.ร.</a:t>
            </a:r>
            <a:r>
              <a:rPr lang="en-US" sz="1400" kern="0" dirty="0">
                <a:solidFill>
                  <a:srgbClr val="E7E6E6">
                    <a:lumMod val="10000"/>
                  </a:srgbClr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th-TH" sz="1400" kern="0" dirty="0">
                <a:solidFill>
                  <a:srgbClr val="E7E6E6">
                    <a:lumMod val="10000"/>
                  </a:srgbClr>
                </a:solidFill>
                <a:latin typeface="Tahoma" pitchFamily="34" charset="0"/>
                <a:cs typeface="Tahoma" pitchFamily="34" charset="0"/>
              </a:rPr>
              <a:t> ผู้ทรงคุณวุฒิ 			เป็นประธานคณะกรรมการ</a:t>
            </a:r>
          </a:p>
          <a:p>
            <a:pPr marL="723900" indent="-342900">
              <a:lnSpc>
                <a:spcPct val="130000"/>
              </a:lnSpc>
              <a:buFont typeface="+mj-lt"/>
              <a:buAutoNum type="arabicPeriod"/>
              <a:defRPr/>
            </a:pPr>
            <a:r>
              <a:rPr lang="th-TH" sz="1400" kern="0" dirty="0">
                <a:solidFill>
                  <a:srgbClr val="E7E6E6">
                    <a:lumMod val="10000"/>
                  </a:srgbClr>
                </a:solidFill>
                <a:latin typeface="Tahoma" pitchFamily="34" charset="0"/>
                <a:cs typeface="Tahoma" pitchFamily="34" charset="0"/>
              </a:rPr>
              <a:t>รองเลขาธิการ </a:t>
            </a:r>
            <a:r>
              <a:rPr lang="th-TH" sz="1400" kern="0" dirty="0" err="1">
                <a:solidFill>
                  <a:srgbClr val="E7E6E6">
                    <a:lumMod val="10000"/>
                  </a:srgbClr>
                </a:solidFill>
                <a:latin typeface="Tahoma" pitchFamily="34" charset="0"/>
                <a:cs typeface="Tahoma" pitchFamily="34" charset="0"/>
              </a:rPr>
              <a:t>ก.พ.ร.</a:t>
            </a:r>
            <a:r>
              <a:rPr lang="th-TH" sz="1400" kern="0" dirty="0">
                <a:solidFill>
                  <a:srgbClr val="E7E6E6">
                    <a:lumMod val="10000"/>
                  </a:srgbClr>
                </a:solidFill>
                <a:latin typeface="Tahoma" pitchFamily="34" charset="0"/>
                <a:cs typeface="Tahoma" pitchFamily="34" charset="0"/>
              </a:rPr>
              <a:t> ที่ได้รับมอบหมาย 			เป็นกรรมการ</a:t>
            </a:r>
          </a:p>
          <a:p>
            <a:pPr marL="723900" indent="-342900">
              <a:lnSpc>
                <a:spcPct val="130000"/>
              </a:lnSpc>
              <a:buFont typeface="+mj-lt"/>
              <a:buAutoNum type="arabicPeriod"/>
              <a:defRPr/>
            </a:pPr>
            <a:r>
              <a:rPr lang="th-TH" sz="1400" kern="0" dirty="0">
                <a:solidFill>
                  <a:srgbClr val="E7E6E6">
                    <a:lumMod val="10000"/>
                  </a:srgbClr>
                </a:solidFill>
                <a:latin typeface="Tahoma" pitchFamily="34" charset="0"/>
                <a:cs typeface="Tahoma" pitchFamily="34" charset="0"/>
              </a:rPr>
              <a:t>ผู้ทรงคุณวุฒิ	จำนวน </a:t>
            </a:r>
            <a:r>
              <a:rPr lang="en-US" sz="1400" kern="0" dirty="0">
                <a:solidFill>
                  <a:srgbClr val="E7E6E6">
                    <a:lumMod val="10000"/>
                  </a:srgbClr>
                </a:solidFill>
                <a:latin typeface="Tahoma" pitchFamily="34" charset="0"/>
                <a:cs typeface="Tahoma" pitchFamily="34" charset="0"/>
              </a:rPr>
              <a:t>4-7 </a:t>
            </a:r>
            <a:r>
              <a:rPr lang="th-TH" sz="1400" kern="0" dirty="0">
                <a:solidFill>
                  <a:srgbClr val="E7E6E6">
                    <a:lumMod val="10000"/>
                  </a:srgbClr>
                </a:solidFill>
                <a:latin typeface="Tahoma" pitchFamily="34" charset="0"/>
                <a:cs typeface="Tahoma" pitchFamily="34" charset="0"/>
              </a:rPr>
              <a:t>คน			เป็นกรรมการ</a:t>
            </a:r>
          </a:p>
          <a:p>
            <a:pPr marL="723900" indent="-342900">
              <a:lnSpc>
                <a:spcPct val="130000"/>
              </a:lnSpc>
              <a:buFont typeface="+mj-lt"/>
              <a:buAutoNum type="arabicPeriod"/>
              <a:defRPr/>
            </a:pPr>
            <a:r>
              <a:rPr lang="th-TH" sz="1400" kern="0" dirty="0">
                <a:solidFill>
                  <a:srgbClr val="E7E6E6">
                    <a:lumMod val="10000"/>
                  </a:srgbClr>
                </a:solidFill>
                <a:latin typeface="Tahoma" pitchFamily="34" charset="0"/>
                <a:cs typeface="Tahoma" pitchFamily="34" charset="0"/>
              </a:rPr>
              <a:t>เจ้าหน้าที่สำนักงาน ก.พ.ร.	จำนวน 2 ท่าน		เป็นเลขานุการและผู้ช่วยเลขานุการ</a:t>
            </a:r>
            <a:endParaRPr lang="en-US" sz="1400" kern="0" dirty="0">
              <a:solidFill>
                <a:srgbClr val="E7E6E6">
                  <a:lumMod val="10000"/>
                </a:srgb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268288" y="2388096"/>
            <a:ext cx="8657348" cy="205055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B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725488" indent="-342900" algn="thaiDist">
              <a:lnSpc>
                <a:spcPct val="150000"/>
              </a:lnSpc>
              <a:buFontTx/>
              <a:buAutoNum type="arabicPeriod"/>
              <a:defRPr/>
            </a:pPr>
            <a:r>
              <a:rPr lang="th-TH" sz="14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พิจารณาคำขอเปลี่ยนแปลงรายละเอียดตัวชี้วัด ค่าเป้าหมาย เกณฑ์การให้คะแนน และน้ำหนักของตัวชี้วัดตามคำรับรองการปฏิบัติราชการของส่วนราชการ และสถาบันอุดมศึกษา</a:t>
            </a:r>
            <a:endParaRPr lang="en-US" sz="14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725488" indent="-342900" algn="thaiDi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th-TH" sz="14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พิจารณาคำขอเปลี่ยนแปลงรายละเอียดตัวชี้วัด ค่าเป้าหมาย เกณฑ์การให้คะแนน และน้ำหนักของตัวชี้วัดระหว่างกระทรวงที่มีเป้าหมายร่วมกัน </a:t>
            </a:r>
            <a:r>
              <a:rPr lang="en-US" sz="14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(Joint KPIs)</a:t>
            </a:r>
            <a:r>
              <a:rPr lang="th-TH" sz="14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ตามคำรับรองการปฏิบัติราชการ</a:t>
            </a:r>
            <a:endParaRPr lang="en-US" sz="14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725488" indent="-342900" algn="thaiDi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th-TH" sz="14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ปฏิบัติงานอื่นๆ ตามที่คณะกรรมการพัฒนาระบบราชการมอบหมาย</a:t>
            </a:r>
            <a:endParaRPr lang="en-US" sz="14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90124" name="Picture 5" descr="DO_circl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" y="75565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125" name="Text Box 7"/>
          <p:cNvSpPr txBox="1">
            <a:spLocks noChangeArrowheads="1"/>
          </p:cNvSpPr>
          <p:nvPr/>
        </p:nvSpPr>
        <p:spPr bwMode="black">
          <a:xfrm>
            <a:off x="130175" y="908050"/>
            <a:ext cx="90805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9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ระดับ</a:t>
            </a:r>
          </a:p>
          <a:p>
            <a:pPr algn="ctr"/>
            <a:r>
              <a:rPr lang="th-TH" altLang="th-TH" sz="9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กระทรวง/</a:t>
            </a:r>
          </a:p>
          <a:p>
            <a:pPr algn="ctr"/>
            <a:r>
              <a:rPr lang="th-TH" altLang="th-TH" sz="9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</a:t>
            </a:r>
          </a:p>
          <a:p>
            <a:pPr algn="ctr"/>
            <a:r>
              <a:rPr lang="en-US" altLang="th-TH" sz="7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(49 </a:t>
            </a:r>
            <a:r>
              <a:rPr lang="th-TH" altLang="th-TH" sz="7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ส่วนราชการ)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379412" y="125452"/>
            <a:ext cx="83708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8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6 . </a:t>
            </a:r>
            <a:r>
              <a:rPr lang="th-TH" sz="18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คณะ</a:t>
            </a:r>
            <a:r>
              <a:rPr lang="th-TH" sz="18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กรรมการฯ ประจำปีงบประมาณ </a:t>
            </a:r>
            <a:r>
              <a:rPr lang="en-US" sz="18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2558 </a:t>
            </a:r>
            <a:r>
              <a:rPr lang="th-TH" sz="18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(ต่อ)</a:t>
            </a:r>
            <a:endParaRPr lang="th-TH" sz="1800" b="1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318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1159669" y="950671"/>
            <a:ext cx="7765967" cy="574585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  <a:cs typeface="Angsana New" pitchFamily="18" charset="-34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  <a:cs typeface="Angsana New" pitchFamily="18" charset="-34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  <a:cs typeface="Angsana New" pitchFamily="18" charset="-34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  <a:cs typeface="Angsana New" pitchFamily="18" charset="-34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  <a:cs typeface="Angsana New" pitchFamily="18" charset="-34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  <a:cs typeface="Angsana New" pitchFamily="18" charset="-34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  <a:cs typeface="Angsana New" pitchFamily="18" charset="-34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  <a:cs typeface="Angsana New" pitchFamily="18" charset="-34"/>
              </a:defRPr>
            </a:lvl9pPr>
          </a:lstStyle>
          <a:p>
            <a:pPr>
              <a:defRPr/>
            </a:pPr>
            <a:r>
              <a:rPr lang="en-US" altLang="th-TH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6. 3.  </a:t>
            </a:r>
            <a:r>
              <a:rPr lang="th-TH" altLang="th-TH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คณะกรรมการเจรจาข้อตกลงและประเมินผล</a:t>
            </a:r>
            <a:r>
              <a:rPr lang="th-TH" altLang="th-TH" sz="1800" b="1" u="sng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ส่วนราชการระดับกรม</a:t>
            </a:r>
            <a:r>
              <a:rPr lang="th-TH" altLang="th-TH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    กระทรวง....(ระบุชื่อ)........</a:t>
            </a:r>
            <a:endParaRPr lang="th-TH" altLang="th-TH" sz="1800" b="1" strike="sngStrike" dirty="0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0825" y="5159629"/>
            <a:ext cx="8674100" cy="10937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marL="723900" indent="-368300">
              <a:buFont typeface="+mj-lt"/>
              <a:buAutoNum type="arabicPeriod"/>
              <a:defRPr/>
            </a:pPr>
            <a:r>
              <a:rPr lang="th-TH" sz="13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ปลัดกระทรวง                            	   	เป็นประธานกรรมการ </a:t>
            </a:r>
            <a:endParaRPr lang="en-US" sz="13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23900" indent="-368300">
              <a:buFont typeface="+mj-lt"/>
              <a:buAutoNum type="arabicPeriod"/>
              <a:defRPr/>
            </a:pPr>
            <a:r>
              <a:rPr lang="th-TH" sz="13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รองปลัดกระทรวงที่ได้รับมอบหมาย         		เป็นกรรมการ </a:t>
            </a:r>
            <a:endParaRPr lang="en-US" sz="13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23900" indent="-368300">
              <a:buFont typeface="+mj-lt"/>
              <a:buAutoNum type="arabicPeriod"/>
              <a:defRPr/>
            </a:pPr>
            <a:r>
              <a:rPr lang="th-TH" sz="13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ผู้ตรวจราชการกระทรวงที่ได้รับมอบหมาย  		เป็นกรรมการ </a:t>
            </a:r>
            <a:endParaRPr lang="en-US" sz="13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23900" indent="-368300">
              <a:buFont typeface="+mj-lt"/>
              <a:buAutoNum type="arabicPeriod"/>
              <a:defRPr/>
            </a:pPr>
            <a:r>
              <a:rPr lang="th-TH" sz="13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ผู้แทนสำนักงาน ก.พ.ร. 			เป็นกรรมการ</a:t>
            </a:r>
          </a:p>
          <a:p>
            <a:pPr marL="723900" indent="-368300">
              <a:buFont typeface="+mj-lt"/>
              <a:buAutoNum type="arabicPeriod"/>
              <a:defRPr/>
            </a:pPr>
            <a:r>
              <a:rPr lang="th-TH" sz="13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หัวหน้าหน่วยงานพัฒนาระบบบริหาร        		เป็นเลขานุการ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40661" y="2363200"/>
            <a:ext cx="8675687" cy="229293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marL="725488" indent="-342900" algn="thaiDist">
              <a:buFont typeface="+mj-lt"/>
              <a:buAutoNum type="arabicPeriod"/>
              <a:defRPr/>
            </a:pPr>
            <a:r>
              <a:rPr lang="th-TH" altLang="th-TH" sz="1300" dirty="0">
                <a:solidFill>
                  <a:prstClr val="black">
                    <a:lumMod val="95000"/>
                    <a:lumOff val="5000"/>
                  </a:prstClr>
                </a:solidFill>
                <a:latin typeface="Tahoma" pitchFamily="34" charset="0"/>
                <a:cs typeface="Tahoma" pitchFamily="34" charset="0"/>
              </a:rPr>
              <a:t>จัดทำคำรับรองการปฏิบัติราชการ พิจารณาอุทธรณ์ และประเมินผลการปฏิบัติราชการ ของส่วนราชการระดับกรม</a:t>
            </a:r>
            <a:r>
              <a:rPr lang="en-US" altLang="th-TH" sz="1300" dirty="0">
                <a:solidFill>
                  <a:prstClr val="black">
                    <a:lumMod val="95000"/>
                    <a:lumOff val="5000"/>
                  </a:prstClr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th-TH" altLang="th-TH" sz="1300" dirty="0">
                <a:solidFill>
                  <a:prstClr val="black">
                    <a:lumMod val="95000"/>
                    <a:lumOff val="5000"/>
                  </a:prstClr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th-TH" altLang="th-TH" sz="1300" dirty="0">
                <a:solidFill>
                  <a:prstClr val="black">
                    <a:lumMod val="95000"/>
                    <a:lumOff val="5000"/>
                  </a:prstClr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1300" dirty="0">
                <a:solidFill>
                  <a:prstClr val="black">
                    <a:lumMod val="95000"/>
                    <a:lumOff val="5000"/>
                  </a:prstClr>
                </a:solidFill>
                <a:latin typeface="Tahoma" pitchFamily="34" charset="0"/>
                <a:cs typeface="Tahoma" pitchFamily="34" charset="0"/>
              </a:rPr>
              <a:t>ส่วนราชการในสังกัดตามแนวทางและระยะเวลาที่ </a:t>
            </a:r>
            <a:r>
              <a:rPr lang="th-TH" altLang="th-TH" sz="1300" dirty="0" err="1">
                <a:solidFill>
                  <a:prstClr val="black">
                    <a:lumMod val="95000"/>
                    <a:lumOff val="5000"/>
                  </a:prstClr>
                </a:solidFill>
                <a:latin typeface="Tahoma" pitchFamily="34" charset="0"/>
                <a:cs typeface="Tahoma" pitchFamily="34" charset="0"/>
              </a:rPr>
              <a:t>ก.พ.ร.</a:t>
            </a:r>
            <a:r>
              <a:rPr lang="th-TH" altLang="th-TH" sz="1300" dirty="0">
                <a:solidFill>
                  <a:prstClr val="black">
                    <a:lumMod val="95000"/>
                    <a:lumOff val="5000"/>
                  </a:prstClr>
                </a:solidFill>
                <a:latin typeface="Tahoma" pitchFamily="34" charset="0"/>
                <a:cs typeface="Tahoma" pitchFamily="34" charset="0"/>
              </a:rPr>
              <a:t> กำหนด</a:t>
            </a:r>
            <a:endParaRPr lang="en-US" sz="1300" dirty="0">
              <a:solidFill>
                <a:prstClr val="black">
                  <a:lumMod val="95000"/>
                  <a:lumOff val="5000"/>
                </a:prst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25488" indent="-342900" algn="thaiDist">
              <a:buFont typeface="+mj-lt"/>
              <a:buAutoNum type="arabicPeriod"/>
              <a:defRPr/>
            </a:pPr>
            <a:r>
              <a:rPr lang="th-TH" sz="1300" dirty="0">
                <a:solidFill>
                  <a:prstClr val="black">
                    <a:lumMod val="95000"/>
                    <a:lumOff val="5000"/>
                  </a:prst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เจรจาความเหมาะสมของตัวชี้วัด น้ำหนัก ค่าเป้าหมาย และเกณฑ์การให้คะแนนเฉพาะตัวชี้วัดตามภารกิจหลักของกรม/สำนักงานปลัดกระทรวง และ</a:t>
            </a:r>
            <a:r>
              <a:rPr lang="th-TH" sz="1300" dirty="0">
                <a:solidFill>
                  <a:prstClr val="black">
                    <a:lumMod val="95000"/>
                    <a:lumOff val="5000"/>
                  </a:prstClr>
                </a:solidFill>
                <a:latin typeface="Tahoma" pitchFamily="34" charset="0"/>
                <a:cs typeface="Tahoma" pitchFamily="34" charset="0"/>
              </a:rPr>
              <a:t>ตัวชี้วัดระหว่างกระทรวงที่มีเป้าหมายร่วมกันระดับ </a:t>
            </a:r>
            <a:r>
              <a:rPr lang="en-US" sz="1300" dirty="0">
                <a:solidFill>
                  <a:prstClr val="black">
                    <a:lumMod val="95000"/>
                    <a:lumOff val="5000"/>
                  </a:prstClr>
                </a:solidFill>
                <a:latin typeface="Tahoma" pitchFamily="34" charset="0"/>
                <a:cs typeface="Tahoma" pitchFamily="34" charset="0"/>
              </a:rPr>
              <a:t>Output JKPI</a:t>
            </a:r>
            <a:r>
              <a:rPr lang="th-TH" sz="1300" strike="sngStrike" dirty="0">
                <a:solidFill>
                  <a:prstClr val="black">
                    <a:lumMod val="95000"/>
                    <a:lumOff val="5000"/>
                  </a:prst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300" dirty="0">
                <a:solidFill>
                  <a:prstClr val="black">
                    <a:lumMod val="95000"/>
                    <a:lumOff val="5000"/>
                  </a:prst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กับส่วนราชการระดับกรมในสังกัดกระทรวง</a:t>
            </a:r>
            <a:endParaRPr lang="en-US" sz="1300" dirty="0">
              <a:solidFill>
                <a:prstClr val="black">
                  <a:lumMod val="95000"/>
                  <a:lumOff val="5000"/>
                </a:prst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25488" indent="-342900" algn="thaiDist">
              <a:buFont typeface="+mj-lt"/>
              <a:buAutoNum type="arabicPeriod"/>
              <a:defRPr/>
            </a:pPr>
            <a:r>
              <a:rPr lang="th-TH" sz="1300" dirty="0">
                <a:solidFill>
                  <a:prstClr val="black">
                    <a:lumMod val="95000"/>
                    <a:lumOff val="5000"/>
                  </a:prst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พิจารณาคำขอเปลี่ยนแปลงรายละเอียดตัวชี้วัด ค่าเป้าหมาย เกณฑ์การให้คะแนน และน้ำหนัก เฉพาะตัวชี้วัดตามภารกิจหลักของกรม/สำนักงานปลัดกระทรวง และ</a:t>
            </a:r>
            <a:r>
              <a:rPr lang="th-TH" sz="1300" dirty="0">
                <a:solidFill>
                  <a:prstClr val="black">
                    <a:lumMod val="95000"/>
                    <a:lumOff val="5000"/>
                  </a:prstClr>
                </a:solidFill>
                <a:latin typeface="Tahoma" pitchFamily="34" charset="0"/>
                <a:cs typeface="Tahoma" pitchFamily="34" charset="0"/>
              </a:rPr>
              <a:t>ตัวชี้วัดระหว่างกระทรวงที่มีเป้าหมายร่วมกันระดับ </a:t>
            </a:r>
            <a:r>
              <a:rPr lang="en-US" sz="1300" dirty="0">
                <a:solidFill>
                  <a:prstClr val="black">
                    <a:lumMod val="95000"/>
                    <a:lumOff val="5000"/>
                  </a:prstClr>
                </a:solidFill>
                <a:latin typeface="Tahoma" pitchFamily="34" charset="0"/>
                <a:cs typeface="Tahoma" pitchFamily="34" charset="0"/>
              </a:rPr>
              <a:t>Output JKPI</a:t>
            </a:r>
            <a:r>
              <a:rPr lang="th-TH" sz="1300" dirty="0">
                <a:solidFill>
                  <a:prstClr val="black">
                    <a:lumMod val="95000"/>
                    <a:lumOff val="5000"/>
                  </a:prst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ของส่วนราชการระดับกรมในสังกัดกระทรวง </a:t>
            </a:r>
          </a:p>
          <a:p>
            <a:pPr marL="725488" indent="-342900" algn="thaiDist">
              <a:buFont typeface="+mj-lt"/>
              <a:buAutoNum type="arabicPeriod"/>
              <a:defRPr/>
            </a:pPr>
            <a:r>
              <a:rPr lang="th-TH" sz="1300" dirty="0">
                <a:solidFill>
                  <a:prstClr val="black">
                    <a:lumMod val="95000"/>
                    <a:lumOff val="5000"/>
                  </a:prst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ติดตามความก้าวหน้าของการปฏิบัติราชการของส่วนราชการระดับกรมในสังกัดกระทรวง และประเมินผลการปฏิบัติราชการเฉพาะตัวชี้วัดตามภารกิจหลักของกรม/สำนักงานปลัดกระทรวง และ</a:t>
            </a:r>
            <a:r>
              <a:rPr lang="th-TH" sz="1300" dirty="0">
                <a:solidFill>
                  <a:prstClr val="black">
                    <a:lumMod val="95000"/>
                    <a:lumOff val="5000"/>
                  </a:prstClr>
                </a:solidFill>
                <a:latin typeface="Tahoma" pitchFamily="34" charset="0"/>
                <a:cs typeface="Tahoma" pitchFamily="34" charset="0"/>
              </a:rPr>
              <a:t>ตัวชี้วัดระหว่างกระทรวงที่มีเป้าหมายร่วมกันระดับ </a:t>
            </a:r>
            <a:r>
              <a:rPr lang="en-US" sz="1300" dirty="0">
                <a:solidFill>
                  <a:prstClr val="black">
                    <a:lumMod val="95000"/>
                    <a:lumOff val="5000"/>
                  </a:prstClr>
                </a:solidFill>
                <a:latin typeface="Tahoma" pitchFamily="34" charset="0"/>
                <a:cs typeface="Tahoma" pitchFamily="34" charset="0"/>
              </a:rPr>
              <a:t>Output JKPI  </a:t>
            </a:r>
            <a:r>
              <a:rPr lang="th-TH" sz="1300" dirty="0">
                <a:solidFill>
                  <a:prstClr val="black">
                    <a:lumMod val="95000"/>
                    <a:lumOff val="5000"/>
                  </a:prst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ของส่วนราชการระดับกรมในสังกัดกระทรวง</a:t>
            </a:r>
            <a:endParaRPr lang="th-TH" sz="1300" strike="sngStrike" dirty="0">
              <a:solidFill>
                <a:prstClr val="black">
                  <a:lumMod val="95000"/>
                  <a:lumOff val="5000"/>
                </a:prst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2165" name="Rectangle 11"/>
          <p:cNvSpPr>
            <a:spLocks noChangeArrowheads="1"/>
          </p:cNvSpPr>
          <p:nvPr/>
        </p:nvSpPr>
        <p:spPr bwMode="auto">
          <a:xfrm>
            <a:off x="1057275" y="1617663"/>
            <a:ext cx="790892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th-TH" sz="13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แต่งตั้งโดยปลัดกระทรวง/ปลัดสำนักนายกประธาน ก.พ.ร. (</a:t>
            </a:r>
            <a:r>
              <a:rPr lang="en-US" sz="13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17 </a:t>
            </a:r>
            <a:r>
              <a:rPr lang="th-TH" sz="13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กระทรวง และ </a:t>
            </a:r>
            <a:r>
              <a:rPr lang="en-US" sz="13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1</a:t>
            </a:r>
            <a:r>
              <a:rPr lang="th-TH" sz="13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สำนักนายกรัฐมนตรี) </a:t>
            </a:r>
          </a:p>
        </p:txBody>
      </p:sp>
      <p:sp>
        <p:nvSpPr>
          <p:cNvPr id="92166" name="Rectangle 12"/>
          <p:cNvSpPr>
            <a:spLocks noChangeArrowheads="1"/>
          </p:cNvSpPr>
          <p:nvPr/>
        </p:nvSpPr>
        <p:spPr bwMode="auto">
          <a:xfrm>
            <a:off x="251905" y="4831017"/>
            <a:ext cx="1873250" cy="334962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th-TH" sz="1600" b="1">
                <a:solidFill>
                  <a:srgbClr val="181717"/>
                </a:solidFill>
                <a:latin typeface="Tahoma" pitchFamily="34" charset="0"/>
                <a:cs typeface="Tahoma" pitchFamily="34" charset="0"/>
              </a:rPr>
              <a:t>องค์ประกอบ</a:t>
            </a:r>
          </a:p>
        </p:txBody>
      </p:sp>
      <p:sp>
        <p:nvSpPr>
          <p:cNvPr id="92167" name="Rectangle 13"/>
          <p:cNvSpPr>
            <a:spLocks noChangeArrowheads="1"/>
          </p:cNvSpPr>
          <p:nvPr/>
        </p:nvSpPr>
        <p:spPr bwMode="auto">
          <a:xfrm>
            <a:off x="240221" y="2051241"/>
            <a:ext cx="1871662" cy="300037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th-TH" sz="1600" b="1" dirty="0">
                <a:solidFill>
                  <a:srgbClr val="181717"/>
                </a:solidFill>
                <a:latin typeface="Tahoma" pitchFamily="34" charset="0"/>
                <a:cs typeface="Tahoma" pitchFamily="34" charset="0"/>
              </a:rPr>
              <a:t>อำนาจหน้าที่</a:t>
            </a:r>
          </a:p>
        </p:txBody>
      </p:sp>
      <p:pic>
        <p:nvPicPr>
          <p:cNvPr id="92168" name="Picture 11" descr="DP_circl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325" y="771525"/>
            <a:ext cx="99377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7"/>
          <p:cNvSpPr txBox="1">
            <a:spLocks noChangeArrowheads="1"/>
          </p:cNvSpPr>
          <p:nvPr/>
        </p:nvSpPr>
        <p:spPr bwMode="black">
          <a:xfrm>
            <a:off x="112713" y="993775"/>
            <a:ext cx="903287" cy="5318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th-TH" altLang="th-TH" sz="105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ระดับกรม</a:t>
            </a:r>
          </a:p>
          <a:p>
            <a:pPr algn="ctr">
              <a:defRPr/>
            </a:pPr>
            <a:r>
              <a:rPr lang="en-US" altLang="th-TH" sz="9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(114 </a:t>
            </a:r>
            <a:r>
              <a:rPr lang="th-TH" altLang="th-TH" sz="9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ส่วนราชการ)</a:t>
            </a:r>
          </a:p>
        </p:txBody>
      </p:sp>
      <p:sp>
        <p:nvSpPr>
          <p:cNvPr id="92170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92875"/>
            <a:ext cx="20574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5C38CA2-EAD8-488D-A0EE-3326F82CDBE3}" type="slidenum">
              <a:rPr lang="th-TH" sz="14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th-TH" sz="1400" smtClean="0">
              <a:solidFill>
                <a:srgbClr val="898989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379412" y="125452"/>
            <a:ext cx="83708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8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6 . </a:t>
            </a:r>
            <a:r>
              <a:rPr lang="th-TH" sz="18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คณะ</a:t>
            </a:r>
            <a:r>
              <a:rPr lang="th-TH" sz="18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กรรมการฯ ประจำปีงบประมาณ </a:t>
            </a:r>
            <a:r>
              <a:rPr lang="en-US" sz="18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2558 </a:t>
            </a:r>
            <a:r>
              <a:rPr lang="th-TH" sz="18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(ต่อ)</a:t>
            </a:r>
            <a:endParaRPr lang="th-TH" sz="1800" b="1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037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7"/>
          <p:cNvSpPr>
            <a:spLocks noChangeArrowheads="1"/>
          </p:cNvSpPr>
          <p:nvPr/>
        </p:nvSpPr>
        <p:spPr bwMode="auto">
          <a:xfrm>
            <a:off x="63500" y="72149"/>
            <a:ext cx="884152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7.</a:t>
            </a:r>
            <a:r>
              <a:rPr lang="th-TH" alt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ปฏิทิน</a:t>
            </a:r>
            <a:r>
              <a:rPr lang="th-TH" altLang="th-TH" sz="16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การดำเนินการจัดทำคำรับรองการปฏิบัติราชการและการประเมินผลการปฏิบัติ</a:t>
            </a:r>
            <a:r>
              <a:rPr lang="th-TH" alt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ราชการ</a:t>
            </a:r>
            <a:br>
              <a:rPr lang="th-TH" alt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  ของ</a:t>
            </a:r>
            <a:r>
              <a:rPr lang="th-TH" altLang="th-TH" sz="16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 </a:t>
            </a:r>
            <a:r>
              <a:rPr lang="th-TH" alt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ประจำปี</a:t>
            </a:r>
            <a:r>
              <a:rPr lang="th-TH" altLang="th-TH" sz="16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งบประมาณ พ.ศ. 2558</a:t>
            </a:r>
            <a:endParaRPr lang="en-US" altLang="th-TH" sz="1600" b="1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27" name="Diagram 26"/>
          <p:cNvGraphicFramePr/>
          <p:nvPr/>
        </p:nvGraphicFramePr>
        <p:xfrm>
          <a:off x="395536" y="980728"/>
          <a:ext cx="8568952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3059832" y="2359913"/>
            <a:ext cx="3384376" cy="2880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200" b="1" kern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สิงหาคม </a:t>
            </a:r>
            <a:r>
              <a:rPr lang="en-US" sz="1200" b="1" kern="0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2557 </a:t>
            </a:r>
            <a:r>
              <a:rPr lang="en-US" sz="1200" b="1" kern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th-TH" sz="1200" b="1" kern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พฤศจิกายน </a:t>
            </a:r>
            <a:r>
              <a:rPr lang="en-US" sz="1200" b="1" kern="0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2557</a:t>
            </a:r>
            <a:endParaRPr lang="th-TH" sz="1200" b="1" kern="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92080" y="4160113"/>
            <a:ext cx="3456384" cy="27699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h-TH" sz="1200" b="1" kern="0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เมษายน </a:t>
            </a:r>
            <a:r>
              <a:rPr lang="en-US" sz="1200" b="1" kern="0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2558 – </a:t>
            </a:r>
            <a:r>
              <a:rPr lang="th-TH" sz="1200" b="1" kern="0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กรกฎาคม </a:t>
            </a:r>
            <a:r>
              <a:rPr lang="en-US" sz="1200" b="1" kern="0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2558</a:t>
            </a:r>
            <a:endParaRPr lang="th-TH" sz="1200" b="1" kern="0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43808" y="6104329"/>
            <a:ext cx="3888432" cy="27699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h-TH" sz="1200" b="1" kern="0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พฤศจิกายน </a:t>
            </a:r>
            <a:r>
              <a:rPr lang="en-US" sz="1200" b="1" kern="0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2558 -</a:t>
            </a:r>
            <a:r>
              <a:rPr lang="th-TH" sz="1200" b="1" kern="0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n-US" sz="1200" b="1" kern="0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200" b="1" kern="0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มกราคม </a:t>
            </a:r>
            <a:r>
              <a:rPr lang="en-US" sz="1200" b="1" kern="0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2559 </a:t>
            </a:r>
            <a:endParaRPr lang="th-TH" sz="1200" b="1" kern="0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71600" y="4160113"/>
            <a:ext cx="3384376" cy="27699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h-TH" sz="1200" b="1" kern="0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กุมภาพันธ์ </a:t>
            </a:r>
            <a:r>
              <a:rPr lang="en-US" sz="1200" b="1" kern="0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2559 - </a:t>
            </a:r>
            <a:r>
              <a:rPr lang="th-TH" sz="1200" b="1" kern="0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มีนาคม </a:t>
            </a:r>
            <a:r>
              <a:rPr lang="en-US" sz="1200" b="1" kern="0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2559</a:t>
            </a:r>
            <a:endParaRPr lang="th-TH" sz="1200" b="1" kern="0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406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52510786"/>
              </p:ext>
            </p:extLst>
          </p:nvPr>
        </p:nvGraphicFramePr>
        <p:xfrm>
          <a:off x="65176" y="1061259"/>
          <a:ext cx="8994775" cy="47959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6596"/>
                <a:gridCol w="1675596"/>
                <a:gridCol w="1675596"/>
                <a:gridCol w="2366987"/>
              </a:tblGrid>
              <a:tr h="5119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กิจกรรม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ordia New"/>
                        <a:cs typeface="Tahoma" panose="020B0604030504040204" pitchFamily="34" charset="0"/>
                      </a:endParaRPr>
                    </a:p>
                  </a:txBody>
                  <a:tcPr marL="48229" marR="4822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รอบ 6 เดือน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(1 ต.ค. – 31 มี.ค.)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ordia New"/>
                        <a:cs typeface="Tahoma" panose="020B0604030504040204" pitchFamily="34" charset="0"/>
                      </a:endParaRPr>
                    </a:p>
                  </a:txBody>
                  <a:tcPr marL="48229" marR="4822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รอบ 9 เดือน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(1 ต.ค. – 30 มิ.ย.)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ordia New"/>
                        <a:cs typeface="Tahoma" panose="020B0604030504040204" pitchFamily="34" charset="0"/>
                      </a:endParaRPr>
                    </a:p>
                  </a:txBody>
                  <a:tcPr marL="48229" marR="4822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รอบ 12 เดือน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(1 ต.ค. – 30 ก.ย.)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ordia New"/>
                        <a:cs typeface="Tahoma" panose="020B0604030504040204" pitchFamily="34" charset="0"/>
                      </a:endParaRPr>
                    </a:p>
                  </a:txBody>
                  <a:tcPr marL="48229" marR="4822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039953">
                <a:tc>
                  <a:txBody>
                    <a:bodyPr/>
                    <a:lstStyle/>
                    <a:p>
                      <a:pPr marL="228600" lvl="0" indent="-228600">
                        <a:spcAft>
                          <a:spcPts val="0"/>
                        </a:spcAft>
                        <a:buClr>
                          <a:srgbClr val="0D0D0D"/>
                        </a:buClr>
                        <a:buFont typeface="+mj-lt"/>
                        <a:buAutoNum type="arabicPeriod"/>
                      </a:pPr>
                      <a:r>
                        <a:rPr lang="th-TH" sz="12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ส่วนราชการ/กลุ่มจังหวัดและจังหวัด องค์การมหาชนรายงานผลการปฏิบัติงานตามคำรับรองฯ โดยกรอกข้อมูลเข้าระบบ 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e-SAR CARD </a:t>
                      </a:r>
                      <a:r>
                        <a:rPr lang="th-TH" sz="12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บนเว็บไซต์สำนักงาน ก.พ.ร.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"/>
                        </a:rPr>
                        <a:t></a:t>
                      </a:r>
                      <a:endParaRPr lang="en-US" sz="1200" kern="120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200" kern="120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(ภายในวันที่</a:t>
                      </a:r>
                      <a:endParaRPr lang="en-US" sz="1200" kern="120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200" kern="120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 เมษายน 2558)</a:t>
                      </a:r>
                      <a:endParaRPr lang="en-US" sz="1200" kern="120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"/>
                        </a:rPr>
                        <a:t></a:t>
                      </a:r>
                      <a:endParaRPr lang="en-US" sz="1200" kern="120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200" kern="120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(ภายในวันที่</a:t>
                      </a:r>
                      <a:endParaRPr lang="en-US" sz="1200" kern="120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200" kern="120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31 กรกฎาคม 2558)</a:t>
                      </a:r>
                      <a:endParaRPr lang="en-US" sz="1200" kern="120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"/>
                        </a:rPr>
                        <a:t>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(ภายในวันที่ </a:t>
                      </a:r>
                      <a:r>
                        <a:rPr lang="en-US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</a:t>
                      </a:r>
                      <a:r>
                        <a:rPr lang="th-TH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ตุลาคม </a:t>
                      </a:r>
                      <a:r>
                        <a:rPr lang="en-US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2558 </a:t>
                      </a:r>
                      <a:r>
                        <a:rPr lang="th-TH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หากส่งช้ากว่ากำหนดจะถูกปรับลดคะแนน 0.0500  คะแนนของคะแนนรวมทั้งหมด ยกเว้นองค์การมหาชน)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  <a:tr h="1039953">
                <a:tc>
                  <a:txBody>
                    <a:bodyPr/>
                    <a:lstStyle/>
                    <a:p>
                      <a:pPr marL="228600" lvl="0" indent="-228600">
                        <a:spcAft>
                          <a:spcPts val="0"/>
                        </a:spcAft>
                        <a:buClr>
                          <a:srgbClr val="0D0D0D"/>
                        </a:buClr>
                        <a:buFont typeface="+mj-lt"/>
                        <a:buAutoNum type="arabicPeriod" startAt="2"/>
                      </a:pPr>
                      <a:r>
                        <a:rPr lang="th-TH" sz="120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ส่วน</a:t>
                      </a:r>
                      <a:r>
                        <a:rPr lang="th-TH" sz="12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ราชการกลุ่มจังหวัดและจังหวัด องค์การมหาชนส่งรายงานผลการประเมินตนเอง (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Self Assessment Report) </a:t>
                      </a:r>
                      <a:r>
                        <a:rPr lang="th-TH" sz="12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ไปยังสำนักงาน ก.พ.ร.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Symbol"/>
                        </a:rPr>
                        <a:t></a:t>
                      </a:r>
                      <a:endParaRPr lang="en-US" sz="1200" kern="120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Symbol"/>
                        </a:rPr>
                        <a:t></a:t>
                      </a:r>
                      <a:endParaRPr lang="en-US" sz="1200" kern="120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"/>
                        </a:rPr>
                        <a:t>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(ภายในวันที่ </a:t>
                      </a:r>
                      <a:r>
                        <a:rPr lang="en-US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</a:t>
                      </a:r>
                      <a:r>
                        <a:rPr lang="th-TH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ตุลาคม </a:t>
                      </a:r>
                      <a:r>
                        <a:rPr lang="en-US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2558 </a:t>
                      </a:r>
                      <a:r>
                        <a:rPr lang="th-TH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หากส่งช้ากว่ากำหนดจะถูกปรับลดคะแนน 0.0500 คะแนนของคะแนนรวมทั้งหมด ยกเว้นองค์การมหาชน)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  <a:tr h="1009524">
                <a:tc>
                  <a:txBody>
                    <a:bodyPr/>
                    <a:lstStyle/>
                    <a:p>
                      <a:pPr marL="228600" lvl="0" indent="-228600">
                        <a:spcAft>
                          <a:spcPts val="0"/>
                        </a:spcAft>
                        <a:buClr>
                          <a:srgbClr val="0D0D0D"/>
                        </a:buClr>
                        <a:buFont typeface="+mj-lt"/>
                        <a:buAutoNum type="arabicPeriod" startAt="3"/>
                      </a:pPr>
                      <a:r>
                        <a:rPr lang="th-TH" sz="12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ส่วนราชการ/กลุ่มจังหวัดและจังหวัด องค์การมหาชนส่งคำขออุทธรณ์เปลี่ยนแปลงรายละเอียดตัวชี้วัด ค่าเป้าหมาย เกณฑ์การให้คะแนน และน้ำหนักของตัวชี้วัดไปยังสำนักงาน ก.พ.ร.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"/>
                        </a:rPr>
                        <a:t>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2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(ภายในวันที่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 </a:t>
                      </a:r>
                      <a:r>
                        <a:rPr lang="th-TH" sz="12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เมษายน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2558)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Symbol"/>
                        </a:rPr>
                        <a:t></a:t>
                      </a:r>
                      <a:endParaRPr lang="en-US" sz="1200" kern="120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"/>
                        </a:rPr>
                        <a:t>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(ภายในวันที่ 31 ตุลาคม 2558)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1194539">
                <a:tc>
                  <a:txBody>
                    <a:bodyPr/>
                    <a:lstStyle/>
                    <a:p>
                      <a:pPr marL="228600" lvl="0" indent="-228600">
                        <a:spcAft>
                          <a:spcPts val="0"/>
                        </a:spcAft>
                        <a:buClr>
                          <a:srgbClr val="0D0D0D"/>
                        </a:buClr>
                        <a:buFont typeface="+mj-lt"/>
                        <a:buAutoNum type="arabicPeriod" startAt="4"/>
                      </a:pPr>
                      <a:r>
                        <a:rPr lang="th-TH" sz="12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สำนักงาน ก.พ.ร. ติดตามและประเมินผลการปฏิบัติราชการ ณ สถานที่ตั้งของส่วนราชการ/กลุ่มจังหวัดและจังหวัด องค์การมหาชน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(Site visit)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Symbol"/>
                        </a:rPr>
                        <a:t></a:t>
                      </a:r>
                      <a:endParaRPr lang="en-US" sz="1200" kern="120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200" kern="120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(องค์การมหาชนติดตามฯ พฤษภาคม-มิถุนายน 2558)</a:t>
                      </a:r>
                      <a:endParaRPr lang="en-US" sz="1200" kern="120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Symbol"/>
                        </a:rPr>
                        <a:t>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"/>
                        </a:rPr>
                        <a:t>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th-TH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องค์การมหาชน </a:t>
                      </a:r>
                      <a:endParaRPr lang="en-US" sz="1200" dirty="0" smtClean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th-TH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พฤศจิกายน-ธันวาคม)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th-TH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ส่วนราชการ (ธันวาคม </a:t>
                      </a:r>
                      <a:r>
                        <a:rPr lang="en-US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 </a:t>
                      </a:r>
                      <a:r>
                        <a:rPr lang="th-TH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มกราคม)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th-TH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กลุ่มจังหวัดและจังหวัด </a:t>
                      </a:r>
                      <a:endParaRPr lang="th-TH" sz="1200" dirty="0" smtClean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th-TH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มกราคม </a:t>
                      </a:r>
                      <a:r>
                        <a:rPr lang="en-US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 </a:t>
                      </a:r>
                      <a:r>
                        <a:rPr lang="th-TH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กุมภาพันธ์</a:t>
                      </a: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57"/>
          <p:cNvSpPr>
            <a:spLocks noChangeArrowheads="1"/>
          </p:cNvSpPr>
          <p:nvPr/>
        </p:nvSpPr>
        <p:spPr bwMode="auto">
          <a:xfrm>
            <a:off x="63500" y="72149"/>
            <a:ext cx="884152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7.</a:t>
            </a:r>
            <a:r>
              <a:rPr lang="th-TH" alt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ปฏิทิน</a:t>
            </a:r>
            <a:r>
              <a:rPr lang="th-TH" altLang="th-TH" sz="16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การดำเนินการจัดทำคำรับรองการปฏิบัติราชการและการประเมินผลการปฏิบัติ</a:t>
            </a:r>
            <a:r>
              <a:rPr lang="th-TH" alt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ราชการ</a:t>
            </a:r>
            <a:br>
              <a:rPr lang="th-TH" alt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  ของ</a:t>
            </a:r>
            <a:r>
              <a:rPr lang="th-TH" altLang="th-TH" sz="16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 </a:t>
            </a:r>
            <a:r>
              <a:rPr lang="th-TH" alt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ประจำปี</a:t>
            </a:r>
            <a:r>
              <a:rPr lang="th-TH" altLang="th-TH" sz="16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งบประมาณ พ.ศ. </a:t>
            </a:r>
            <a:r>
              <a:rPr lang="th-TH" alt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2558 (ต่อ)</a:t>
            </a:r>
            <a:endParaRPr lang="en-US" altLang="th-TH" sz="1600" b="1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8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/>
          <p:cNvCxnSpPr/>
          <p:nvPr/>
        </p:nvCxnSpPr>
        <p:spPr>
          <a:xfrm rot="10800000">
            <a:off x="8035925" y="1429420"/>
            <a:ext cx="1081088" cy="1587"/>
          </a:xfrm>
          <a:prstGeom prst="line">
            <a:avLst/>
          </a:prstGeom>
          <a:ln w="28575"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188" name="TextBox 38"/>
          <p:cNvSpPr txBox="1">
            <a:spLocks noChangeArrowheads="1"/>
          </p:cNvSpPr>
          <p:nvPr/>
        </p:nvSpPr>
        <p:spPr bwMode="auto">
          <a:xfrm>
            <a:off x="8328025" y="1286545"/>
            <a:ext cx="539750" cy="2619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th-TH" sz="11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2559</a:t>
            </a:r>
            <a:endParaRPr lang="th-TH" altLang="th-TH" sz="1100" b="1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3189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310982"/>
            <a:ext cx="20574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56AFD9-014D-4863-97B3-117E0A752D51}" type="slidenum">
              <a:rPr lang="th-TH" altLang="th-TH" sz="16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th-TH" altLang="th-TH" sz="1600" smtClean="0">
              <a:solidFill>
                <a:srgbClr val="898989"/>
              </a:solidFill>
            </a:endParaRPr>
          </a:p>
        </p:txBody>
      </p:sp>
      <p:sp>
        <p:nvSpPr>
          <p:cNvPr id="7" name="Pentagon 6"/>
          <p:cNvSpPr/>
          <p:nvPr/>
        </p:nvSpPr>
        <p:spPr>
          <a:xfrm>
            <a:off x="7143750" y="1086520"/>
            <a:ext cx="1979613" cy="228600"/>
          </a:xfrm>
          <a:prstGeom prst="homePlat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937" y="1646907"/>
            <a:ext cx="9144000" cy="2952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4663157"/>
            <a:ext cx="9144000" cy="11382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5861720"/>
            <a:ext cx="9144000" cy="7334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-1770856" y="3916239"/>
            <a:ext cx="5400675" cy="158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-1396206" y="3916239"/>
            <a:ext cx="5400675" cy="158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-1021556" y="3916239"/>
            <a:ext cx="5400675" cy="158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645319" y="3916239"/>
            <a:ext cx="5400675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-270669" y="3916239"/>
            <a:ext cx="5400675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103981" y="3916239"/>
            <a:ext cx="5400675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78631" y="3916239"/>
            <a:ext cx="5400675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853281" y="3916239"/>
            <a:ext cx="5400675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1229519" y="3916239"/>
            <a:ext cx="5400675" cy="158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1604169" y="3916239"/>
            <a:ext cx="5400675" cy="158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1978819" y="3916239"/>
            <a:ext cx="5400675" cy="158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2353469" y="3916239"/>
            <a:ext cx="5400675" cy="158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3479006" y="3916239"/>
            <a:ext cx="5400675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4602956" y="3916239"/>
            <a:ext cx="5400675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2728119" y="3916239"/>
            <a:ext cx="5400675" cy="158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3104356" y="3916239"/>
            <a:ext cx="5400675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5728494" y="3916239"/>
            <a:ext cx="5400675" cy="158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5353844" y="3916239"/>
            <a:ext cx="5400675" cy="158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0" y="2146970"/>
            <a:ext cx="1000125" cy="41433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th-TH" sz="105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การจัดทำคำรับรอง ปี </a:t>
            </a:r>
            <a:r>
              <a:rPr lang="en-US" sz="105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58</a:t>
            </a:r>
            <a:endParaRPr lang="th-TH" sz="1050" b="1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3213" name="TextBox 30"/>
          <p:cNvSpPr txBox="1">
            <a:spLocks noChangeArrowheads="1"/>
          </p:cNvSpPr>
          <p:nvPr/>
        </p:nvSpPr>
        <p:spPr bwMode="auto">
          <a:xfrm>
            <a:off x="4763" y="5225132"/>
            <a:ext cx="106997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10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การติดตาม</a:t>
            </a:r>
          </a:p>
          <a:p>
            <a:r>
              <a:rPr lang="th-TH" altLang="th-TH" sz="10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และประเมินผล ปี </a:t>
            </a:r>
            <a:r>
              <a:rPr lang="en-US" altLang="th-TH" sz="10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57</a:t>
            </a:r>
            <a:endParaRPr lang="th-TH" altLang="th-TH" sz="1000" b="1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0" y="6250657"/>
            <a:ext cx="1074738" cy="4143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th-TH" sz="105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การจัดสรรเงินรางวัล ปี </a:t>
            </a:r>
            <a:r>
              <a:rPr lang="en-US" sz="105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56</a:t>
            </a:r>
            <a:endParaRPr lang="th-TH" sz="1050" b="1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249238" y="4728245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endParaRPr lang="th-TH" sz="1800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231775" y="1718345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endParaRPr lang="th-TH" sz="1800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242888" y="5890295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endParaRPr lang="th-TH" sz="1800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3218" name="TextBox 35"/>
          <p:cNvSpPr txBox="1">
            <a:spLocks noChangeArrowheads="1"/>
          </p:cNvSpPr>
          <p:nvPr/>
        </p:nvSpPr>
        <p:spPr bwMode="auto">
          <a:xfrm>
            <a:off x="74613" y="1275432"/>
            <a:ext cx="78581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200" b="1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กิจกรรม</a:t>
            </a:r>
          </a:p>
        </p:txBody>
      </p:sp>
      <p:cxnSp>
        <p:nvCxnSpPr>
          <p:cNvPr id="38" name="Straight Connector 37"/>
          <p:cNvCxnSpPr/>
          <p:nvPr/>
        </p:nvCxnSpPr>
        <p:spPr>
          <a:xfrm rot="10800000">
            <a:off x="3551238" y="1429420"/>
            <a:ext cx="4464050" cy="1587"/>
          </a:xfrm>
          <a:prstGeom prst="line">
            <a:avLst/>
          </a:prstGeom>
          <a:ln w="28575"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220" name="TextBox 39"/>
          <p:cNvSpPr txBox="1">
            <a:spLocks noChangeArrowheads="1"/>
          </p:cNvSpPr>
          <p:nvPr/>
        </p:nvSpPr>
        <p:spPr bwMode="auto">
          <a:xfrm>
            <a:off x="5572125" y="1286545"/>
            <a:ext cx="576263" cy="2619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th-TH" sz="11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2558</a:t>
            </a:r>
            <a:endParaRPr lang="th-TH" altLang="th-TH" sz="1100" b="1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3221" name="TextBox 40"/>
          <p:cNvSpPr txBox="1">
            <a:spLocks noChangeArrowheads="1"/>
          </p:cNvSpPr>
          <p:nvPr/>
        </p:nvSpPr>
        <p:spPr bwMode="auto">
          <a:xfrm>
            <a:off x="928688" y="1426245"/>
            <a:ext cx="395287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100" b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มิย</a:t>
            </a:r>
          </a:p>
        </p:txBody>
      </p:sp>
      <p:sp>
        <p:nvSpPr>
          <p:cNvPr id="93222" name="TextBox 41"/>
          <p:cNvSpPr txBox="1">
            <a:spLocks noChangeArrowheads="1"/>
          </p:cNvSpPr>
          <p:nvPr/>
        </p:nvSpPr>
        <p:spPr bwMode="auto">
          <a:xfrm>
            <a:off x="1300163" y="1426245"/>
            <a:ext cx="3968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100" b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กค</a:t>
            </a:r>
          </a:p>
        </p:txBody>
      </p:sp>
      <p:sp>
        <p:nvSpPr>
          <p:cNvPr id="93223" name="TextBox 44"/>
          <p:cNvSpPr txBox="1">
            <a:spLocks noChangeArrowheads="1"/>
          </p:cNvSpPr>
          <p:nvPr/>
        </p:nvSpPr>
        <p:spPr bwMode="auto">
          <a:xfrm>
            <a:off x="2416175" y="1426245"/>
            <a:ext cx="39528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100" b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ตค</a:t>
            </a:r>
          </a:p>
        </p:txBody>
      </p:sp>
      <p:sp>
        <p:nvSpPr>
          <p:cNvPr id="93224" name="TextBox 45"/>
          <p:cNvSpPr txBox="1">
            <a:spLocks noChangeArrowheads="1"/>
          </p:cNvSpPr>
          <p:nvPr/>
        </p:nvSpPr>
        <p:spPr bwMode="auto">
          <a:xfrm>
            <a:off x="2787650" y="1426245"/>
            <a:ext cx="39528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100" b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พย</a:t>
            </a:r>
          </a:p>
        </p:txBody>
      </p:sp>
      <p:sp>
        <p:nvSpPr>
          <p:cNvPr id="93225" name="TextBox 46"/>
          <p:cNvSpPr txBox="1">
            <a:spLocks noChangeArrowheads="1"/>
          </p:cNvSpPr>
          <p:nvPr/>
        </p:nvSpPr>
        <p:spPr bwMode="auto">
          <a:xfrm>
            <a:off x="3159125" y="1426245"/>
            <a:ext cx="3968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100" b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ธค</a:t>
            </a:r>
          </a:p>
        </p:txBody>
      </p:sp>
      <p:sp>
        <p:nvSpPr>
          <p:cNvPr id="93226" name="TextBox 47"/>
          <p:cNvSpPr txBox="1">
            <a:spLocks noChangeArrowheads="1"/>
          </p:cNvSpPr>
          <p:nvPr/>
        </p:nvSpPr>
        <p:spPr bwMode="auto">
          <a:xfrm>
            <a:off x="3530600" y="1426245"/>
            <a:ext cx="3968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100" b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มค</a:t>
            </a:r>
          </a:p>
        </p:txBody>
      </p:sp>
      <p:sp>
        <p:nvSpPr>
          <p:cNvPr id="93227" name="TextBox 48"/>
          <p:cNvSpPr txBox="1">
            <a:spLocks noChangeArrowheads="1"/>
          </p:cNvSpPr>
          <p:nvPr/>
        </p:nvSpPr>
        <p:spPr bwMode="auto">
          <a:xfrm>
            <a:off x="3902075" y="1426245"/>
            <a:ext cx="3968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100" b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กพ</a:t>
            </a:r>
          </a:p>
        </p:txBody>
      </p:sp>
      <p:sp>
        <p:nvSpPr>
          <p:cNvPr id="93228" name="TextBox 49"/>
          <p:cNvSpPr txBox="1">
            <a:spLocks noChangeArrowheads="1"/>
          </p:cNvSpPr>
          <p:nvPr/>
        </p:nvSpPr>
        <p:spPr bwMode="auto">
          <a:xfrm>
            <a:off x="4275138" y="1426245"/>
            <a:ext cx="395287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100" b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มีค</a:t>
            </a:r>
          </a:p>
        </p:txBody>
      </p:sp>
      <p:sp>
        <p:nvSpPr>
          <p:cNvPr id="93229" name="TextBox 50"/>
          <p:cNvSpPr txBox="1">
            <a:spLocks noChangeArrowheads="1"/>
          </p:cNvSpPr>
          <p:nvPr/>
        </p:nvSpPr>
        <p:spPr bwMode="auto">
          <a:xfrm>
            <a:off x="4646613" y="1426245"/>
            <a:ext cx="4318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100" b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เมย</a:t>
            </a:r>
          </a:p>
        </p:txBody>
      </p:sp>
      <p:sp>
        <p:nvSpPr>
          <p:cNvPr id="93230" name="TextBox 51"/>
          <p:cNvSpPr txBox="1">
            <a:spLocks noChangeArrowheads="1"/>
          </p:cNvSpPr>
          <p:nvPr/>
        </p:nvSpPr>
        <p:spPr bwMode="auto">
          <a:xfrm>
            <a:off x="5054600" y="1426245"/>
            <a:ext cx="39528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100" b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พค</a:t>
            </a:r>
          </a:p>
        </p:txBody>
      </p:sp>
      <p:sp>
        <p:nvSpPr>
          <p:cNvPr id="93231" name="TextBox 59"/>
          <p:cNvSpPr txBox="1">
            <a:spLocks noChangeArrowheads="1"/>
          </p:cNvSpPr>
          <p:nvPr/>
        </p:nvSpPr>
        <p:spPr bwMode="auto">
          <a:xfrm>
            <a:off x="5797550" y="1426245"/>
            <a:ext cx="3968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100" b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กค</a:t>
            </a:r>
          </a:p>
        </p:txBody>
      </p:sp>
      <p:sp>
        <p:nvSpPr>
          <p:cNvPr id="93232" name="TextBox 60"/>
          <p:cNvSpPr txBox="1">
            <a:spLocks noChangeArrowheads="1"/>
          </p:cNvSpPr>
          <p:nvPr/>
        </p:nvSpPr>
        <p:spPr bwMode="auto">
          <a:xfrm>
            <a:off x="6169025" y="1426245"/>
            <a:ext cx="3968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100" b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สค</a:t>
            </a:r>
          </a:p>
        </p:txBody>
      </p:sp>
      <p:sp>
        <p:nvSpPr>
          <p:cNvPr id="93233" name="TextBox 61"/>
          <p:cNvSpPr txBox="1">
            <a:spLocks noChangeArrowheads="1"/>
          </p:cNvSpPr>
          <p:nvPr/>
        </p:nvSpPr>
        <p:spPr bwMode="auto">
          <a:xfrm>
            <a:off x="6540500" y="1426245"/>
            <a:ext cx="3968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100" b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กย</a:t>
            </a:r>
          </a:p>
        </p:txBody>
      </p:sp>
      <p:sp>
        <p:nvSpPr>
          <p:cNvPr id="93234" name="TextBox 62"/>
          <p:cNvSpPr txBox="1">
            <a:spLocks noChangeArrowheads="1"/>
          </p:cNvSpPr>
          <p:nvPr/>
        </p:nvSpPr>
        <p:spPr bwMode="auto">
          <a:xfrm>
            <a:off x="6913563" y="1426245"/>
            <a:ext cx="395287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100" b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ตค</a:t>
            </a:r>
          </a:p>
        </p:txBody>
      </p:sp>
      <p:sp>
        <p:nvSpPr>
          <p:cNvPr id="93235" name="TextBox 63"/>
          <p:cNvSpPr txBox="1">
            <a:spLocks noChangeArrowheads="1"/>
          </p:cNvSpPr>
          <p:nvPr/>
        </p:nvSpPr>
        <p:spPr bwMode="auto">
          <a:xfrm>
            <a:off x="7285038" y="1426245"/>
            <a:ext cx="395287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100" b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พย</a:t>
            </a:r>
          </a:p>
        </p:txBody>
      </p:sp>
      <p:sp>
        <p:nvSpPr>
          <p:cNvPr id="93236" name="TextBox 64"/>
          <p:cNvSpPr txBox="1">
            <a:spLocks noChangeArrowheads="1"/>
          </p:cNvSpPr>
          <p:nvPr/>
        </p:nvSpPr>
        <p:spPr bwMode="auto">
          <a:xfrm>
            <a:off x="7656513" y="1426245"/>
            <a:ext cx="395287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100" b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ธค</a:t>
            </a:r>
          </a:p>
        </p:txBody>
      </p:sp>
      <p:sp>
        <p:nvSpPr>
          <p:cNvPr id="93237" name="TextBox 65"/>
          <p:cNvSpPr txBox="1">
            <a:spLocks noChangeArrowheads="1"/>
          </p:cNvSpPr>
          <p:nvPr/>
        </p:nvSpPr>
        <p:spPr bwMode="auto">
          <a:xfrm>
            <a:off x="8027988" y="1426245"/>
            <a:ext cx="3968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100" b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มค</a:t>
            </a:r>
          </a:p>
        </p:txBody>
      </p:sp>
      <p:sp>
        <p:nvSpPr>
          <p:cNvPr id="93238" name="TextBox 66"/>
          <p:cNvSpPr txBox="1">
            <a:spLocks noChangeArrowheads="1"/>
          </p:cNvSpPr>
          <p:nvPr/>
        </p:nvSpPr>
        <p:spPr bwMode="auto">
          <a:xfrm>
            <a:off x="8399463" y="1426245"/>
            <a:ext cx="3968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100" b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กพ</a:t>
            </a:r>
          </a:p>
        </p:txBody>
      </p:sp>
      <p:cxnSp>
        <p:nvCxnSpPr>
          <p:cNvPr id="62" name="Straight Connector 61"/>
          <p:cNvCxnSpPr/>
          <p:nvPr/>
        </p:nvCxnSpPr>
        <p:spPr>
          <a:xfrm rot="5400000">
            <a:off x="4228306" y="3916239"/>
            <a:ext cx="5400675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>
            <a:off x="4979194" y="3916239"/>
            <a:ext cx="5400675" cy="158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>
            <a:off x="3853656" y="3916239"/>
            <a:ext cx="5400675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>
            <a:off x="6103144" y="3916239"/>
            <a:ext cx="5400675" cy="158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243" name="TextBox 71"/>
          <p:cNvSpPr txBox="1">
            <a:spLocks noChangeArrowheads="1"/>
          </p:cNvSpPr>
          <p:nvPr/>
        </p:nvSpPr>
        <p:spPr bwMode="auto">
          <a:xfrm>
            <a:off x="8772525" y="1426245"/>
            <a:ext cx="39528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100" b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มีค</a:t>
            </a:r>
          </a:p>
        </p:txBody>
      </p:sp>
      <p:cxnSp>
        <p:nvCxnSpPr>
          <p:cNvPr id="67" name="Straight Connector 66"/>
          <p:cNvCxnSpPr/>
          <p:nvPr/>
        </p:nvCxnSpPr>
        <p:spPr>
          <a:xfrm rot="10800000">
            <a:off x="922338" y="1429420"/>
            <a:ext cx="2592387" cy="1587"/>
          </a:xfrm>
          <a:prstGeom prst="line">
            <a:avLst/>
          </a:prstGeom>
          <a:ln w="28575"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245" name="TextBox 73"/>
          <p:cNvSpPr txBox="1">
            <a:spLocks noChangeArrowheads="1"/>
          </p:cNvSpPr>
          <p:nvPr/>
        </p:nvSpPr>
        <p:spPr bwMode="auto">
          <a:xfrm>
            <a:off x="1852613" y="1286545"/>
            <a:ext cx="576262" cy="2619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th-TH" sz="11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2557</a:t>
            </a:r>
            <a:endParaRPr lang="th-TH" altLang="th-TH" sz="1100" b="1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0" name="Pentagon 69"/>
          <p:cNvSpPr/>
          <p:nvPr/>
        </p:nvSpPr>
        <p:spPr>
          <a:xfrm>
            <a:off x="3000375" y="1086520"/>
            <a:ext cx="4284663" cy="228600"/>
          </a:xfrm>
          <a:prstGeom prst="homePlat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71" name="Pentagon 70"/>
          <p:cNvSpPr/>
          <p:nvPr/>
        </p:nvSpPr>
        <p:spPr>
          <a:xfrm>
            <a:off x="1500188" y="1086520"/>
            <a:ext cx="1692275" cy="228600"/>
          </a:xfrm>
          <a:prstGeom prst="homePlat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93248" name="TextBox 80"/>
          <p:cNvSpPr txBox="1">
            <a:spLocks noChangeArrowheads="1"/>
          </p:cNvSpPr>
          <p:nvPr/>
        </p:nvSpPr>
        <p:spPr bwMode="auto">
          <a:xfrm>
            <a:off x="1685925" y="1103982"/>
            <a:ext cx="11985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th-TH" sz="10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2. </a:t>
            </a:r>
            <a:r>
              <a:rPr lang="th-TH" altLang="th-TH" sz="1000" b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จัดทำคำรับรอง</a:t>
            </a:r>
          </a:p>
        </p:txBody>
      </p:sp>
      <p:sp>
        <p:nvSpPr>
          <p:cNvPr id="93249" name="TextBox 81"/>
          <p:cNvSpPr txBox="1">
            <a:spLocks noChangeArrowheads="1"/>
          </p:cNvSpPr>
          <p:nvPr/>
        </p:nvSpPr>
        <p:spPr bwMode="auto">
          <a:xfrm>
            <a:off x="4357688" y="1086520"/>
            <a:ext cx="15382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th-TH" sz="10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3. </a:t>
            </a:r>
            <a:r>
              <a:rPr lang="th-TH" altLang="th-TH" sz="1000" b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ติดตามความก้าวหน้า</a:t>
            </a:r>
          </a:p>
        </p:txBody>
      </p:sp>
      <p:sp>
        <p:nvSpPr>
          <p:cNvPr id="76" name="Isosceles Triangle 75"/>
          <p:cNvSpPr/>
          <p:nvPr/>
        </p:nvSpPr>
        <p:spPr>
          <a:xfrm>
            <a:off x="6056313" y="3663032"/>
            <a:ext cx="107950" cy="106363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77" name="Isosceles Triangle 76"/>
          <p:cNvSpPr/>
          <p:nvPr/>
        </p:nvSpPr>
        <p:spPr>
          <a:xfrm>
            <a:off x="7199313" y="3639220"/>
            <a:ext cx="107950" cy="10636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78" name="Isosceles Triangle 77"/>
          <p:cNvSpPr/>
          <p:nvPr/>
        </p:nvSpPr>
        <p:spPr>
          <a:xfrm>
            <a:off x="8696325" y="4215482"/>
            <a:ext cx="107950" cy="106363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93253" name="TextBox 90"/>
          <p:cNvSpPr txBox="1">
            <a:spLocks noChangeArrowheads="1"/>
          </p:cNvSpPr>
          <p:nvPr/>
        </p:nvSpPr>
        <p:spPr bwMode="auto">
          <a:xfrm>
            <a:off x="6097588" y="3583657"/>
            <a:ext cx="11811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รายงาน </a:t>
            </a:r>
            <a:r>
              <a:rPr lang="en-US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e-SAR </a:t>
            </a:r>
            <a:endParaRPr lang="th-TH" altLang="th-TH" sz="70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รอบ </a:t>
            </a:r>
            <a:r>
              <a:rPr lang="en-US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9 </a:t>
            </a:r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เดือน</a:t>
            </a:r>
          </a:p>
        </p:txBody>
      </p:sp>
      <p:sp>
        <p:nvSpPr>
          <p:cNvPr id="93254" name="TextBox 91"/>
          <p:cNvSpPr txBox="1">
            <a:spLocks noChangeArrowheads="1"/>
          </p:cNvSpPr>
          <p:nvPr/>
        </p:nvSpPr>
        <p:spPr bwMode="auto">
          <a:xfrm>
            <a:off x="7224713" y="3567782"/>
            <a:ext cx="1295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รายงาน </a:t>
            </a:r>
            <a:r>
              <a:rPr lang="en-US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e-SAR</a:t>
            </a:r>
          </a:p>
          <a:p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รอบ </a:t>
            </a:r>
            <a:r>
              <a:rPr lang="en-US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12 </a:t>
            </a:r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เดือน</a:t>
            </a:r>
          </a:p>
        </p:txBody>
      </p:sp>
      <p:sp>
        <p:nvSpPr>
          <p:cNvPr id="89" name="Isosceles Triangle 88"/>
          <p:cNvSpPr/>
          <p:nvPr/>
        </p:nvSpPr>
        <p:spPr>
          <a:xfrm>
            <a:off x="1584325" y="4745707"/>
            <a:ext cx="107950" cy="10795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90" name="Isosceles Triangle 89"/>
          <p:cNvSpPr/>
          <p:nvPr/>
        </p:nvSpPr>
        <p:spPr>
          <a:xfrm>
            <a:off x="938213" y="6163345"/>
            <a:ext cx="107950" cy="10795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91" name="Isosceles Triangle 90"/>
          <p:cNvSpPr/>
          <p:nvPr/>
        </p:nvSpPr>
        <p:spPr>
          <a:xfrm>
            <a:off x="2032224" y="6312570"/>
            <a:ext cx="125412" cy="10795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93258" name="TextBox 103"/>
          <p:cNvSpPr txBox="1">
            <a:spLocks noChangeArrowheads="1"/>
          </p:cNvSpPr>
          <p:nvPr/>
        </p:nvSpPr>
        <p:spPr bwMode="auto">
          <a:xfrm>
            <a:off x="1633538" y="4671095"/>
            <a:ext cx="11811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รายงาน </a:t>
            </a:r>
            <a:r>
              <a:rPr lang="en-US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e-SAR</a:t>
            </a:r>
          </a:p>
          <a:p>
            <a:r>
              <a:rPr lang="th-TH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รอบ </a:t>
            </a:r>
            <a:r>
              <a:rPr lang="en-US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9 </a:t>
            </a:r>
            <a:r>
              <a:rPr lang="th-TH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เดือน</a:t>
            </a:r>
          </a:p>
        </p:txBody>
      </p:sp>
      <p:sp>
        <p:nvSpPr>
          <p:cNvPr id="93259" name="TextBox 107"/>
          <p:cNvSpPr txBox="1">
            <a:spLocks noChangeArrowheads="1"/>
          </p:cNvSpPr>
          <p:nvPr/>
        </p:nvSpPr>
        <p:spPr bwMode="auto">
          <a:xfrm>
            <a:off x="969963" y="6139532"/>
            <a:ext cx="785812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ทักท้วงคะแนน</a:t>
            </a:r>
          </a:p>
        </p:txBody>
      </p:sp>
      <p:sp>
        <p:nvSpPr>
          <p:cNvPr id="93260" name="TextBox 108"/>
          <p:cNvSpPr txBox="1">
            <a:spLocks noChangeArrowheads="1"/>
          </p:cNvSpPr>
          <p:nvPr/>
        </p:nvSpPr>
        <p:spPr bwMode="auto">
          <a:xfrm>
            <a:off x="2076971" y="6282407"/>
            <a:ext cx="15589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ออกผลคะแนน</a:t>
            </a:r>
            <a:r>
              <a:rPr lang="en-US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+</a:t>
            </a:r>
            <a:r>
              <a:rPr lang="th-TH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เงินรางวัล</a:t>
            </a:r>
          </a:p>
        </p:txBody>
      </p:sp>
      <p:sp>
        <p:nvSpPr>
          <p:cNvPr id="95" name="Isosceles Triangle 94"/>
          <p:cNvSpPr/>
          <p:nvPr/>
        </p:nvSpPr>
        <p:spPr>
          <a:xfrm>
            <a:off x="1981870" y="5015582"/>
            <a:ext cx="107950" cy="10795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93262" name="TextBox 110"/>
          <p:cNvSpPr txBox="1">
            <a:spLocks noChangeArrowheads="1"/>
          </p:cNvSpPr>
          <p:nvPr/>
        </p:nvSpPr>
        <p:spPr bwMode="auto">
          <a:xfrm>
            <a:off x="2011958" y="4980657"/>
            <a:ext cx="8318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พิจารณาอุทธรณ์</a:t>
            </a:r>
          </a:p>
          <a:p>
            <a:r>
              <a:rPr lang="th-TH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(รอบแรก)</a:t>
            </a:r>
          </a:p>
        </p:txBody>
      </p:sp>
      <p:sp>
        <p:nvSpPr>
          <p:cNvPr id="97" name="Isosceles Triangle 96"/>
          <p:cNvSpPr/>
          <p:nvPr/>
        </p:nvSpPr>
        <p:spPr>
          <a:xfrm>
            <a:off x="2698750" y="4731420"/>
            <a:ext cx="107950" cy="10795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93264" name="TextBox 112"/>
          <p:cNvSpPr txBox="1">
            <a:spLocks noChangeArrowheads="1"/>
          </p:cNvSpPr>
          <p:nvPr/>
        </p:nvSpPr>
        <p:spPr bwMode="auto">
          <a:xfrm>
            <a:off x="2752725" y="4674270"/>
            <a:ext cx="1357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รายงาน </a:t>
            </a:r>
            <a:r>
              <a:rPr lang="en-US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e-SAR </a:t>
            </a:r>
            <a:endParaRPr lang="th-TH" altLang="th-TH" sz="70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รอบ </a:t>
            </a:r>
            <a:r>
              <a:rPr lang="en-US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12 </a:t>
            </a:r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เดือน</a:t>
            </a:r>
          </a:p>
        </p:txBody>
      </p:sp>
      <p:sp>
        <p:nvSpPr>
          <p:cNvPr id="99" name="Isosceles Triangle 98"/>
          <p:cNvSpPr/>
          <p:nvPr/>
        </p:nvSpPr>
        <p:spPr>
          <a:xfrm>
            <a:off x="3081338" y="5033045"/>
            <a:ext cx="107950" cy="10795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93266" name="TextBox 114"/>
          <p:cNvSpPr txBox="1">
            <a:spLocks noChangeArrowheads="1"/>
          </p:cNvSpPr>
          <p:nvPr/>
        </p:nvSpPr>
        <p:spPr bwMode="auto">
          <a:xfrm>
            <a:off x="3167063" y="4967957"/>
            <a:ext cx="8318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พิจารณาอุทธรณ์</a:t>
            </a:r>
          </a:p>
          <a:p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(รอบสุดท้าย)</a:t>
            </a:r>
          </a:p>
        </p:txBody>
      </p:sp>
      <p:sp>
        <p:nvSpPr>
          <p:cNvPr id="101" name="Isosceles Triangle 100"/>
          <p:cNvSpPr/>
          <p:nvPr/>
        </p:nvSpPr>
        <p:spPr>
          <a:xfrm>
            <a:off x="7686675" y="4223420"/>
            <a:ext cx="107950" cy="11430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102" name="Isosceles Triangle 101"/>
          <p:cNvSpPr/>
          <p:nvPr/>
        </p:nvSpPr>
        <p:spPr>
          <a:xfrm>
            <a:off x="8318500" y="4221832"/>
            <a:ext cx="107950" cy="11430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103" name="Isosceles Triangle 102"/>
          <p:cNvSpPr/>
          <p:nvPr/>
        </p:nvSpPr>
        <p:spPr>
          <a:xfrm>
            <a:off x="9034463" y="4458370"/>
            <a:ext cx="107950" cy="11430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cxnSp>
        <p:nvCxnSpPr>
          <p:cNvPr id="104" name="Straight Connector 103"/>
          <p:cNvCxnSpPr/>
          <p:nvPr/>
        </p:nvCxnSpPr>
        <p:spPr>
          <a:xfrm flipH="1">
            <a:off x="7724775" y="4307557"/>
            <a:ext cx="671513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271" name="TextBox 119"/>
          <p:cNvSpPr txBox="1">
            <a:spLocks noChangeArrowheads="1"/>
          </p:cNvSpPr>
          <p:nvPr/>
        </p:nvSpPr>
        <p:spPr bwMode="auto">
          <a:xfrm>
            <a:off x="7731125" y="4155157"/>
            <a:ext cx="6556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Site visit</a:t>
            </a:r>
          </a:p>
          <a:p>
            <a:pPr algn="ctr"/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</a:t>
            </a:r>
          </a:p>
        </p:txBody>
      </p:sp>
      <p:sp>
        <p:nvSpPr>
          <p:cNvPr id="93272" name="TextBox 120"/>
          <p:cNvSpPr txBox="1">
            <a:spLocks noChangeArrowheads="1"/>
          </p:cNvSpPr>
          <p:nvPr/>
        </p:nvSpPr>
        <p:spPr bwMode="auto">
          <a:xfrm>
            <a:off x="8713788" y="4137695"/>
            <a:ext cx="552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ทักท้วง</a:t>
            </a:r>
          </a:p>
          <a:p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คะแนน</a:t>
            </a:r>
          </a:p>
        </p:txBody>
      </p:sp>
      <p:sp>
        <p:nvSpPr>
          <p:cNvPr id="93273" name="TextBox 121"/>
          <p:cNvSpPr txBox="1">
            <a:spLocks noChangeArrowheads="1"/>
          </p:cNvSpPr>
          <p:nvPr/>
        </p:nvSpPr>
        <p:spPr bwMode="auto">
          <a:xfrm>
            <a:off x="7835900" y="4418682"/>
            <a:ext cx="127317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ออกผลคะแนน</a:t>
            </a:r>
            <a:r>
              <a:rPr lang="en-US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+</a:t>
            </a:r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เงินรางวัล</a:t>
            </a:r>
          </a:p>
        </p:txBody>
      </p:sp>
      <p:sp>
        <p:nvSpPr>
          <p:cNvPr id="108" name="Isosceles Triangle 107"/>
          <p:cNvSpPr/>
          <p:nvPr/>
        </p:nvSpPr>
        <p:spPr>
          <a:xfrm>
            <a:off x="5326063" y="3932907"/>
            <a:ext cx="107950" cy="106363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93275" name="TextBox 123"/>
          <p:cNvSpPr txBox="1">
            <a:spLocks noChangeArrowheads="1"/>
          </p:cNvSpPr>
          <p:nvPr/>
        </p:nvSpPr>
        <p:spPr bwMode="auto">
          <a:xfrm>
            <a:off x="5357813" y="3883695"/>
            <a:ext cx="8318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พิจารณาอุทธรณ์</a:t>
            </a:r>
          </a:p>
          <a:p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(รอบแรก)</a:t>
            </a:r>
          </a:p>
        </p:txBody>
      </p:sp>
      <p:sp>
        <p:nvSpPr>
          <p:cNvPr id="110" name="Isosceles Triangle 109"/>
          <p:cNvSpPr/>
          <p:nvPr/>
        </p:nvSpPr>
        <p:spPr>
          <a:xfrm>
            <a:off x="3551238" y="3463007"/>
            <a:ext cx="107950" cy="10795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111" name="Isosceles Triangle 110"/>
          <p:cNvSpPr/>
          <p:nvPr/>
        </p:nvSpPr>
        <p:spPr>
          <a:xfrm>
            <a:off x="4316413" y="3669382"/>
            <a:ext cx="107950" cy="10795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cxnSp>
        <p:nvCxnSpPr>
          <p:cNvPr id="112" name="Straight Connector 111"/>
          <p:cNvCxnSpPr/>
          <p:nvPr/>
        </p:nvCxnSpPr>
        <p:spPr>
          <a:xfrm flipH="1">
            <a:off x="3617913" y="3540795"/>
            <a:ext cx="625475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279" name="TextBox 127"/>
          <p:cNvSpPr txBox="1">
            <a:spLocks noChangeArrowheads="1"/>
          </p:cNvSpPr>
          <p:nvPr/>
        </p:nvSpPr>
        <p:spPr bwMode="auto">
          <a:xfrm>
            <a:off x="3605213" y="3389982"/>
            <a:ext cx="6556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เอาข้อมูล</a:t>
            </a:r>
          </a:p>
          <a:p>
            <a:pPr algn="ctr"/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เข้าสู่ </a:t>
            </a:r>
            <a:r>
              <a:rPr lang="en-US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e-SAR</a:t>
            </a:r>
            <a:endParaRPr lang="th-TH" altLang="th-TH" sz="70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3280" name="TextBox 128"/>
          <p:cNvSpPr txBox="1">
            <a:spLocks noChangeArrowheads="1"/>
          </p:cNvSpPr>
          <p:nvPr/>
        </p:nvSpPr>
        <p:spPr bwMode="auto">
          <a:xfrm>
            <a:off x="4330700" y="3577307"/>
            <a:ext cx="7858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เปิดระบบ</a:t>
            </a:r>
          </a:p>
          <a:p>
            <a:r>
              <a:rPr lang="en-US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e-SAR</a:t>
            </a:r>
            <a:endParaRPr lang="th-TH" altLang="th-TH" sz="70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3281" name="TextBox 130"/>
          <p:cNvSpPr txBox="1">
            <a:spLocks noChangeArrowheads="1"/>
          </p:cNvSpPr>
          <p:nvPr/>
        </p:nvSpPr>
        <p:spPr bwMode="auto">
          <a:xfrm>
            <a:off x="3170238" y="3256632"/>
            <a:ext cx="1206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ส่วนราชการลงนามคำรับรอง</a:t>
            </a:r>
          </a:p>
        </p:txBody>
      </p:sp>
      <p:cxnSp>
        <p:nvCxnSpPr>
          <p:cNvPr id="117" name="Elbow Connector 116"/>
          <p:cNvCxnSpPr>
            <a:stCxn id="97" idx="1"/>
          </p:cNvCxnSpPr>
          <p:nvPr/>
        </p:nvCxnSpPr>
        <p:spPr>
          <a:xfrm rot="10800000" flipH="1">
            <a:off x="2725738" y="3463007"/>
            <a:ext cx="454025" cy="1322388"/>
          </a:xfrm>
          <a:prstGeom prst="bentConnector4">
            <a:avLst>
              <a:gd name="adj1" fmla="val -50349"/>
              <a:gd name="adj2" fmla="val 52039"/>
            </a:avLst>
          </a:prstGeom>
          <a:ln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283" name="TextBox 133"/>
          <p:cNvSpPr txBox="1">
            <a:spLocks noChangeArrowheads="1"/>
          </p:cNvSpPr>
          <p:nvPr/>
        </p:nvSpPr>
        <p:spPr bwMode="auto">
          <a:xfrm>
            <a:off x="2738438" y="4240882"/>
            <a:ext cx="8413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70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ผลการดำเนินงาน ปี </a:t>
            </a:r>
            <a:r>
              <a:rPr lang="en-US" altLang="th-TH" sz="700" dirty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2557</a:t>
            </a:r>
            <a:endParaRPr lang="th-TH" altLang="th-TH" sz="70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9" name="Isosceles Triangle 118"/>
          <p:cNvSpPr/>
          <p:nvPr/>
        </p:nvSpPr>
        <p:spPr>
          <a:xfrm>
            <a:off x="1760538" y="1985045"/>
            <a:ext cx="107950" cy="10795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93285" name="TextBox 135"/>
          <p:cNvSpPr txBox="1">
            <a:spLocks noChangeArrowheads="1"/>
          </p:cNvSpPr>
          <p:nvPr/>
        </p:nvSpPr>
        <p:spPr bwMode="auto">
          <a:xfrm>
            <a:off x="1814513" y="1959645"/>
            <a:ext cx="11811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เสนอกรอบ อกพร</a:t>
            </a:r>
          </a:p>
        </p:txBody>
      </p:sp>
      <p:sp>
        <p:nvSpPr>
          <p:cNvPr id="121" name="Isosceles Triangle 120"/>
          <p:cNvSpPr/>
          <p:nvPr/>
        </p:nvSpPr>
        <p:spPr>
          <a:xfrm>
            <a:off x="1493838" y="1672307"/>
            <a:ext cx="107950" cy="10795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93287" name="TextBox 137"/>
          <p:cNvSpPr txBox="1">
            <a:spLocks noChangeArrowheads="1"/>
          </p:cNvSpPr>
          <p:nvPr/>
        </p:nvSpPr>
        <p:spPr bwMode="auto">
          <a:xfrm>
            <a:off x="1539875" y="1635795"/>
            <a:ext cx="138747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แจ้งให้ส่วนราชการเสนอ </a:t>
            </a:r>
            <a:r>
              <a:rPr lang="en-US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KPIs</a:t>
            </a:r>
            <a:endParaRPr lang="th-TH" altLang="th-TH" sz="70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3" name="Isosceles Triangle 122"/>
          <p:cNvSpPr/>
          <p:nvPr/>
        </p:nvSpPr>
        <p:spPr>
          <a:xfrm>
            <a:off x="1493838" y="1829470"/>
            <a:ext cx="107950" cy="10795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93289" name="TextBox 139"/>
          <p:cNvSpPr txBox="1">
            <a:spLocks noChangeArrowheads="1"/>
          </p:cNvSpPr>
          <p:nvPr/>
        </p:nvSpPr>
        <p:spPr bwMode="auto">
          <a:xfrm>
            <a:off x="1544638" y="1785020"/>
            <a:ext cx="161607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แจ้งเจ้าภาพตัวชี้วัดส่งรายละเอียด</a:t>
            </a:r>
          </a:p>
        </p:txBody>
      </p:sp>
      <p:sp>
        <p:nvSpPr>
          <p:cNvPr id="127" name="Isosceles Triangle 126"/>
          <p:cNvSpPr/>
          <p:nvPr/>
        </p:nvSpPr>
        <p:spPr>
          <a:xfrm>
            <a:off x="2130425" y="2266032"/>
            <a:ext cx="107950" cy="10795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93291" name="TextBox 143"/>
          <p:cNvSpPr txBox="1">
            <a:spLocks noChangeArrowheads="1"/>
          </p:cNvSpPr>
          <p:nvPr/>
        </p:nvSpPr>
        <p:spPr bwMode="auto">
          <a:xfrm>
            <a:off x="2140347" y="2224757"/>
            <a:ext cx="12795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แจ้งกรอบและ</a:t>
            </a:r>
            <a:r>
              <a:rPr lang="en-US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KPI </a:t>
            </a:r>
            <a:r>
              <a:rPr lang="th-TH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บังคับ</a:t>
            </a:r>
          </a:p>
        </p:txBody>
      </p:sp>
      <p:sp>
        <p:nvSpPr>
          <p:cNvPr id="129" name="Isosceles Triangle 128"/>
          <p:cNvSpPr/>
          <p:nvPr/>
        </p:nvSpPr>
        <p:spPr>
          <a:xfrm>
            <a:off x="1851025" y="2142207"/>
            <a:ext cx="107950" cy="10795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93293" name="TextBox 145"/>
          <p:cNvSpPr txBox="1">
            <a:spLocks noChangeArrowheads="1"/>
          </p:cNvSpPr>
          <p:nvPr/>
        </p:nvSpPr>
        <p:spPr bwMode="auto">
          <a:xfrm>
            <a:off x="1901825" y="2094582"/>
            <a:ext cx="6858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เสนอ คสช.</a:t>
            </a:r>
          </a:p>
        </p:txBody>
      </p:sp>
      <p:sp>
        <p:nvSpPr>
          <p:cNvPr id="131" name="Isosceles Triangle 130"/>
          <p:cNvSpPr/>
          <p:nvPr/>
        </p:nvSpPr>
        <p:spPr>
          <a:xfrm>
            <a:off x="2227610" y="2480345"/>
            <a:ext cx="107950" cy="106362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93295" name="TextBox 147"/>
          <p:cNvSpPr txBox="1">
            <a:spLocks noChangeArrowheads="1"/>
          </p:cNvSpPr>
          <p:nvPr/>
        </p:nvSpPr>
        <p:spPr bwMode="auto">
          <a:xfrm>
            <a:off x="2521868" y="2445420"/>
            <a:ext cx="1363663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LAB </a:t>
            </a:r>
            <a:r>
              <a:rPr lang="th-TH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ครั้งที่</a:t>
            </a:r>
            <a:r>
              <a:rPr lang="en-US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1 </a:t>
            </a:r>
            <a:endParaRPr lang="th-TH" altLang="th-TH" sz="7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5" name="Isosceles Triangle 134"/>
          <p:cNvSpPr/>
          <p:nvPr/>
        </p:nvSpPr>
        <p:spPr>
          <a:xfrm>
            <a:off x="2229644" y="2665288"/>
            <a:ext cx="107950" cy="107950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93297" name="TextBox 151"/>
          <p:cNvSpPr txBox="1">
            <a:spLocks noChangeArrowheads="1"/>
          </p:cNvSpPr>
          <p:nvPr/>
        </p:nvSpPr>
        <p:spPr bwMode="auto">
          <a:xfrm>
            <a:off x="2516585" y="2624807"/>
            <a:ext cx="808037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LAB </a:t>
            </a:r>
            <a:r>
              <a:rPr lang="th-TH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ครั้งที่</a:t>
            </a:r>
            <a:r>
              <a:rPr lang="en-US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2 </a:t>
            </a:r>
            <a:endParaRPr lang="th-TH" altLang="th-TH" sz="7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7" name="Isosceles Triangle 136"/>
          <p:cNvSpPr/>
          <p:nvPr/>
        </p:nvSpPr>
        <p:spPr>
          <a:xfrm>
            <a:off x="2477542" y="2659732"/>
            <a:ext cx="107950" cy="106363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93299" name="TextBox 179"/>
          <p:cNvSpPr txBox="1">
            <a:spLocks noChangeArrowheads="1"/>
          </p:cNvSpPr>
          <p:nvPr/>
        </p:nvSpPr>
        <p:spPr bwMode="auto">
          <a:xfrm>
            <a:off x="2677096" y="2845470"/>
            <a:ext cx="1785937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700" b="1" dirty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เจรจานอกรอบ </a:t>
            </a:r>
            <a:r>
              <a:rPr lang="th-TH" altLang="th-TH" sz="7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(ถ้ามี)</a:t>
            </a:r>
            <a:endParaRPr lang="en-US" altLang="th-TH" sz="7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3300" name="TextBox 180"/>
          <p:cNvSpPr txBox="1">
            <a:spLocks noChangeArrowheads="1"/>
          </p:cNvSpPr>
          <p:nvPr/>
        </p:nvSpPr>
        <p:spPr bwMode="auto">
          <a:xfrm>
            <a:off x="3057525" y="3050257"/>
            <a:ext cx="1785938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700" b="1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เจรจาจริง </a:t>
            </a:r>
          </a:p>
        </p:txBody>
      </p:sp>
      <p:sp>
        <p:nvSpPr>
          <p:cNvPr id="93301" name="TextBox 82"/>
          <p:cNvSpPr txBox="1">
            <a:spLocks noChangeArrowheads="1"/>
          </p:cNvSpPr>
          <p:nvPr/>
        </p:nvSpPr>
        <p:spPr bwMode="auto">
          <a:xfrm>
            <a:off x="7286625" y="1096045"/>
            <a:ext cx="17637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th-TH" sz="10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4. </a:t>
            </a:r>
            <a:r>
              <a:rPr lang="th-TH" altLang="th-TH" sz="1000" b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ประเมินผล และเงินรางวัล</a:t>
            </a:r>
          </a:p>
        </p:txBody>
      </p:sp>
      <p:sp>
        <p:nvSpPr>
          <p:cNvPr id="163" name="Isosceles Triangle 162"/>
          <p:cNvSpPr/>
          <p:nvPr/>
        </p:nvSpPr>
        <p:spPr bwMode="auto">
          <a:xfrm>
            <a:off x="2607717" y="3067720"/>
            <a:ext cx="92075" cy="10795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164" name="Isosceles Triangle 163"/>
          <p:cNvSpPr/>
          <p:nvPr/>
        </p:nvSpPr>
        <p:spPr bwMode="auto">
          <a:xfrm>
            <a:off x="3027363" y="3064545"/>
            <a:ext cx="92075" cy="10795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cxnSp>
        <p:nvCxnSpPr>
          <p:cNvPr id="165" name="Straight Connector 164"/>
          <p:cNvCxnSpPr/>
          <p:nvPr/>
        </p:nvCxnSpPr>
        <p:spPr bwMode="auto">
          <a:xfrm flipV="1">
            <a:off x="2630486" y="3171700"/>
            <a:ext cx="488952" cy="1"/>
          </a:xfrm>
          <a:prstGeom prst="line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76" name="Isosceles Triangle 175"/>
          <p:cNvSpPr/>
          <p:nvPr/>
        </p:nvSpPr>
        <p:spPr>
          <a:xfrm>
            <a:off x="2378993" y="2878807"/>
            <a:ext cx="92075" cy="107950"/>
          </a:xfrm>
          <a:prstGeom prst="triangle">
            <a:avLst/>
          </a:prstGeom>
          <a:solidFill>
            <a:srgbClr val="800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177" name="Isosceles Triangle 176"/>
          <p:cNvSpPr/>
          <p:nvPr/>
        </p:nvSpPr>
        <p:spPr>
          <a:xfrm>
            <a:off x="2666008" y="2874715"/>
            <a:ext cx="92075" cy="107950"/>
          </a:xfrm>
          <a:prstGeom prst="triangle">
            <a:avLst/>
          </a:prstGeom>
          <a:solidFill>
            <a:srgbClr val="800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cxnSp>
        <p:nvCxnSpPr>
          <p:cNvPr id="178" name="Straight Connector 177"/>
          <p:cNvCxnSpPr/>
          <p:nvPr/>
        </p:nvCxnSpPr>
        <p:spPr>
          <a:xfrm flipV="1">
            <a:off x="2433637" y="2985963"/>
            <a:ext cx="300038" cy="3175"/>
          </a:xfrm>
          <a:prstGeom prst="line">
            <a:avLst/>
          </a:prstGeom>
          <a:solidFill>
            <a:srgbClr val="800080"/>
          </a:solidFill>
          <a:ln w="19050">
            <a:solidFill>
              <a:srgbClr val="660066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86" name="Isosceles Triangle 185"/>
          <p:cNvSpPr/>
          <p:nvPr/>
        </p:nvSpPr>
        <p:spPr>
          <a:xfrm>
            <a:off x="4195763" y="3469357"/>
            <a:ext cx="107950" cy="10795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189" name="Isosceles Triangle 188"/>
          <p:cNvSpPr/>
          <p:nvPr/>
        </p:nvSpPr>
        <p:spPr>
          <a:xfrm>
            <a:off x="4945063" y="3674145"/>
            <a:ext cx="107950" cy="10795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93310" name="TextBox 90"/>
          <p:cNvSpPr txBox="1">
            <a:spLocks noChangeArrowheads="1"/>
          </p:cNvSpPr>
          <p:nvPr/>
        </p:nvSpPr>
        <p:spPr bwMode="auto">
          <a:xfrm>
            <a:off x="4975225" y="3580482"/>
            <a:ext cx="11811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รายงาน </a:t>
            </a:r>
            <a:r>
              <a:rPr lang="en-US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e-SAR</a:t>
            </a:r>
          </a:p>
          <a:p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รอบ </a:t>
            </a:r>
            <a:r>
              <a:rPr lang="en-US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6 </a:t>
            </a:r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เดือน</a:t>
            </a:r>
          </a:p>
        </p:txBody>
      </p:sp>
      <p:sp>
        <p:nvSpPr>
          <p:cNvPr id="193" name="Isosceles Triangle 192"/>
          <p:cNvSpPr/>
          <p:nvPr/>
        </p:nvSpPr>
        <p:spPr>
          <a:xfrm>
            <a:off x="7580313" y="3928145"/>
            <a:ext cx="107950" cy="10795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93312" name="TextBox 123"/>
          <p:cNvSpPr txBox="1">
            <a:spLocks noChangeArrowheads="1"/>
          </p:cNvSpPr>
          <p:nvPr/>
        </p:nvSpPr>
        <p:spPr bwMode="auto">
          <a:xfrm>
            <a:off x="7620000" y="3864645"/>
            <a:ext cx="8318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พิจารณาอุทธรณ์</a:t>
            </a:r>
          </a:p>
          <a:p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(รอบสุดท้าย)</a:t>
            </a:r>
          </a:p>
        </p:txBody>
      </p:sp>
      <p:sp>
        <p:nvSpPr>
          <p:cNvPr id="195" name="5-Point Star 194"/>
          <p:cNvSpPr/>
          <p:nvPr/>
        </p:nvSpPr>
        <p:spPr>
          <a:xfrm>
            <a:off x="3095625" y="3291557"/>
            <a:ext cx="144463" cy="106363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197" name="Isosceles Triangle 196"/>
          <p:cNvSpPr/>
          <p:nvPr/>
        </p:nvSpPr>
        <p:spPr>
          <a:xfrm>
            <a:off x="4191000" y="5323557"/>
            <a:ext cx="107950" cy="10795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198" name="Isosceles Triangle 197"/>
          <p:cNvSpPr/>
          <p:nvPr/>
        </p:nvSpPr>
        <p:spPr>
          <a:xfrm>
            <a:off x="3181350" y="5333082"/>
            <a:ext cx="107950" cy="11430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199" name="Isosceles Triangle 198"/>
          <p:cNvSpPr/>
          <p:nvPr/>
        </p:nvSpPr>
        <p:spPr>
          <a:xfrm>
            <a:off x="3813175" y="5329907"/>
            <a:ext cx="107950" cy="11430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200" name="Isosceles Triangle 199"/>
          <p:cNvSpPr/>
          <p:nvPr/>
        </p:nvSpPr>
        <p:spPr>
          <a:xfrm>
            <a:off x="4562475" y="5601370"/>
            <a:ext cx="107950" cy="11430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cxnSp>
        <p:nvCxnSpPr>
          <p:cNvPr id="201" name="Straight Connector 200"/>
          <p:cNvCxnSpPr/>
          <p:nvPr/>
        </p:nvCxnSpPr>
        <p:spPr>
          <a:xfrm flipH="1">
            <a:off x="3219450" y="5415632"/>
            <a:ext cx="671513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319" name="TextBox 119"/>
          <p:cNvSpPr txBox="1">
            <a:spLocks noChangeArrowheads="1"/>
          </p:cNvSpPr>
          <p:nvPr/>
        </p:nvSpPr>
        <p:spPr bwMode="auto">
          <a:xfrm>
            <a:off x="3211513" y="5263232"/>
            <a:ext cx="6556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Site visit</a:t>
            </a:r>
          </a:p>
          <a:p>
            <a:pPr algn="ctr"/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</a:t>
            </a:r>
          </a:p>
        </p:txBody>
      </p:sp>
      <p:sp>
        <p:nvSpPr>
          <p:cNvPr id="93320" name="TextBox 120"/>
          <p:cNvSpPr txBox="1">
            <a:spLocks noChangeArrowheads="1"/>
          </p:cNvSpPr>
          <p:nvPr/>
        </p:nvSpPr>
        <p:spPr bwMode="auto">
          <a:xfrm>
            <a:off x="4221163" y="5271170"/>
            <a:ext cx="11049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ทักท้วงคะแนน</a:t>
            </a:r>
          </a:p>
        </p:txBody>
      </p:sp>
      <p:sp>
        <p:nvSpPr>
          <p:cNvPr id="93321" name="TextBox 121"/>
          <p:cNvSpPr txBox="1">
            <a:spLocks noChangeArrowheads="1"/>
          </p:cNvSpPr>
          <p:nvPr/>
        </p:nvSpPr>
        <p:spPr bwMode="auto">
          <a:xfrm>
            <a:off x="4598988" y="5593432"/>
            <a:ext cx="176847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ออกผลคะแนน</a:t>
            </a:r>
            <a:r>
              <a:rPr lang="en-US" altLang="th-TH" sz="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+</a:t>
            </a:r>
            <a:r>
              <a:rPr lang="th-TH" altLang="th-TH" sz="7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เงินรางวัล</a:t>
            </a:r>
          </a:p>
        </p:txBody>
      </p:sp>
      <p:sp>
        <p:nvSpPr>
          <p:cNvPr id="69" name="Pentagon 68"/>
          <p:cNvSpPr/>
          <p:nvPr/>
        </p:nvSpPr>
        <p:spPr>
          <a:xfrm>
            <a:off x="912813" y="908720"/>
            <a:ext cx="1223962" cy="250825"/>
          </a:xfrm>
          <a:prstGeom prst="homePlat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93323" name="TextBox 79"/>
          <p:cNvSpPr txBox="1">
            <a:spLocks noChangeArrowheads="1"/>
          </p:cNvSpPr>
          <p:nvPr/>
        </p:nvSpPr>
        <p:spPr bwMode="auto">
          <a:xfrm>
            <a:off x="874713" y="921420"/>
            <a:ext cx="11953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th-TH" sz="10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1. </a:t>
            </a:r>
            <a:r>
              <a:rPr lang="th-TH" altLang="th-TH" sz="1000" b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กรอบคำรับรอง</a:t>
            </a:r>
          </a:p>
        </p:txBody>
      </p:sp>
      <p:sp>
        <p:nvSpPr>
          <p:cNvPr id="93324" name="TextBox 43"/>
          <p:cNvSpPr txBox="1">
            <a:spLocks noChangeArrowheads="1"/>
          </p:cNvSpPr>
          <p:nvPr/>
        </p:nvSpPr>
        <p:spPr bwMode="auto">
          <a:xfrm>
            <a:off x="2044700" y="1426245"/>
            <a:ext cx="39528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100" b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กย</a:t>
            </a:r>
          </a:p>
        </p:txBody>
      </p:sp>
      <p:sp>
        <p:nvSpPr>
          <p:cNvPr id="93325" name="TextBox 42"/>
          <p:cNvSpPr txBox="1">
            <a:spLocks noChangeArrowheads="1"/>
          </p:cNvSpPr>
          <p:nvPr/>
        </p:nvSpPr>
        <p:spPr bwMode="auto">
          <a:xfrm>
            <a:off x="1671638" y="1426245"/>
            <a:ext cx="3968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100" b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สค</a:t>
            </a:r>
          </a:p>
        </p:txBody>
      </p:sp>
      <p:sp>
        <p:nvSpPr>
          <p:cNvPr id="93326" name="TextBox 58"/>
          <p:cNvSpPr txBox="1">
            <a:spLocks noChangeArrowheads="1"/>
          </p:cNvSpPr>
          <p:nvPr/>
        </p:nvSpPr>
        <p:spPr bwMode="auto">
          <a:xfrm>
            <a:off x="5426075" y="1426245"/>
            <a:ext cx="39528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100" b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มิย</a:t>
            </a:r>
          </a:p>
        </p:txBody>
      </p:sp>
      <p:sp>
        <p:nvSpPr>
          <p:cNvPr id="180" name="Isosceles Triangle 179"/>
          <p:cNvSpPr/>
          <p:nvPr/>
        </p:nvSpPr>
        <p:spPr>
          <a:xfrm>
            <a:off x="2474243" y="2481932"/>
            <a:ext cx="107950" cy="107950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93328" name="Slide Number Placeholder 1"/>
          <p:cNvSpPr txBox="1">
            <a:spLocks/>
          </p:cNvSpPr>
          <p:nvPr/>
        </p:nvSpPr>
        <p:spPr bwMode="auto">
          <a:xfrm>
            <a:off x="7088188" y="6312570"/>
            <a:ext cx="2057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57BFC20-2FD5-475D-86EC-95DDEE24CFAC}" type="slidenum">
              <a:rPr lang="th-TH" altLang="th-TH" sz="1200">
                <a:solidFill>
                  <a:srgbClr val="898989"/>
                </a:solidFill>
                <a:latin typeface="Tahoma" pitchFamily="34" charset="0"/>
                <a:cs typeface="Tahoma" pitchFamily="34" charset="0"/>
              </a:rPr>
              <a:pPr algn="r"/>
              <a:t>27</a:t>
            </a:fld>
            <a:endParaRPr lang="th-TH" altLang="th-TH" sz="1200">
              <a:solidFill>
                <a:srgbClr val="898989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218531" y="2586707"/>
            <a:ext cx="327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2200498" y="2764383"/>
            <a:ext cx="327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tangle 57"/>
          <p:cNvSpPr>
            <a:spLocks noChangeArrowheads="1"/>
          </p:cNvSpPr>
          <p:nvPr/>
        </p:nvSpPr>
        <p:spPr bwMode="auto">
          <a:xfrm>
            <a:off x="63500" y="72149"/>
            <a:ext cx="884152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7.</a:t>
            </a:r>
            <a:r>
              <a:rPr lang="th-TH" alt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ปฏิทิน</a:t>
            </a:r>
            <a:r>
              <a:rPr lang="th-TH" altLang="th-TH" sz="16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การดำเนินการจัดทำคำรับรองการปฏิบัติราชการและการประเมินผลการปฏิบัติ</a:t>
            </a:r>
            <a:r>
              <a:rPr lang="th-TH" alt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ราชการ</a:t>
            </a:r>
            <a:br>
              <a:rPr lang="th-TH" alt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  ของ</a:t>
            </a:r>
            <a:r>
              <a:rPr lang="th-TH" altLang="th-TH" sz="16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 </a:t>
            </a:r>
            <a:r>
              <a:rPr lang="th-TH" alt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ประจำปี</a:t>
            </a:r>
            <a:r>
              <a:rPr lang="th-TH" altLang="th-TH" sz="16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งบประมาณ พ.ศ. </a:t>
            </a:r>
            <a:r>
              <a:rPr lang="th-TH" alt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2558 (ต่อ)</a:t>
            </a:r>
            <a:endParaRPr lang="en-US" altLang="th-TH" sz="1600" b="1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255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454873"/>
            <a:ext cx="91255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www.opdc.go.th</a:t>
            </a:r>
            <a:endParaRPr lang="th-TH" sz="1600" b="1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315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92875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47E16344-7F13-4EAD-8061-B11EBFDEFC3B}" type="slidenum">
              <a:rPr lang="th-TH" altLang="th-TH" smtClean="0">
                <a:latin typeface="Tahoma" pitchFamily="34" charset="0"/>
                <a:cs typeface="Tahoma" pitchFamily="34" charset="0"/>
              </a:rPr>
              <a:pPr/>
              <a:t>3</a:t>
            </a:fld>
            <a:endParaRPr lang="th-TH" altLang="th-TH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64057" y="2030160"/>
            <a:ext cx="2524835" cy="2565779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39750" y="2332038"/>
            <a:ext cx="1935163" cy="19685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h-TH" sz="24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หัวข้อนำเสนอ</a:t>
            </a:r>
            <a:endParaRPr lang="en-US" sz="2400" b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AutoShape 20"/>
          <p:cNvSpPr>
            <a:spLocks noChangeArrowheads="1"/>
          </p:cNvSpPr>
          <p:nvPr/>
        </p:nvSpPr>
        <p:spPr bwMode="gray">
          <a:xfrm>
            <a:off x="3313113" y="1163638"/>
            <a:ext cx="5508625" cy="58261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th-TH" sz="16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หลักการจัดทำคำรับรองการปฏิบัติราชการฯ</a:t>
            </a:r>
            <a:endParaRPr lang="th-TH" sz="1600" b="1" kern="0" dirty="0"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ประจำปีงบประมาณ </a:t>
            </a:r>
            <a:r>
              <a: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2558</a:t>
            </a:r>
            <a:r>
              <a:rPr lang="th-TH" sz="16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8" name="Oval 26"/>
          <p:cNvSpPr>
            <a:spLocks noChangeArrowheads="1"/>
          </p:cNvSpPr>
          <p:nvPr/>
        </p:nvSpPr>
        <p:spPr bwMode="gray">
          <a:xfrm>
            <a:off x="3227388" y="1335088"/>
            <a:ext cx="228600" cy="228600"/>
          </a:xfrm>
          <a:prstGeom prst="ellipse">
            <a:avLst/>
          </a:prstGeom>
          <a:solidFill>
            <a:schemeClr val="accent5"/>
          </a:soli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rgbClr val="DDDDDD">
                <a:alpha val="50000"/>
              </a:srgbClr>
            </a:outerShdw>
          </a:effec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h-TH" sz="1800" kern="0">
              <a:solidFill>
                <a:sysClr val="windowText" lastClr="000000"/>
              </a:solidFill>
            </a:endParaRPr>
          </a:p>
        </p:txBody>
      </p:sp>
      <p:sp>
        <p:nvSpPr>
          <p:cNvPr id="9" name="AutoShape 20"/>
          <p:cNvSpPr>
            <a:spLocks noChangeArrowheads="1"/>
          </p:cNvSpPr>
          <p:nvPr/>
        </p:nvSpPr>
        <p:spPr bwMode="gray">
          <a:xfrm>
            <a:off x="3314700" y="1944688"/>
            <a:ext cx="5616575" cy="58261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</a:t>
            </a:r>
            <a:r>
              <a:rPr lang="th-TH" sz="16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ตัวชี้วัดระหว่างกระทรวงที่มีเป้าหมายร่วมกัน (</a:t>
            </a:r>
            <a:r>
              <a: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Joint KPIs</a:t>
            </a:r>
            <a:r>
              <a:rPr lang="th-TH" sz="16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</p:txBody>
      </p:sp>
      <p:sp>
        <p:nvSpPr>
          <p:cNvPr id="10" name="Oval 26"/>
          <p:cNvSpPr>
            <a:spLocks noChangeArrowheads="1"/>
          </p:cNvSpPr>
          <p:nvPr/>
        </p:nvSpPr>
        <p:spPr bwMode="gray">
          <a:xfrm>
            <a:off x="3228975" y="2116138"/>
            <a:ext cx="228600" cy="228600"/>
          </a:xfrm>
          <a:prstGeom prst="ellipse">
            <a:avLst/>
          </a:prstGeom>
          <a:solidFill>
            <a:schemeClr val="accent5"/>
          </a:soli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rgbClr val="DDDDDD">
                <a:alpha val="50000"/>
              </a:srgbClr>
            </a:outerShdw>
          </a:effec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h-TH" sz="1800" kern="0">
              <a:solidFill>
                <a:sysClr val="windowText" lastClr="000000"/>
              </a:solidFill>
            </a:endParaRPr>
          </a:p>
        </p:txBody>
      </p:sp>
      <p:sp>
        <p:nvSpPr>
          <p:cNvPr id="11" name="AutoShape 20"/>
          <p:cNvSpPr>
            <a:spLocks noChangeArrowheads="1"/>
          </p:cNvSpPr>
          <p:nvPr/>
        </p:nvSpPr>
        <p:spPr bwMode="gray">
          <a:xfrm>
            <a:off x="3316288" y="2713038"/>
            <a:ext cx="5508625" cy="58261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</a:t>
            </a:r>
            <a:r>
              <a:rPr lang="th-TH" sz="18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เจ้าภาพตัวชี้วัด</a:t>
            </a:r>
            <a:r>
              <a:rPr lang="en-US" sz="18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th-TH" sz="1800" b="1" kern="0" dirty="0"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Oval 26"/>
          <p:cNvSpPr>
            <a:spLocks noChangeArrowheads="1"/>
          </p:cNvSpPr>
          <p:nvPr/>
        </p:nvSpPr>
        <p:spPr bwMode="gray">
          <a:xfrm>
            <a:off x="3217863" y="2868613"/>
            <a:ext cx="228600" cy="228600"/>
          </a:xfrm>
          <a:prstGeom prst="ellipse">
            <a:avLst/>
          </a:prstGeom>
          <a:solidFill>
            <a:schemeClr val="accent5"/>
          </a:soli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rgbClr val="DDDDDD">
                <a:alpha val="50000"/>
              </a:srgbClr>
            </a:outerShdw>
          </a:effec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h-TH" sz="1800" kern="0">
              <a:solidFill>
                <a:sysClr val="windowText" lastClr="000000"/>
              </a:solidFill>
            </a:endParaRPr>
          </a:p>
        </p:txBody>
      </p:sp>
      <p:sp>
        <p:nvSpPr>
          <p:cNvPr id="13" name="AutoShape 20"/>
          <p:cNvSpPr>
            <a:spLocks noChangeArrowheads="1"/>
          </p:cNvSpPr>
          <p:nvPr/>
        </p:nvSpPr>
        <p:spPr bwMode="gray">
          <a:xfrm>
            <a:off x="3376613" y="5845175"/>
            <a:ext cx="5508625" cy="58261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7. </a:t>
            </a:r>
            <a:r>
              <a:rPr lang="th-TH" sz="18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ปฏิทินการดำเนินงาน </a:t>
            </a:r>
            <a:r>
              <a:rPr lang="th-TH" sz="18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ประจำปีงบประมาณ </a:t>
            </a:r>
            <a:r>
              <a:rPr lang="en-US" sz="18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2558</a:t>
            </a:r>
            <a:r>
              <a:rPr lang="en-US" sz="18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th-TH" sz="1800" b="1" kern="0" dirty="0"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AutoShape 20"/>
          <p:cNvSpPr>
            <a:spLocks noChangeArrowheads="1"/>
          </p:cNvSpPr>
          <p:nvPr/>
        </p:nvSpPr>
        <p:spPr bwMode="gray">
          <a:xfrm>
            <a:off x="3354388" y="4287838"/>
            <a:ext cx="5508625" cy="58261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5. </a:t>
            </a:r>
            <a:r>
              <a:rPr lang="th-TH" sz="18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วิธีการจัดทำคำ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รับรองการปฏิบัติราชการ</a:t>
            </a: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th-TH" sz="1800" b="1" kern="0" dirty="0"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Oval 26"/>
          <p:cNvSpPr>
            <a:spLocks noChangeArrowheads="1"/>
          </p:cNvSpPr>
          <p:nvPr/>
        </p:nvSpPr>
        <p:spPr bwMode="gray">
          <a:xfrm>
            <a:off x="3255963" y="4452938"/>
            <a:ext cx="228600" cy="228600"/>
          </a:xfrm>
          <a:prstGeom prst="ellipse">
            <a:avLst/>
          </a:prstGeom>
          <a:solidFill>
            <a:schemeClr val="accent5"/>
          </a:soli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rgbClr val="DDDDDD">
                <a:alpha val="50000"/>
              </a:srgbClr>
            </a:outerShdw>
          </a:effec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h-TH" sz="1800" kern="0">
              <a:solidFill>
                <a:sysClr val="windowText" lastClr="000000"/>
              </a:solidFill>
            </a:endParaRPr>
          </a:p>
        </p:txBody>
      </p:sp>
      <p:sp>
        <p:nvSpPr>
          <p:cNvPr id="17" name="AutoShape 20"/>
          <p:cNvSpPr>
            <a:spLocks noChangeArrowheads="1"/>
          </p:cNvSpPr>
          <p:nvPr/>
        </p:nvSpPr>
        <p:spPr bwMode="gray">
          <a:xfrm>
            <a:off x="3313113" y="3468688"/>
            <a:ext cx="5508625" cy="58261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 </a:t>
            </a:r>
            <a:r>
              <a:rPr lang="th-TH" sz="18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การจ่ายเงินรางวัล</a:t>
            </a:r>
            <a:r>
              <a:rPr lang="en-US" sz="18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th-TH" sz="1800" b="1" kern="0" dirty="0"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Oval 26"/>
          <p:cNvSpPr>
            <a:spLocks noChangeArrowheads="1"/>
          </p:cNvSpPr>
          <p:nvPr/>
        </p:nvSpPr>
        <p:spPr bwMode="gray">
          <a:xfrm>
            <a:off x="3227388" y="3621088"/>
            <a:ext cx="228600" cy="228600"/>
          </a:xfrm>
          <a:prstGeom prst="ellipse">
            <a:avLst/>
          </a:prstGeom>
          <a:solidFill>
            <a:schemeClr val="accent5"/>
          </a:soli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rgbClr val="DDDDDD">
                <a:alpha val="50000"/>
              </a:srgbClr>
            </a:outerShdw>
          </a:effec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h-TH" sz="1800" kern="0">
              <a:solidFill>
                <a:sysClr val="windowText" lastClr="000000"/>
              </a:solidFill>
            </a:endParaRPr>
          </a:p>
        </p:txBody>
      </p:sp>
      <p:sp>
        <p:nvSpPr>
          <p:cNvPr id="21" name="AutoShape 20"/>
          <p:cNvSpPr>
            <a:spLocks noChangeArrowheads="1"/>
          </p:cNvSpPr>
          <p:nvPr/>
        </p:nvSpPr>
        <p:spPr bwMode="gray">
          <a:xfrm>
            <a:off x="3376613" y="5073650"/>
            <a:ext cx="5508625" cy="58261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6. </a:t>
            </a:r>
            <a:r>
              <a:rPr lang="th-TH" sz="18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คณะกรรมการฯ  ประจำปีงบประมาณ </a:t>
            </a:r>
            <a:r>
              <a:rPr lang="en-US" sz="18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2558</a:t>
            </a:r>
            <a:endParaRPr lang="th-TH" sz="1800" b="1" kern="0" dirty="0"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Oval 26"/>
          <p:cNvSpPr>
            <a:spLocks noChangeArrowheads="1"/>
          </p:cNvSpPr>
          <p:nvPr/>
        </p:nvSpPr>
        <p:spPr bwMode="gray">
          <a:xfrm>
            <a:off x="3278188" y="5249863"/>
            <a:ext cx="228600" cy="228600"/>
          </a:xfrm>
          <a:prstGeom prst="ellipse">
            <a:avLst/>
          </a:prstGeom>
          <a:solidFill>
            <a:schemeClr val="accent5"/>
          </a:soli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rgbClr val="DDDDDD">
                <a:alpha val="50000"/>
              </a:srgbClr>
            </a:outerShdw>
          </a:effec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h-TH" sz="1800" kern="0">
              <a:solidFill>
                <a:sysClr val="windowText" lastClr="000000"/>
              </a:solidFill>
            </a:endParaRPr>
          </a:p>
        </p:txBody>
      </p:sp>
      <p:sp>
        <p:nvSpPr>
          <p:cNvPr id="22" name="Oval 26"/>
          <p:cNvSpPr>
            <a:spLocks noChangeArrowheads="1"/>
          </p:cNvSpPr>
          <p:nvPr/>
        </p:nvSpPr>
        <p:spPr bwMode="gray">
          <a:xfrm>
            <a:off x="3278188" y="6049963"/>
            <a:ext cx="228600" cy="228600"/>
          </a:xfrm>
          <a:prstGeom prst="ellipse">
            <a:avLst/>
          </a:prstGeom>
          <a:solidFill>
            <a:schemeClr val="accent5"/>
          </a:soli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rgbClr val="DDDDDD">
                <a:alpha val="50000"/>
              </a:srgbClr>
            </a:outerShdw>
          </a:effec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h-TH" sz="1800" kern="0">
              <a:solidFill>
                <a:sysClr val="windowText" lastClr="000000"/>
              </a:solidFill>
            </a:endParaRPr>
          </a:p>
        </p:txBody>
      </p:sp>
      <p:sp>
        <p:nvSpPr>
          <p:cNvPr id="20" name="Rectangle 57"/>
          <p:cNvSpPr>
            <a:spLocks noChangeArrowheads="1"/>
          </p:cNvSpPr>
          <p:nvPr/>
        </p:nvSpPr>
        <p:spPr bwMode="auto">
          <a:xfrm>
            <a:off x="63500" y="33507"/>
            <a:ext cx="90805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h-TH" altLang="th-TH" sz="17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กรอบ</a:t>
            </a:r>
            <a:r>
              <a:rPr lang="th-TH" altLang="th-TH" sz="17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การประเมินผลการปฏิบัติราชการของ</a:t>
            </a:r>
            <a:r>
              <a:rPr lang="th-TH" altLang="th-TH" sz="1700" b="1" u="sng" dirty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ส่วนราชการ</a:t>
            </a:r>
            <a:r>
              <a:rPr lang="th-TH" altLang="th-TH" sz="17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และแนว</a:t>
            </a:r>
            <a:r>
              <a:rPr lang="th-TH" altLang="th-TH" sz="17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ทางการ</a:t>
            </a:r>
            <a:r>
              <a:rPr lang="th-TH" altLang="th-TH" sz="17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เจรจา</a:t>
            </a:r>
            <a:r>
              <a:rPr lang="en-US" altLang="th-TH" sz="17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en-US" altLang="th-TH" sz="17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17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ข้อตกลง</a:t>
            </a:r>
            <a:r>
              <a:rPr lang="th-TH" altLang="th-TH" sz="17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และประเมินผลการปฏิบัติราชการของส่วนราชการ ประจำปีงบประมาณ พ.ศ. 2558 </a:t>
            </a:r>
            <a:endParaRPr lang="en-US" altLang="th-TH" sz="1700" b="1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549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ChangeArrowheads="1"/>
          </p:cNvSpPr>
          <p:nvPr/>
        </p:nvSpPr>
        <p:spPr bwMode="gray">
          <a:xfrm>
            <a:off x="1225550" y="4472583"/>
            <a:ext cx="7681913" cy="1095375"/>
          </a:xfrm>
          <a:prstGeom prst="roundRect">
            <a:avLst>
              <a:gd name="adj" fmla="val 11505"/>
            </a:avLst>
          </a:prstGeom>
          <a:solidFill>
            <a:schemeClr val="accent1"/>
          </a:solidFill>
          <a:ln w="6350" algn="ctr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th-TH" altLang="th-TH" sz="120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4515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585075" y="6519863"/>
            <a:ext cx="1558925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A45F4467-0280-444B-A967-06CDFD04600A}" type="slidenum">
              <a:rPr lang="th-TH" altLang="th-TH" sz="1200" smtClean="0">
                <a:solidFill>
                  <a:prstClr val="white">
                    <a:lumMod val="50000"/>
                  </a:prstClr>
                </a:solidFill>
              </a:rPr>
              <a:pPr/>
              <a:t>4</a:t>
            </a:fld>
            <a:endParaRPr lang="th-TH" altLang="th-TH" sz="1200" smtClean="0">
              <a:solidFill>
                <a:prstClr val="white">
                  <a:lumMod val="50000"/>
                </a:prstClr>
              </a:solidFill>
            </a:endParaRPr>
          </a:p>
        </p:txBody>
      </p:sp>
      <p:pic>
        <p:nvPicPr>
          <p:cNvPr id="64516" name="Picture 11" descr="DP_circl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013" y="4561483"/>
            <a:ext cx="1744662" cy="174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7" name="Text Box 7"/>
          <p:cNvSpPr txBox="1">
            <a:spLocks noChangeArrowheads="1"/>
          </p:cNvSpPr>
          <p:nvPr/>
        </p:nvSpPr>
        <p:spPr bwMode="black">
          <a:xfrm>
            <a:off x="476250" y="5123458"/>
            <a:ext cx="14890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ระดับกรม</a:t>
            </a:r>
          </a:p>
          <a:p>
            <a:pPr algn="ctr"/>
            <a:r>
              <a:rPr lang="en-US" altLang="th-TH" sz="12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(114 </a:t>
            </a:r>
            <a:r>
              <a:rPr lang="th-TH" altLang="th-TH" sz="12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ส่วนราชการ)</a:t>
            </a:r>
          </a:p>
        </p:txBody>
      </p:sp>
      <p:sp>
        <p:nvSpPr>
          <p:cNvPr id="64518" name="AutoShape 2"/>
          <p:cNvSpPr>
            <a:spLocks noChangeArrowheads="1"/>
          </p:cNvSpPr>
          <p:nvPr/>
        </p:nvSpPr>
        <p:spPr bwMode="gray">
          <a:xfrm>
            <a:off x="1239838" y="1628800"/>
            <a:ext cx="7667625" cy="1066800"/>
          </a:xfrm>
          <a:prstGeom prst="roundRect">
            <a:avLst>
              <a:gd name="adj" fmla="val 11505"/>
            </a:avLst>
          </a:prstGeom>
          <a:solidFill>
            <a:schemeClr val="accent1"/>
          </a:solidFill>
          <a:ln w="6350" algn="ctr">
            <a:solidFill>
              <a:schemeClr val="accent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th-TH" altLang="th-TH" sz="120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64519" name="Picture 5" descr="DO_circl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722463"/>
            <a:ext cx="1679575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20" name="Text Box 7"/>
          <p:cNvSpPr txBox="1">
            <a:spLocks noChangeArrowheads="1"/>
          </p:cNvSpPr>
          <p:nvPr/>
        </p:nvSpPr>
        <p:spPr bwMode="black">
          <a:xfrm>
            <a:off x="385963" y="1930425"/>
            <a:ext cx="14890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6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ระดับ</a:t>
            </a:r>
          </a:p>
          <a:p>
            <a:pPr algn="ctr"/>
            <a:r>
              <a:rPr lang="th-TH" altLang="th-TH" sz="16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กระทรวง</a:t>
            </a:r>
          </a:p>
          <a:p>
            <a:pPr algn="ctr"/>
            <a:r>
              <a:rPr lang="th-TH" altLang="th-TH" sz="16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th-TH" sz="12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(49 </a:t>
            </a:r>
            <a:r>
              <a:rPr lang="th-TH" altLang="th-TH" sz="12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ส่วนราชการ)</a:t>
            </a:r>
          </a:p>
        </p:txBody>
      </p:sp>
      <p:sp>
        <p:nvSpPr>
          <p:cNvPr id="64521" name="Text Box 3"/>
          <p:cNvSpPr txBox="1">
            <a:spLocks noChangeArrowheads="1"/>
          </p:cNvSpPr>
          <p:nvPr/>
        </p:nvSpPr>
        <p:spPr bwMode="black">
          <a:xfrm>
            <a:off x="2571750" y="2695600"/>
            <a:ext cx="6335713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thaiDist">
              <a:spcBef>
                <a:spcPct val="50000"/>
              </a:spcBef>
              <a:buClr>
                <a:srgbClr val="C00000"/>
              </a:buClr>
              <a:buSzPct val="80000"/>
              <a:buFont typeface="Wingdings" pitchFamily="2" charset="2"/>
              <a:buChar char="§"/>
              <a:defRPr/>
            </a:pPr>
            <a:r>
              <a:rPr lang="en-US" altLang="th-TH" sz="12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17  </a:t>
            </a:r>
            <a:r>
              <a:rPr lang="th-TH" altLang="th-TH" sz="12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กระทรวง และ </a:t>
            </a:r>
            <a:r>
              <a:rPr lang="en-US" altLang="th-TH" sz="12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1 </a:t>
            </a:r>
            <a:r>
              <a:rPr lang="th-TH" altLang="th-TH" sz="12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สำนักนายกรัฐมนตรี </a:t>
            </a:r>
          </a:p>
          <a:p>
            <a:pPr marL="285750" indent="-285750" algn="thaiDist">
              <a:spcBef>
                <a:spcPct val="50000"/>
              </a:spcBef>
              <a:buClr>
                <a:srgbClr val="C00000"/>
              </a:buClr>
              <a:buSzPct val="80000"/>
              <a:buFont typeface="Wingdings" pitchFamily="2" charset="2"/>
              <a:buChar char="§"/>
              <a:defRPr/>
            </a:pPr>
            <a:r>
              <a:rPr lang="th-TH" altLang="th-TH" sz="12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ส่วนราชการที่อยู่ในบังคับบัญชาขึ้นตรงนายกรัฐมนตรี (</a:t>
            </a:r>
            <a:r>
              <a:rPr lang="en-US" altLang="th-TH" sz="12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11 </a:t>
            </a:r>
            <a:r>
              <a:rPr lang="th-TH" altLang="th-TH" sz="12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ส่วนราชการ) ส่วนราชการไม่สังกัดกระทรวง/ทบวง (</a:t>
            </a:r>
            <a:r>
              <a:rPr lang="en-US" altLang="th-TH" sz="12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9 </a:t>
            </a:r>
            <a:r>
              <a:rPr lang="th-TH" altLang="th-TH" sz="12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ส่วนราชการ) และส่วนราชการในสังกัด </a:t>
            </a:r>
            <a:r>
              <a:rPr lang="th-TH" altLang="th-TH" sz="1200" b="1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กห.</a:t>
            </a:r>
            <a:r>
              <a:rPr lang="th-TH" altLang="th-TH" sz="12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(</a:t>
            </a:r>
            <a:r>
              <a:rPr lang="en-US" altLang="th-TH" sz="12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6  </a:t>
            </a:r>
            <a:r>
              <a:rPr lang="th-TH" altLang="th-TH" sz="12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ส่วนราชการ) และ ศธ. (</a:t>
            </a:r>
            <a:r>
              <a:rPr lang="en-US" altLang="th-TH" sz="12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5 </a:t>
            </a:r>
            <a:r>
              <a:rPr lang="th-TH" altLang="th-TH" sz="1200" b="1" dirty="0">
                <a:solidFill>
                  <a:prstClr val="black">
                    <a:lumMod val="95000"/>
                    <a:lumOff val="5000"/>
                  </a:prstClr>
                </a:solidFill>
                <a:latin typeface="Tahoma" pitchFamily="34" charset="0"/>
                <a:cs typeface="Tahoma" pitchFamily="34" charset="0"/>
              </a:rPr>
              <a:t>ส่วน</a:t>
            </a:r>
            <a:r>
              <a:rPr lang="th-TH" altLang="th-TH" sz="1200" b="1" dirty="0">
                <a:latin typeface="Tahoma" pitchFamily="34" charset="0"/>
                <a:cs typeface="Tahoma" pitchFamily="34" charset="0"/>
              </a:rPr>
              <a:t>ราชการ)</a:t>
            </a:r>
            <a:r>
              <a:rPr lang="th-TH" altLang="th-TH" sz="12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สำนักงาน </a:t>
            </a:r>
            <a:r>
              <a:rPr lang="th-TH" altLang="th-TH" sz="1200" b="1" dirty="0" err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ก.พ.ร.</a:t>
            </a:r>
            <a:r>
              <a:rPr lang="th-TH" altLang="th-TH" sz="12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รับเป็นเจ้าภาพในการจัดทำคำรับรองฯ ในระดับกรม โดยใช้กรอบการประเมินผลการปฏิบัติราชการของกระทรวง</a:t>
            </a:r>
          </a:p>
        </p:txBody>
      </p:sp>
      <p:sp>
        <p:nvSpPr>
          <p:cNvPr id="64522" name="TextBox 15"/>
          <p:cNvSpPr txBox="1">
            <a:spLocks noChangeArrowheads="1"/>
          </p:cNvSpPr>
          <p:nvPr/>
        </p:nvSpPr>
        <p:spPr bwMode="auto">
          <a:xfrm>
            <a:off x="2260600" y="1668488"/>
            <a:ext cx="6646863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thaiDist"/>
            <a:r>
              <a:rPr lang="th-TH" altLang="th-TH" sz="14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สำนักงาน ก.พ.ร. </a:t>
            </a:r>
            <a:r>
              <a:rPr lang="th-TH" altLang="th-TH" sz="14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จัดทำคำรับรองฯ พิจารณาอุทธรณ์ ประเมินผลการปฏิบัติราชการ</a:t>
            </a:r>
            <a:r>
              <a:rPr lang="en-US" altLang="th-TH" sz="14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14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และจัดสรรเงินรางวัล</a:t>
            </a:r>
            <a:r>
              <a:rPr lang="th-TH" altLang="th-TH" sz="14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ให้กระทรวง</a:t>
            </a:r>
            <a:r>
              <a:rPr lang="th-TH" altLang="th-TH" sz="14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14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ส่วนราชการที่อยู่ในบังคับบัญชาขึ้นตรงนายกรัฐมนตรี และส่วนราชการไม่สังกัดกระทรวง/ทบวง  และส่วนราชการในสังกัด กห. และ ศธ.  ดังนี้</a:t>
            </a:r>
            <a:endParaRPr lang="en-US" altLang="th-TH" sz="1400" b="1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4523" name="TextBox 15"/>
          <p:cNvSpPr txBox="1">
            <a:spLocks noChangeArrowheads="1"/>
          </p:cNvSpPr>
          <p:nvPr/>
        </p:nvSpPr>
        <p:spPr bwMode="auto">
          <a:xfrm>
            <a:off x="2347913" y="4636095"/>
            <a:ext cx="655955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thaiDist"/>
            <a:r>
              <a:rPr lang="th-TH" altLang="th-TH" sz="14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กระทรวง (</a:t>
            </a:r>
            <a:r>
              <a:rPr lang="en-US" altLang="th-TH" sz="14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17</a:t>
            </a:r>
            <a:r>
              <a:rPr lang="th-TH" altLang="th-TH" sz="14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กระทรวง </a:t>
            </a:r>
            <a:r>
              <a:rPr lang="th-TH" altLang="th-TH" sz="14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และสำนักนายกรัฐมนตรี) </a:t>
            </a:r>
            <a:r>
              <a:rPr lang="th-TH" altLang="th-TH" sz="14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จัดทำคำรับรองฯ พิจารณาอุทธรณ์ ประเมินผลการปฏิบัติราชการ และจัดสรรเงินรางวัล</a:t>
            </a:r>
            <a:r>
              <a:rPr lang="th-TH" altLang="th-TH" sz="14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ให้กรม</a:t>
            </a:r>
            <a:r>
              <a:rPr lang="en-US" altLang="th-TH" sz="14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th-TH" altLang="th-TH" sz="14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ส่วนราชการในสังกัดตามแนวทางที่ ก.พ.ร. กำหนด ดังนี้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309813" y="3933056"/>
            <a:ext cx="6559550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thaiDist">
              <a:defRPr/>
            </a:pPr>
            <a:r>
              <a:rPr lang="th-TH" sz="1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กระทรวง/ส่วนราชการ</a:t>
            </a:r>
            <a:r>
              <a:rPr lang="th-TH" sz="1400" b="1" i="1" kern="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รายงานผลผ่านระบบ </a:t>
            </a:r>
            <a:r>
              <a:rPr lang="en-US" sz="1400" b="1" i="1" kern="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e-SAR</a:t>
            </a:r>
          </a:p>
        </p:txBody>
      </p:sp>
      <p:sp>
        <p:nvSpPr>
          <p:cNvPr id="64525" name="Rectangle 1"/>
          <p:cNvSpPr>
            <a:spLocks noChangeArrowheads="1"/>
          </p:cNvSpPr>
          <p:nvPr/>
        </p:nvSpPr>
        <p:spPr bwMode="auto">
          <a:xfrm>
            <a:off x="2562225" y="5572720"/>
            <a:ext cx="4572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8775" indent="-266700" algn="thaiDist">
              <a:buClr>
                <a:srgbClr val="C00000"/>
              </a:buClr>
              <a:buFont typeface="Arial" pitchFamily="34" charset="0"/>
              <a:buChar char="•"/>
            </a:pPr>
            <a:r>
              <a:rPr lang="th-TH" altLang="th-TH" sz="12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th-TH" sz="12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114</a:t>
            </a:r>
            <a:r>
              <a:rPr lang="th-TH" altLang="th-TH" sz="12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ส่วนราชการ</a:t>
            </a:r>
          </a:p>
        </p:txBody>
      </p:sp>
      <p:sp>
        <p:nvSpPr>
          <p:cNvPr id="3" name="Rectangle 2"/>
          <p:cNvSpPr/>
          <p:nvPr/>
        </p:nvSpPr>
        <p:spPr>
          <a:xfrm>
            <a:off x="2347913" y="5983883"/>
            <a:ext cx="6559550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thaiDist">
              <a:defRPr/>
            </a:pPr>
            <a:r>
              <a:rPr lang="th-TH" sz="1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กรม/ส่วนราชการ</a:t>
            </a:r>
            <a:r>
              <a:rPr lang="th-TH" sz="1400" b="1" i="1" kern="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รายงานผลผ่านระบบ </a:t>
            </a:r>
            <a:r>
              <a:rPr lang="en-US" sz="1400" b="1" i="1" kern="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e-SAR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216693" y="114510"/>
            <a:ext cx="9263063" cy="369332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หลักการ</a:t>
            </a:r>
            <a:r>
              <a:rPr lang="th-TH" sz="18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จัดทำคำรับรองการปฏิบัติราชการฯ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ประจำปีงบประมาณ  </a:t>
            </a:r>
            <a:r>
              <a:rPr lang="en-US" sz="18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2558</a:t>
            </a:r>
            <a:r>
              <a:rPr lang="th-TH" sz="18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759083" y="908720"/>
            <a:ext cx="8205405" cy="369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thaiDist">
              <a:tabLst>
                <a:tab pos="363538" algn="l"/>
              </a:tabLst>
              <a:defRPr/>
            </a:pPr>
            <a:r>
              <a:rPr lang="en-US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1.1 </a:t>
            </a:r>
            <a:r>
              <a:rPr lang="th-TH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หลักการจัดทำคำรับรองฯ ระดับกระทรวง</a:t>
            </a:r>
            <a:r>
              <a:rPr lang="en-US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th-TH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ส่วนราชการระดับกรม</a:t>
            </a:r>
          </a:p>
        </p:txBody>
      </p:sp>
    </p:spTree>
    <p:extLst>
      <p:ext uri="{BB962C8B-B14F-4D97-AF65-F5344CB8AC3E}">
        <p14:creationId xmlns:p14="http://schemas.microsoft.com/office/powerpoint/2010/main" xmlns="" val="398573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4"/>
          <p:cNvSpPr>
            <a:spLocks noChangeArrowheads="1"/>
          </p:cNvSpPr>
          <p:nvPr/>
        </p:nvSpPr>
        <p:spPr bwMode="auto">
          <a:xfrm>
            <a:off x="1619673" y="1268760"/>
            <a:ext cx="6912768" cy="30777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altLang="th-TH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รายชื่อหน่วยงาน</a:t>
            </a:r>
            <a:r>
              <a:rPr lang="th-TH" altLang="th-TH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ที่สำนักงาน </a:t>
            </a:r>
            <a:r>
              <a:rPr lang="th-TH" altLang="th-TH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ก.พ.ร. รับเป็นเจ้าภาพจัดทำคำรับรองฯ จำนวน </a:t>
            </a:r>
            <a:r>
              <a:rPr lang="en-US" altLang="th-TH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49 </a:t>
            </a:r>
            <a:r>
              <a:rPr lang="th-TH" altLang="th-TH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ฉบับ</a:t>
            </a:r>
            <a:endParaRPr lang="th-TH" altLang="th-TH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5539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92875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AC633E2B-66B9-4F88-9592-7AB67FCC0D3B}" type="slidenum">
              <a:rPr lang="th-TH" altLang="th-TH" sz="1200" smtClean="0">
                <a:solidFill>
                  <a:prstClr val="white">
                    <a:lumMod val="50000"/>
                  </a:prstClr>
                </a:solidFill>
              </a:rPr>
              <a:pPr/>
              <a:t>5</a:t>
            </a:fld>
            <a:endParaRPr lang="th-TH" altLang="th-TH" sz="1200" smtClean="0">
              <a:solidFill>
                <a:prstClr val="white">
                  <a:lumMod val="50000"/>
                </a:prst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64660684"/>
              </p:ext>
            </p:extLst>
          </p:nvPr>
        </p:nvGraphicFramePr>
        <p:xfrm>
          <a:off x="211138" y="2112963"/>
          <a:ext cx="4645025" cy="2655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6215"/>
                <a:gridCol w="2238810"/>
              </a:tblGrid>
              <a:tr h="276381">
                <a:tc gridSpan="2"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</a:t>
                      </a:r>
                      <a:endParaRPr lang="th-TH" sz="11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55" marR="91455" marT="45712" marB="45712"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2118514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สำนักนายกรัฐมนตรี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กระทรวงการคลัง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กระทรวงการต่างประเทศ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กระทรวงการท่องเที่ยวและกีฬา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กระทรวงการพัฒนาสังคมและความมั่นคงของมนุษย์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กระทรวงเกษตรและสหกรณ์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กระทรวงคมนาคม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กระทรวงทรัพยากรธรรมชาติและสิ่งแวดล้อม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กระทรวงเทคโนโลยีสารสนเทศและการสื่อสาร</a:t>
                      </a:r>
                    </a:p>
                  </a:txBody>
                  <a:tcPr marL="91455" marR="91455" marT="45712" marB="45712"/>
                </a:tc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10"/>
                        <a:tabLst/>
                        <a:defRPr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กระทรวงพลังงาน</a:t>
                      </a:r>
                    </a:p>
                    <a:p>
                      <a:pPr marL="228600" indent="-228600">
                        <a:buFont typeface="+mj-lt"/>
                        <a:buAutoNum type="arabicPeriod" startAt="10"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กระทรวงพาณิชย์</a:t>
                      </a:r>
                    </a:p>
                    <a:p>
                      <a:pPr marL="228600" indent="-228600">
                        <a:buFont typeface="+mj-lt"/>
                        <a:buAutoNum type="arabicPeriod" startAt="10"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กระทรวงมหาดไทย</a:t>
                      </a:r>
                    </a:p>
                    <a:p>
                      <a:pPr marL="228600" indent="-228600">
                        <a:buFont typeface="+mj-lt"/>
                        <a:buAutoNum type="arabicPeriod" startAt="10"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กระทรวงยุติธรรม</a:t>
                      </a:r>
                    </a:p>
                    <a:p>
                      <a:pPr marL="228600" indent="-228600">
                        <a:buFont typeface="+mj-lt"/>
                        <a:buAutoNum type="arabicPeriod" startAt="10"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กระทรวงแรงงาน</a:t>
                      </a:r>
                    </a:p>
                    <a:p>
                      <a:pPr marL="228600" indent="-228600">
                        <a:buFont typeface="+mj-lt"/>
                        <a:buAutoNum type="arabicPeriod" startAt="10"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กระทรวงวัฒนธรรม</a:t>
                      </a:r>
                    </a:p>
                    <a:p>
                      <a:pPr marL="228600" indent="-228600">
                        <a:buFont typeface="+mj-lt"/>
                        <a:buAutoNum type="arabicPeriod" startAt="10"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กระทรวงวิทยาศาสตร์และเทคโนโลยี</a:t>
                      </a:r>
                    </a:p>
                    <a:p>
                      <a:pPr marL="228600" indent="-228600">
                        <a:buFont typeface="+mj-lt"/>
                        <a:buAutoNum type="arabicPeriod" startAt="10"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กระทรวงสาธารณสุข</a:t>
                      </a:r>
                    </a:p>
                    <a:p>
                      <a:pPr marL="228600" indent="-228600">
                        <a:buFont typeface="+mj-lt"/>
                        <a:buAutoNum type="arabicPeriod" startAt="10"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กระทรวงอุตสาหกรรม</a:t>
                      </a:r>
                      <a:endParaRPr lang="th-TH" sz="11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55" marR="91455" marT="45712" marB="45712"/>
                </a:tc>
              </a:tr>
              <a:tr h="260992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คำรับรองฯ</a:t>
                      </a:r>
                      <a:r>
                        <a:rPr lang="th-TH" sz="11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 </a:t>
                      </a: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ฉบับ</a:t>
                      </a:r>
                    </a:p>
                  </a:txBody>
                  <a:tcPr marL="91455" marR="91455" marT="45712" marB="45712"/>
                </a:tc>
                <a:tc hMerge="1"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45791747"/>
              </p:ext>
            </p:extLst>
          </p:nvPr>
        </p:nvGraphicFramePr>
        <p:xfrm>
          <a:off x="217488" y="4816475"/>
          <a:ext cx="4622800" cy="1966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8111"/>
                <a:gridCol w="2664689"/>
              </a:tblGrid>
              <a:tr h="274667">
                <a:tc gridSpan="2">
                  <a:txBody>
                    <a:bodyPr/>
                    <a:lstStyle/>
                    <a:p>
                      <a:pPr algn="ctr"/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กระทรวงลักษณะพิเศษ</a:t>
                      </a:r>
                      <a:endParaRPr lang="th-TH" sz="11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62" marR="91462" marT="45777" marB="45777"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1433009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th-TH" sz="1100" u="sng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กระทรวงกลาโหม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สำนักงานปลัดกระทรวงกลาโหม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กองบัญชาการกองทัพไทย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กองทัพบก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กองทัพเรือ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กองทัพอากาศ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กรมราชองครักษ์</a:t>
                      </a:r>
                    </a:p>
                  </a:txBody>
                  <a:tcPr marL="91462" marR="91462" marT="45777" marB="45777"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th-TH" sz="1100" u="sng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กระทรวงศึกษาธิการ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สำนักงานปลัดกระทรวงศึกษาธิการ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สำนักงานคณะกรรมการการศึกษาขั้นพื้นฐาน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สำนักงานคณะกรรมการการอาชีวศึกษา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สำนักงานคณะกรรมการการอุดมศึกษา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สำนักงานเลขาธิการสภาการศึกษา</a:t>
                      </a:r>
                      <a:endParaRPr lang="th-TH" sz="11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62" marR="91462" marT="45777" marB="45777"/>
                </a:tc>
              </a:tr>
              <a:tr h="259237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คำรับรองฯ</a:t>
                      </a:r>
                      <a:r>
                        <a:rPr lang="th-TH" sz="11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 </a:t>
                      </a: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ฉบับ</a:t>
                      </a:r>
                    </a:p>
                  </a:txBody>
                  <a:tcPr marL="91462" marR="91462" marT="45777" marB="45777"/>
                </a:tc>
                <a:tc hMerge="1"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38261673"/>
              </p:ext>
            </p:extLst>
          </p:nvPr>
        </p:nvGraphicFramePr>
        <p:xfrm>
          <a:off x="5045075" y="2101850"/>
          <a:ext cx="3914775" cy="3965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3581"/>
                <a:gridCol w="1881194"/>
              </a:tblGrid>
              <a:tr h="260577">
                <a:tc gridSpan="2">
                  <a:txBody>
                    <a:bodyPr/>
                    <a:lstStyle/>
                    <a:p>
                      <a:pPr algn="ctr"/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ส่วนราชการสังกัด/ไม่สังกัด</a:t>
                      </a:r>
                      <a:endParaRPr lang="th-TH" sz="11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1" marR="91441" marT="45623" marB="45623"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3444421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สำนักข่าวกรองแห่งชาติ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สำนักงบประมาณ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สำนักงานคณะกรรมการกฤษฎีกา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สำนักงานคณะกรรมการข้าราชการพลเรือน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สำนักงานคณะกรรมการพัฒนาการเศรษฐกิจและสังคมแห่งชาติ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สำนักงานคณะกรรมการพัฒนาระบบราชการ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สำนักงานสภาความมั่นคงแห่งชาติ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สำนักเลขาธิการคณะรัฐมนตรี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สำนักเลขาธิการนายกรัฐมนตรี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กองอำนวยการรักษาความมั่นคงภายในราชอาณาจักร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สำนักงานคณะกรรมการส่งเสริมการลงทุน</a:t>
                      </a:r>
                      <a:endParaRPr lang="th-TH" sz="1100" b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1" marR="91441" marT="45623" marB="45623"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ราชบัณฑิตยสถาน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 กปร.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สำนักงานคณะกรรมการวิจัยแห่งชาติ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สำนักงานตำรวจแห่งชาติ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สำนักงานพระพุทธศาสนาแห่งชาติ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สำนักราชเลขาธิการ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สำนักพระราชวัง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ศูนย์อำนวยการบริหารจังหวัดชายแดนภาคใต้ (ศอ.บต.)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th-TH" sz="11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สำนักงานป้องกันและปราบปรามการฟอกเงิน</a:t>
                      </a:r>
                      <a:endParaRPr lang="th-TH" sz="11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1" marR="91441" marT="45623" marB="45623"/>
                </a:tc>
              </a:tr>
              <a:tr h="260577">
                <a:tc gridSpan="2">
                  <a:txBody>
                    <a:bodyPr/>
                    <a:lstStyle/>
                    <a:p>
                      <a:pPr algn="ctr"/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คำรับรองฯ</a:t>
                      </a:r>
                      <a:r>
                        <a:rPr lang="th-TH" sz="11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1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</a:t>
                      </a:r>
                      <a:r>
                        <a:rPr lang="en-US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ฉบับ</a:t>
                      </a:r>
                      <a:endParaRPr lang="th-TH" sz="11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1" marR="91441" marT="45623" marB="45623"/>
                </a:tc>
                <a:tc hMerge="1"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5576" name="Picture 5" descr="DO_circl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138" y="736600"/>
            <a:ext cx="1349375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7"/>
          <p:cNvSpPr txBox="1">
            <a:spLocks noChangeArrowheads="1"/>
          </p:cNvSpPr>
          <p:nvPr/>
        </p:nvSpPr>
        <p:spPr bwMode="black">
          <a:xfrm>
            <a:off x="260350" y="912813"/>
            <a:ext cx="1252538" cy="62324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altLang="th-TH" sz="12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ระดับ</a:t>
            </a:r>
          </a:p>
          <a:p>
            <a:pPr algn="ctr" eaLnBrk="1" hangingPunct="1">
              <a:defRPr/>
            </a:pPr>
            <a:r>
              <a:rPr lang="th-TH" altLang="th-TH" sz="12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กระทรวง</a:t>
            </a:r>
          </a:p>
          <a:p>
            <a:pPr algn="ctr" eaLnBrk="1" hangingPunct="1">
              <a:defRPr/>
            </a:pPr>
            <a:r>
              <a:rPr lang="en-US" altLang="th-TH" sz="105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(49 </a:t>
            </a:r>
            <a:r>
              <a:rPr lang="th-TH" altLang="th-TH" sz="105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ส่วนราชการ)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216693" y="114510"/>
            <a:ext cx="9263063" cy="369332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หลักการ</a:t>
            </a:r>
            <a:r>
              <a:rPr lang="th-TH" sz="18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จัดทำคำรับรองการปฏิบัติราชการฯ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ประจำปีงบประมาณ  </a:t>
            </a: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2558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(ต่อ) </a:t>
            </a:r>
            <a:endParaRPr lang="th-TH" sz="1800" b="1" kern="0" dirty="0"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063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92875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68DF8BAC-7105-49A0-81E0-61280735C1C2}" type="slidenum">
              <a:rPr lang="th-TH" altLang="th-TH" sz="1200" smtClean="0">
                <a:solidFill>
                  <a:prstClr val="white">
                    <a:lumMod val="50000"/>
                  </a:prstClr>
                </a:solidFill>
              </a:rPr>
              <a:pPr/>
              <a:t>6</a:t>
            </a:fld>
            <a:endParaRPr lang="th-TH" altLang="th-TH" sz="1200" smtClean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6563" name="Rectangle 4"/>
          <p:cNvSpPr>
            <a:spLocks noChangeArrowheads="1"/>
          </p:cNvSpPr>
          <p:nvPr/>
        </p:nvSpPr>
        <p:spPr bwMode="auto">
          <a:xfrm>
            <a:off x="1281113" y="1258888"/>
            <a:ext cx="7862887" cy="30797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400" b="1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รายชื่อหน่วยงานที่กระทรวงรับเป็นเจ้าภาพในการจัดทำคำรับรองฯ ระดับกรม จำนวน </a:t>
            </a:r>
            <a:r>
              <a:rPr lang="en-US" altLang="th-TH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114 </a:t>
            </a:r>
            <a:r>
              <a:rPr lang="th-TH" altLang="th-TH" sz="1400" b="1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ฉบับ</a:t>
            </a:r>
            <a:endParaRPr lang="th-TH" altLang="th-TH" sz="140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6564" name="Picture 11" descr="DP_circl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513" y="755650"/>
            <a:ext cx="1300162" cy="130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65" name="Text Box 7"/>
          <p:cNvSpPr txBox="1">
            <a:spLocks noChangeArrowheads="1"/>
          </p:cNvSpPr>
          <p:nvPr/>
        </p:nvSpPr>
        <p:spPr bwMode="black">
          <a:xfrm>
            <a:off x="163513" y="1049338"/>
            <a:ext cx="13001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4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ระดับกรม</a:t>
            </a:r>
          </a:p>
          <a:p>
            <a:pPr algn="ctr"/>
            <a:r>
              <a:rPr lang="en-US" altLang="th-TH" sz="11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(114 </a:t>
            </a:r>
            <a:endParaRPr lang="th-TH" altLang="th-TH" sz="1100" b="1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th-TH" altLang="th-TH" sz="11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7163" y="2133600"/>
          <a:ext cx="2074862" cy="11874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152"/>
                <a:gridCol w="1782710"/>
              </a:tblGrid>
              <a:tr h="131487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3" marR="9523" marT="951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สำนักงานปลัดกระทรวงการคลัง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3" marR="9523" marT="9518" marB="0"/>
                </a:tc>
              </a:tr>
              <a:tr h="131487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3" marR="9523" marT="951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กรมธนารักษ์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3" marR="9523" marT="9518" marB="0"/>
                </a:tc>
              </a:tr>
              <a:tr h="135550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3" marR="9523" marT="951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กรมบัญชีกลาง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3" marR="9523" marT="9518" marB="0"/>
                </a:tc>
              </a:tr>
              <a:tr h="131487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3" marR="9523" marT="951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กรมศุลกากร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3" marR="9523" marT="9518" marB="0"/>
                </a:tc>
              </a:tr>
              <a:tr h="131487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3" marR="9523" marT="951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กรมสรรพสามิต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3" marR="9523" marT="9518" marB="0"/>
                </a:tc>
              </a:tr>
              <a:tr h="131487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3" marR="9523" marT="951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กรมสรรพากร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3" marR="9523" marT="9518" marB="0"/>
                </a:tc>
              </a:tr>
              <a:tr h="131487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3" marR="9523" marT="951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สำนักงานคณะกรรมการนโยบายรัฐวิสาหกิจ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3" marR="9523" marT="9518" marB="0"/>
                </a:tc>
              </a:tr>
              <a:tr h="131487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3" marR="9523" marT="951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สำนักงานบริหารหนี้สาธารณะ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3" marR="9523" marT="9518" marB="0"/>
                </a:tc>
              </a:tr>
              <a:tr h="131487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3" marR="9523" marT="951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สำนักงานเศรษฐกิจการคลัง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3" marR="9523" marT="9518" marB="0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63513" y="3403600"/>
          <a:ext cx="2076450" cy="10207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7915"/>
                <a:gridCol w="1798535"/>
              </a:tblGrid>
              <a:tr h="249643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06" marR="5806" marT="5803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สำนักงานปลัดกระทรวงการพัฒนาสังคมและความมั่นคงของมนุษย์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06" marR="5806" marT="5803" marB="0"/>
                </a:tc>
              </a:tr>
              <a:tr h="127723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06" marR="5806" marT="5803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กรมพัฒนาสังคมและสวัสดิการ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06" marR="5806" marT="5803" marB="0"/>
                </a:tc>
              </a:tr>
              <a:tr h="128042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06" marR="5806" marT="5803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สำนักงานกิจการสตรีและสถาบันครอบครัว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06" marR="5806" marT="5803" marB="0"/>
                </a:tc>
              </a:tr>
              <a:tr h="265713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06" marR="5806" marT="5803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สำนักงานส่งเสริมสวัสดิภาพและพิทักษ์เด็ก เยาวชน ผู้ด้อยโอกาส และผู้สูงอายุ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06" marR="5806" marT="5803" marB="0"/>
                </a:tc>
              </a:tr>
              <a:tr h="249643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06" marR="5806" marT="5803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สำนักงานส่งเสริมและพัฒนาคุณภาพชีวิตคนพิการแห่งชาติ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06" marR="5806" marT="5803" marB="0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392363" y="4275138"/>
          <a:ext cx="2057400" cy="1533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936"/>
                <a:gridCol w="1781464"/>
              </a:tblGrid>
              <a:tr h="2509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43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สำนักงานปลัดกระทรวงทรัพยากรธรรมชาติและสิ่งแวดล้อม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9" marB="0"/>
                </a:tc>
              </a:tr>
              <a:tr h="1289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44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กรมควบคุมมลพิษ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9" marB="0"/>
                </a:tc>
              </a:tr>
              <a:tr h="1289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45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กรมป่าไม้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9" marB="0"/>
                </a:tc>
              </a:tr>
              <a:tr h="1289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46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กรมทรัพยากรทางทะเลและชายฝั่ง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9" marB="0"/>
                </a:tc>
              </a:tr>
              <a:tr h="1289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47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กรมทรัพยากรธรณี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9" marB="0"/>
                </a:tc>
              </a:tr>
              <a:tr h="1289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48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กรมทรัพยากรน้ำ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9" marB="0"/>
                </a:tc>
              </a:tr>
              <a:tr h="1289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49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กรมทรัพยากรน้ำบาดาล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9" marB="0"/>
                </a:tc>
              </a:tr>
              <a:tr h="1289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50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กรมส่งเสริมคุณภาพสิ่งแวดล้อม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9" marB="0"/>
                </a:tc>
              </a:tr>
              <a:tr h="1289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51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กรมอุทยานแห่งชาติ สัตว์ป่า และพันธุ์พืช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9" marB="0"/>
                </a:tc>
              </a:tr>
              <a:tr h="2509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52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สำนักงานนโยบายและแผนทรัพยากรธรรมชาติและสิ่งแวดล้อม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4" marR="7014" marT="7019" marB="0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398713" y="2155825"/>
          <a:ext cx="2043112" cy="20383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7527"/>
                <a:gridCol w="1775585"/>
              </a:tblGrid>
              <a:tr h="127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28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13" marR="5813" marT="58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สำนักงานปลัดกระทรวงเกษตรและสหกรณ์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13" marR="5813" marT="5808" marB="0"/>
                </a:tc>
              </a:tr>
              <a:tr h="127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29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13" marR="5813" marT="58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กรมชลประทาน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13" marR="5813" marT="5808" marB="0"/>
                </a:tc>
              </a:tr>
              <a:tr h="127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13" marR="5813" marT="58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กรมตรวจบัญชีสหกรณ์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13" marR="5813" marT="5808" marB="0"/>
                </a:tc>
              </a:tr>
              <a:tr h="127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31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13" marR="5813" marT="58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กรมประมง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13" marR="5813" marT="5808" marB="0"/>
                </a:tc>
              </a:tr>
              <a:tr h="127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32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13" marR="5813" marT="58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กรมปศุสัตว์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13" marR="5813" marT="5808" marB="0"/>
                </a:tc>
              </a:tr>
              <a:tr h="127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33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13" marR="5813" marT="58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กรมพัฒนาที่ดิน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13" marR="5813" marT="5808" marB="0"/>
                </a:tc>
              </a:tr>
              <a:tr h="127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34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13" marR="5813" marT="58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กรมวิชาการเกษตร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13" marR="5813" marT="5808" marB="0"/>
                </a:tc>
              </a:tr>
              <a:tr h="127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35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13" marR="5813" marT="58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กรมส่งเสริมการเกษตร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13" marR="5813" marT="5808" marB="0"/>
                </a:tc>
              </a:tr>
              <a:tr h="127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36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13" marR="5813" marT="58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กรมส่งเสริมสหกรณ์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13" marR="5813" marT="5808" marB="0"/>
                </a:tc>
              </a:tr>
              <a:tr h="127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37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13" marR="5813" marT="58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สำนักงานการปฏิรูปที่ดินเพื่อเกษตรกรรม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13" marR="5813" marT="5808" marB="0"/>
                </a:tc>
              </a:tr>
              <a:tr h="2497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38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13" marR="5813" marT="58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สำนักงานมาตรฐานสินค้าเกษตรและอาหารแห่งชาติ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13" marR="5813" marT="5808" marB="0"/>
                </a:tc>
              </a:tr>
              <a:tr h="127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39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13" marR="5813" marT="58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สำนักงานเศรษฐกิจการเกษตร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13" marR="5813" marT="5808" marB="0"/>
                </a:tc>
              </a:tr>
              <a:tr h="127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40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13" marR="5813" marT="58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กรมการข้าว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13" marR="5813" marT="5808" marB="0"/>
                </a:tc>
              </a:tr>
              <a:tr h="127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41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13" marR="5813" marT="58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กรมหม่อนไหม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13" marR="5813" marT="5808" marB="0"/>
                </a:tc>
              </a:tr>
              <a:tr h="127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42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13" marR="5813" marT="58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กรมฝนหลวง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13" marR="5813" marT="5808" marB="0"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63513" y="4505325"/>
          <a:ext cx="2085975" cy="5064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8080"/>
                <a:gridCol w="1807895"/>
              </a:tblGrid>
              <a:tr h="250294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09" marR="5809" marT="58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สำนักงานปลัดกระทรวงการท่องเที่ยวและกีฬา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09" marR="5809" marT="5825" marB="0"/>
                </a:tc>
              </a:tr>
              <a:tr h="128059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16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09" marR="5809" marT="58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กรมพลศึกษา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09" marR="5809" marT="5825" marB="0"/>
                </a:tc>
              </a:tr>
              <a:tr h="128059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17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09" marR="5809" marT="58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กรมการท่องเที่ยว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809" marR="5809" marT="5825" marB="0"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63513" y="5092700"/>
          <a:ext cx="2085975" cy="1038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8080"/>
                <a:gridCol w="1807895"/>
              </a:tblGrid>
              <a:tr h="129027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7" marR="7017" marT="701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สำนักงานปลัดกระทรวงคมนาคม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7" marR="7017" marT="7015" marB="0"/>
                </a:tc>
              </a:tr>
              <a:tr h="129027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19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7" marR="7017" marT="701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กรมเจ้าท่า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7" marR="7017" marT="7015" marB="0"/>
                </a:tc>
              </a:tr>
              <a:tr h="133442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7" marR="7017" marT="701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กรมการขนส่งทางบก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7" marR="7017" marT="7015" marB="0"/>
                </a:tc>
              </a:tr>
              <a:tr h="129027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21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7" marR="7017" marT="701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กรมการบินพลเรือน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7" marR="7017" marT="7015" marB="0"/>
                </a:tc>
              </a:tr>
              <a:tr h="129027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22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7" marR="7017" marT="701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กรมทางหลวง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7" marR="7017" marT="7015" marB="0"/>
                </a:tc>
              </a:tr>
              <a:tr h="137636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23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7" marR="7017" marT="701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กรมทางหลวงชนบท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7" marR="7017" marT="7015" marB="0"/>
                </a:tc>
              </a:tr>
              <a:tr h="251039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24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7" marR="7017" marT="701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สำนักงานนโยบายและแผนการขนส่งและจราจร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7" marR="7017" marT="7015" marB="0"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63513" y="6200775"/>
          <a:ext cx="2074862" cy="5095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7613"/>
                <a:gridCol w="1807249"/>
              </a:tblGrid>
              <a:tr h="2512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0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สำนักงานปลัดกระทรวงเทคโนโลยีสารสนเทศและการสื่อสาร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02" marB="0"/>
                </a:tc>
              </a:tr>
              <a:tr h="1291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26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0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กรมอุตุนิยมวิทยา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02" marB="0"/>
                </a:tc>
              </a:tr>
              <a:tr h="1291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27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0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สำนักงานสถิติแห่งชาติ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02" marB="0"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381250" y="5872163"/>
          <a:ext cx="2085975" cy="768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237"/>
                <a:gridCol w="1810738"/>
              </a:tblGrid>
              <a:tr h="129288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53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8" marR="7388" marT="737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สำนักงานปลัดกระทรวงพลังงาน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8" marR="7388" marT="7376" marB="0"/>
                </a:tc>
              </a:tr>
              <a:tr h="129288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54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8" marR="7388" marT="737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กรมเชื้อเพลิงธรรมชาติ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8" marR="7388" marT="7376" marB="0"/>
                </a:tc>
              </a:tr>
              <a:tr h="129288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55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8" marR="7388" marT="737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กรมธุรกิจพลังงาน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8" marR="7388" marT="7376" marB="0"/>
                </a:tc>
              </a:tr>
              <a:tr h="251199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56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8" marR="7388" marT="737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กรมพัฒนาพลังงานทดแทนและอนุรักษ์พลังงาน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8" marR="7388" marT="7376" marB="0"/>
                </a:tc>
              </a:tr>
              <a:tr h="129288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57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8" marR="7388" marT="737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สำนักงานนโยบายและแผนพลังงาน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8" marR="7388" marT="7376" marB="0"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4621213" y="2171700"/>
          <a:ext cx="2084387" cy="911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7867"/>
                <a:gridCol w="1806520"/>
              </a:tblGrid>
              <a:tr h="1293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58</a:t>
                      </a:r>
                      <a:r>
                        <a:rPr lang="th-TH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7" marR="7387" marT="738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สำนักงานปลัดกระทรวงมหาดไทย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7" marR="7387" marT="7389" marB="0"/>
                </a:tc>
              </a:tr>
              <a:tr h="129317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59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7" marR="7387" marT="738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กรมการปกครอง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7" marR="7387" marT="7389" marB="0"/>
                </a:tc>
              </a:tr>
              <a:tr h="129317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60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7" marR="7387" marT="738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กรมการพัฒนาชุมชน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7" marR="7387" marT="7389" marB="0"/>
                </a:tc>
              </a:tr>
              <a:tr h="129317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61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7" marR="7387" marT="738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กรมที่ดิน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7" marR="7387" marT="7389" marB="0"/>
                </a:tc>
              </a:tr>
              <a:tr h="129317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62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7" marR="7387" marT="738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กรมป้องกันและบรรเทาสาธารณภัย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7" marR="7387" marT="7389" marB="0"/>
                </a:tc>
              </a:tr>
              <a:tr h="135323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63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7" marR="7387" marT="738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กรมโยธาธิการและผังเมือง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7" marR="7387" marT="7389" marB="0"/>
                </a:tc>
              </a:tr>
              <a:tr h="129317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64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7" marR="7387" marT="738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กรมส่งเสริมการปกครองท้องถิ่น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7" marR="7387" marT="7389" marB="0"/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4625975" y="3171825"/>
          <a:ext cx="2098675" cy="9050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846"/>
                <a:gridCol w="1823829"/>
              </a:tblGrid>
              <a:tr h="129268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65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6" marR="7386" marT="736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สำนักงานปลัดกระทรวงพาณิชย์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6" marR="7386" marT="7369" marB="0"/>
                </a:tc>
              </a:tr>
              <a:tr h="129268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66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6" marR="7386" marT="736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กรมการค้าต่างประเทศ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6" marR="7386" marT="7369" marB="0"/>
                </a:tc>
              </a:tr>
              <a:tr h="129268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67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6" marR="7386" marT="736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กรมการค้าภายใน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6" marR="7386" marT="7369" marB="0"/>
                </a:tc>
              </a:tr>
              <a:tr h="129268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68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6" marR="7386" marT="736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กรมเจรจาการค้าระหว่างประเทศ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6" marR="7386" marT="7369" marB="0"/>
                </a:tc>
              </a:tr>
              <a:tr h="129268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79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6" marR="7386" marT="736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กรมทรัพย์สินทางปัญญา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6" marR="7386" marT="7369" marB="0"/>
                </a:tc>
              </a:tr>
              <a:tr h="129268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70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6" marR="7386" marT="736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กรมพัฒนาธุรกิจการค้า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6" marR="7386" marT="7369" marB="0"/>
                </a:tc>
              </a:tr>
              <a:tr h="129268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71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6" marR="7386" marT="736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กรมส่งเสริมการค้าระหว่างประเทศ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386" marR="7386" marT="7369" marB="0"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4624388" y="4133850"/>
          <a:ext cx="2101850" cy="1656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5275"/>
                <a:gridCol w="1846575"/>
              </a:tblGrid>
              <a:tr h="1283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72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6" marR="6476" marT="646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สำนักงานปลัดกระทรวงยุติธรรม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6" marR="6476" marT="6460" marB="0"/>
                </a:tc>
              </a:tr>
              <a:tr h="1283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73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6" marR="6476" marT="646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กรมคุมประพฤติ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6" marR="6476" marT="6460" marB="0"/>
                </a:tc>
              </a:tr>
              <a:tr h="1283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74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6" marR="6476" marT="646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กรมคุ้มครองสิทธิและเสรีภาพ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6" marR="6476" marT="6460" marB="0"/>
                </a:tc>
              </a:tr>
              <a:tr h="1283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6" marR="6476" marT="646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กรมบังคับคดี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6" marR="6476" marT="6460" marB="0"/>
                </a:tc>
              </a:tr>
              <a:tr h="1283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76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6" marR="6476" marT="646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กรมพินิจและคุ้มครองเด็กและเยาวชน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6" marR="6476" marT="6460" marB="0"/>
                </a:tc>
              </a:tr>
              <a:tr h="1283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77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6" marR="6476" marT="646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กรมราชทัณฑ์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6" marR="6476" marT="6460" marB="0"/>
                </a:tc>
              </a:tr>
              <a:tr h="1283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78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6" marR="6476" marT="646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กรมสอบสวนคดีพิเศษ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6" marR="6476" marT="6460" marB="0"/>
                </a:tc>
              </a:tr>
              <a:tr h="1283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79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6" marR="6476" marT="646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สำนักงานกิจการยุติธรรม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6" marR="6476" marT="6460" marB="0"/>
                </a:tc>
              </a:tr>
              <a:tr h="1283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80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6" marR="6476" marT="646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สถาบันนิติวิทยาศาสตร์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6" marR="6476" marT="6460" marB="0"/>
                </a:tc>
              </a:tr>
              <a:tr h="2502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81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6" marR="6476" marT="646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สำนักงานคณะกรรมการป้องกันและปราบปรามยาเสพติด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6" marR="6476" marT="6460" marB="0"/>
                </a:tc>
              </a:tr>
              <a:tr h="2502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82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6" marR="6476" marT="646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สำนักงานคณะกรรมการป้องกันและปราบปรามการทุจริตในภาครัฐ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6" marR="6476" marT="6460" marB="0"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4621213" y="5876925"/>
          <a:ext cx="2112962" cy="6429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665"/>
                <a:gridCol w="1864297"/>
              </a:tblGrid>
              <a:tr h="128588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83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4" marR="6474" marT="64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สำนักงานปลัดกระทรวงแรงงาน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4" marR="6474" marT="6483" marB="0" anchor="b"/>
                </a:tc>
              </a:tr>
              <a:tr h="128588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84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4" marR="6474" marT="64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กรมการจัดหางาน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4" marR="6474" marT="6483" marB="0" anchor="b"/>
                </a:tc>
              </a:tr>
              <a:tr h="128588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85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4" marR="6474" marT="64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กรมพัฒนาฝีมือแรงงาน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4" marR="6474" marT="6483" marB="0" anchor="b"/>
                </a:tc>
              </a:tr>
              <a:tr h="128588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86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4" marR="6474" marT="64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กรมสวัสดิการและคุ้มครองแรงงาน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4" marR="6474" marT="6483" marB="0" anchor="b"/>
                </a:tc>
              </a:tr>
              <a:tr h="128588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87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4" marR="6474" marT="64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สำนักงานประกันสังคม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4" marR="6474" marT="6483" marB="0" anchor="b"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6911975" y="2176463"/>
          <a:ext cx="2112963" cy="6429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6906"/>
                <a:gridCol w="1816057"/>
              </a:tblGrid>
              <a:tr h="128587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88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4" marR="6474" marT="64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สำนักงานปลัดกระทรวงวัฒนธรรม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4" marR="6474" marT="6483" marB="0" anchor="b"/>
                </a:tc>
              </a:tr>
              <a:tr h="128587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89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4" marR="6474" marT="64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กรมการศาสนา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4" marR="6474" marT="6483" marB="0" anchor="b"/>
                </a:tc>
              </a:tr>
              <a:tr h="128587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90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4" marR="6474" marT="64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กรมศิลปากร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4" marR="6474" marT="6483" marB="0" anchor="b"/>
                </a:tc>
              </a:tr>
              <a:tr h="128587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91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4" marR="6474" marT="64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กรมส่งเสริมวัฒนธรรม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4" marR="6474" marT="6483" marB="0" anchor="b"/>
                </a:tc>
              </a:tr>
              <a:tr h="128587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92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4" marR="6474" marT="64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สำนักงานศิลปวัฒนธรรมร่วมสมัย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474" marR="6474" marT="6483" marB="0" anchor="b"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6911975" y="3471863"/>
          <a:ext cx="2112963" cy="12826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944"/>
                <a:gridCol w="1820019"/>
              </a:tblGrid>
              <a:tr h="128971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96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3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สำนักงานปลัดกระทรวงสาธารณสุข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3" marB="0"/>
                </a:tc>
              </a:tr>
              <a:tr h="128971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97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3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กรมการแพทย์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3" marB="0"/>
                </a:tc>
              </a:tr>
              <a:tr h="128971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98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3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กรมควบคุมโรค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3" marB="0"/>
                </a:tc>
              </a:tr>
              <a:tr h="250930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99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3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กรมพัฒนาการแพทย์แผนไทยและแพทย์ทางเลือก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3" marB="0"/>
                </a:tc>
              </a:tr>
              <a:tr h="128971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3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กรมวิทยาศาสตร์การแพทย์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3" marB="0"/>
                </a:tc>
              </a:tr>
              <a:tr h="128971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101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3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กรมสนับสนุนบริการสุขภาพ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3" marB="0"/>
                </a:tc>
              </a:tr>
              <a:tr h="128971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102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3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กรมสุขภาพจิต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3" marB="0"/>
                </a:tc>
              </a:tr>
              <a:tr h="128971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103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3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กรมอนามัย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3" marB="0"/>
                </a:tc>
              </a:tr>
              <a:tr h="128971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104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3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สำนักงานคณะกรรมการอาหารและยา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3" marB="0"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6911975" y="2895600"/>
          <a:ext cx="2112963" cy="5084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944"/>
                <a:gridCol w="1820019"/>
              </a:tblGrid>
              <a:tr h="2505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93</a:t>
                      </a:r>
                      <a:r>
                        <a:rPr lang="th-TH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692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สำนักงานปลัดกระทรวงวิทยาศาสตร์และเทคโนโลยี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6921" marB="0"/>
                </a:tc>
              </a:tr>
              <a:tr h="128730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94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692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กรมวิทยาศาสตร์บริการ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6921" marB="0"/>
                </a:tc>
              </a:tr>
              <a:tr h="128730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95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692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สำนักงานปรมาณูเพื่อสันติ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6921" marB="0"/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6904038" y="4835525"/>
          <a:ext cx="2112962" cy="9032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944"/>
                <a:gridCol w="1820018"/>
              </a:tblGrid>
              <a:tr h="129041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105</a:t>
                      </a:r>
                      <a:r>
                        <a:rPr lang="th-TH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สำนักงานปลัดกระทรวงอุตสาหกรรม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7" marB="0"/>
                </a:tc>
              </a:tr>
              <a:tr h="129041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106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กรมโรงงานอุตสาหกรรม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7" marB="0"/>
                </a:tc>
              </a:tr>
              <a:tr h="129041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107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กรมส่งเสริมอุตสาหกรรม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7" marB="0"/>
                </a:tc>
              </a:tr>
              <a:tr h="129041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108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กรมอุตสาหกรรมพื้นฐานและการเหมืองแร่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7" marB="0"/>
                </a:tc>
              </a:tr>
              <a:tr h="129041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109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สำนักงานคณะกรรมการอ้อยและน้ำตาลทราย</a:t>
                      </a:r>
                      <a:endParaRPr lang="th-TH" sz="800" b="0" i="0" u="none" strike="noStrike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7" marB="0"/>
                </a:tc>
              </a:tr>
              <a:tr h="129041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110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สำนักงานมาตรฐานผลิตภัณฑ์อุตสาหกรรม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7" marB="0"/>
                </a:tc>
              </a:tr>
              <a:tr h="129041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111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สำนักงานเศรษฐกิจอุตสาหกรรม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7017" marB="0"/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6913563" y="5805488"/>
          <a:ext cx="2112962" cy="4000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944"/>
                <a:gridCol w="1820018"/>
              </a:tblGrid>
              <a:tr h="142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112</a:t>
                      </a:r>
                      <a:r>
                        <a:rPr lang="th-TH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69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</a:t>
                      </a:r>
                      <a:r>
                        <a:rPr lang="th-TH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ปลัดสำนักนายกรัฐมนตรี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6978" marB="0"/>
                </a:tc>
              </a:tr>
              <a:tr h="1288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113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69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สำนักงานคณะกรรมการผู้บริโภค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6978" marB="0"/>
                </a:tc>
              </a:tr>
              <a:tr h="1288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114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69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กรมประชาสัมพันธ์</a:t>
                      </a:r>
                      <a:endParaRPr lang="th-TH" sz="800" b="0" i="0" u="none" strike="noStrike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018" marR="7018" marT="6978" marB="0"/>
                </a:tc>
              </a:tr>
            </a:tbl>
          </a:graphicData>
        </a:graphic>
      </p:graphicFrame>
      <p:sp>
        <p:nvSpPr>
          <p:cNvPr id="25" name="Title 1"/>
          <p:cNvSpPr txBox="1">
            <a:spLocks/>
          </p:cNvSpPr>
          <p:nvPr/>
        </p:nvSpPr>
        <p:spPr bwMode="auto">
          <a:xfrm>
            <a:off x="216693" y="114510"/>
            <a:ext cx="9263063" cy="369332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หลักการ</a:t>
            </a:r>
            <a:r>
              <a:rPr lang="th-TH" sz="18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จัดทำคำรับรองการปฏิบัติราชการฯ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ประจำปีงบประมาณ  </a:t>
            </a: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2558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(ต่อ) </a:t>
            </a:r>
            <a:endParaRPr lang="th-TH" sz="1800" b="1" kern="0" dirty="0"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562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4"/>
          <p:cNvSpPr>
            <a:spLocks noChangeArrowheads="1"/>
          </p:cNvSpPr>
          <p:nvPr/>
        </p:nvSpPr>
        <p:spPr bwMode="auto">
          <a:xfrm>
            <a:off x="4714875" y="1392238"/>
            <a:ext cx="4352925" cy="523875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4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กรอบ</a:t>
            </a:r>
            <a:r>
              <a:rPr lang="th-TH" altLang="th-TH" sz="1400" b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การประเมินผลการปฏิบัติราชการระดับ</a:t>
            </a:r>
            <a:r>
              <a:rPr lang="th-TH" altLang="th-TH" sz="14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กระทรวง </a:t>
            </a:r>
            <a:r>
              <a:rPr lang="th-TH" altLang="th-TH" sz="1400" b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ปีงบประมาณ พ.ศ. </a:t>
            </a:r>
            <a:r>
              <a:rPr lang="en-US" altLang="th-TH" sz="14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2558</a:t>
            </a:r>
            <a:endParaRPr lang="th-TH" altLang="th-TH" sz="1400">
              <a:solidFill>
                <a:srgbClr val="FFFF00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71248427"/>
              </p:ext>
            </p:extLst>
          </p:nvPr>
        </p:nvGraphicFramePr>
        <p:xfrm>
          <a:off x="4724400" y="2008188"/>
          <a:ext cx="4337050" cy="4632327"/>
        </p:xfrm>
        <a:graphic>
          <a:graphicData uri="http://schemas.openxmlformats.org/drawingml/2006/table">
            <a:tbl>
              <a:tblPr firstRow="1" firstCol="1" bandRow="1"/>
              <a:tblGrid>
                <a:gridCol w="1157569"/>
                <a:gridCol w="2607031"/>
                <a:gridCol w="572450"/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ประเด็นการประเมินผลการปฏิบัติราชการ</a:t>
                      </a:r>
                      <a:endParaRPr lang="en-US" sz="10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กรอบการประเมินผล</a:t>
                      </a:r>
                      <a: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2558</a:t>
                      </a:r>
                      <a:endParaRPr lang="en-US" sz="1000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น้ำหนัก</a:t>
                      </a:r>
                      <a:endParaRPr lang="en-US" sz="10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(%</a:t>
                      </a:r>
                      <a:r>
                        <a:rPr lang="en-US" sz="10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285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มิติภายนอก</a:t>
                      </a:r>
                      <a:endParaRPr lang="en-US" sz="10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0" spc="0" dirty="0" smtClean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</a:t>
                      </a:r>
                      <a:endParaRPr lang="en-US" sz="1000" kern="0" spc="0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9539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ประสิทธิผล</a:t>
                      </a:r>
                      <a:r>
                        <a:rPr lang="en-US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(65)</a:t>
                      </a:r>
                      <a:endParaRPr lang="en-US" sz="10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27579" marR="275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8DC4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1" indent="-17145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ตัวชี้วัดภารกิจหลักของ</a:t>
                      </a:r>
                      <a:r>
                        <a:rPr lang="th-TH" sz="1000" b="1" strike="noStrike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ตาม</a:t>
                      </a:r>
                      <a:r>
                        <a:rPr lang="th-TH" sz="1000" b="1" kern="0" spc="0" dirty="0" smtClean="0">
                          <a:solidFill>
                            <a:prstClr val="black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แนวทางการขับเคลื่อนประเทศ</a:t>
                      </a:r>
                      <a:r>
                        <a:rPr lang="en-US" sz="1000" b="1" kern="0" spc="0" dirty="0" smtClean="0">
                          <a:solidFill>
                            <a:prstClr val="black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/แผนยุทธศาสตร์</a:t>
                      </a:r>
                      <a:r>
                        <a:rPr lang="th-TH" sz="1000" b="1" strike="noStrike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</a:t>
                      </a:r>
                      <a:endParaRPr lang="th-TH" sz="1000" b="1" kern="0" spc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723900" lvl="1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และ</a:t>
                      </a:r>
                    </a:p>
                    <a:p>
                      <a:pPr marL="177800" lvl="1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ตัวชี้วัดระหว่าง</a:t>
                      </a:r>
                      <a:r>
                        <a:rPr lang="th-TH" sz="1000" b="1" strike="noStrike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ที่มีเป้าหมายร่วมกัน (</a:t>
                      </a:r>
                      <a:r>
                        <a:rPr lang="en-US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Joint KPIs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</a:p>
                    <a:p>
                      <a:pPr marL="177800" lvl="1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th-TH" sz="1000" b="1" i="1" kern="0" spc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8797" marR="71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0" spc="0" dirty="0" smtClean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65</a:t>
                      </a:r>
                      <a:r>
                        <a:rPr lang="th-TH" sz="1000" b="1" kern="0" spc="0" dirty="0" smtClean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 smtClean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3771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คุณภาพ</a:t>
                      </a:r>
                      <a:r>
                        <a:rPr lang="en-US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(10)</a:t>
                      </a:r>
                      <a:endParaRPr lang="en-US" sz="10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8DC4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คุณภาพการให้บริการประชาชน</a:t>
                      </a:r>
                      <a:r>
                        <a:rPr lang="th-TH" sz="1000" b="1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</a:t>
                      </a:r>
                      <a:r>
                        <a:rPr lang="en-US" sz="1000" b="1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Service Level Agreement: SLA)</a:t>
                      </a:r>
                      <a:endParaRPr lang="th-TH" sz="1000" b="1" kern="0" spc="0" baseline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588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900" b="0" u="sng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หมายเหตุ</a:t>
                      </a:r>
                      <a:r>
                        <a:rPr lang="th-TH" sz="900" b="0" u="none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900" b="0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หากกระทรวงไม่มีตัวชี้วัดนี้ให้นำน้ำหนักไปไว้ที่ตัวชี้วัดที่ </a:t>
                      </a:r>
                      <a:r>
                        <a:rPr lang="en-US" sz="900" b="0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5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มิติ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ภายใน</a:t>
                      </a:r>
                      <a:endParaRPr lang="en-US" sz="1000" b="1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b="1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0" spc="0" dirty="0" smtClean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</a:t>
                      </a:r>
                      <a:endParaRPr lang="en-US" sz="1000" b="1" kern="0" spc="0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2859">
                <a:tc rowSpan="3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ประสิทธิภาพ</a:t>
                      </a:r>
                      <a:r>
                        <a:rPr lang="en-US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(15)</a:t>
                      </a:r>
                      <a:endParaRPr lang="en-US" sz="10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</a:t>
                      </a:r>
                      <a:r>
                        <a:rPr lang="th-TH" sz="10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เบิกจ่ายเงิน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งบประมาณ</a:t>
                      </a:r>
                      <a:endParaRPr lang="en-US" sz="10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5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/>
                      </a:pP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การประหยัดพลังงาน</a:t>
                      </a:r>
                      <a:endParaRPr lang="en-US" sz="10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5715"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180975" lvl="0" indent="-180975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b="1" strike="noStrike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</a:t>
                      </a:r>
                      <a:r>
                        <a:rPr lang="th-TH" sz="1000" b="1" strike="noStrike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การพัฒนาประสิทธิภาพระบบสารสนเทศภาครัฐ</a:t>
                      </a:r>
                      <a:endParaRPr lang="en-US" sz="1000" b="1" strike="noStrike" kern="0" spc="0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dirty="0" smtClean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การพัฒนา</a:t>
                      </a:r>
                      <a:r>
                        <a:rPr lang="th-TH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องค์การ</a:t>
                      </a:r>
                      <a:r>
                        <a:rPr lang="en-US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(10)</a:t>
                      </a:r>
                      <a:endParaRPr lang="en-US" sz="10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6.</a:t>
                      </a:r>
                      <a: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การพัฒนาสมรรถนะองค์การ </a:t>
                      </a:r>
                      <a:b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b="1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(ทุนมนุษย์ สารสนเทศ และวัฒนธรรมองค์การ</a:t>
                      </a:r>
                      <a:r>
                        <a:rPr lang="en-US" sz="1000" b="1" kern="0" spc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r>
                        <a:rPr lang="en-US" sz="1000" b="1" kern="0" spc="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7.</a:t>
                      </a:r>
                      <a:r>
                        <a:rPr lang="th-TH" sz="1000" b="1" kern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000" b="1" kern="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ระดับคุณธรรมและความโปร่งใส</a:t>
                      </a:r>
                      <a:br>
                        <a:rPr lang="th-TH" sz="1000" b="1" kern="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b="1" kern="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การดำเนินงานของหน่วยงาน</a:t>
                      </a:r>
                      <a:endParaRPr lang="en-US" sz="10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59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en-US" sz="10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  <a:endParaRPr lang="en-US" sz="10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9" marR="2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7635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92875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7ADC47E7-30B5-48FE-957E-823766F2DA6C}" type="slidenum">
              <a:rPr lang="th-TH" altLang="th-TH" smtClean="0">
                <a:solidFill>
                  <a:prstClr val="black">
                    <a:tint val="75000"/>
                  </a:prstClr>
                </a:solidFill>
                <a:latin typeface="Tahoma" pitchFamily="34" charset="0"/>
                <a:cs typeface="Tahoma" pitchFamily="34" charset="0"/>
              </a:rPr>
              <a:pPr/>
              <a:t>7</a:t>
            </a:fld>
            <a:endParaRPr lang="th-TH" altLang="th-TH" smtClean="0">
              <a:solidFill>
                <a:prstClr val="black">
                  <a:tint val="75000"/>
                </a:prst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7636" name="Rectangle 4"/>
          <p:cNvSpPr>
            <a:spLocks noChangeArrowheads="1"/>
          </p:cNvSpPr>
          <p:nvPr/>
        </p:nvSpPr>
        <p:spPr bwMode="auto">
          <a:xfrm>
            <a:off x="82550" y="1392238"/>
            <a:ext cx="4367213" cy="522287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400" b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กรอบการประเมินผลการปฏิบัติราชการของกระทรวง</a:t>
            </a:r>
          </a:p>
          <a:p>
            <a:pPr algn="ctr"/>
            <a:r>
              <a:rPr lang="th-TH" altLang="th-TH" sz="1400" b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ปีงบประมาณ พ.ศ. </a:t>
            </a:r>
            <a:r>
              <a:rPr lang="en-US" altLang="th-TH" sz="1400" b="1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2557</a:t>
            </a:r>
            <a:endParaRPr lang="th-TH" altLang="th-TH" sz="1400">
              <a:solidFill>
                <a:srgbClr val="FFFFFF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98425" y="2008188"/>
          <a:ext cx="4364038" cy="4632327"/>
        </p:xfrm>
        <a:graphic>
          <a:graphicData uri="http://schemas.openxmlformats.org/drawingml/2006/table">
            <a:tbl>
              <a:tblPr firstRow="1" firstCol="1" bandRow="1"/>
              <a:tblGrid>
                <a:gridCol w="1143883"/>
                <a:gridCol w="2606143"/>
                <a:gridCol w="614012"/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ประเด็นการประเมินผลการปฏิบัติราชการ</a:t>
                      </a:r>
                      <a:endParaRPr lang="en-US" sz="10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7" marR="275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กรอบการประเมินผล</a:t>
                      </a:r>
                      <a: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2557</a:t>
                      </a:r>
                      <a:endParaRPr lang="en-US" sz="1000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7" marR="275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น้ำหนัก</a:t>
                      </a:r>
                      <a:endParaRPr lang="en-US" sz="10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(%</a:t>
                      </a:r>
                      <a:r>
                        <a:rPr lang="en-US" sz="10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7" marR="275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288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มิติภายนอก</a:t>
                      </a:r>
                      <a:endParaRPr lang="en-US" sz="10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7" marR="27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7" marR="27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70</a:t>
                      </a:r>
                      <a:endParaRPr lang="en-US" sz="10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7" marR="27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9539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ประสิทธิผล</a:t>
                      </a:r>
                      <a:r>
                        <a:rPr lang="en-US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(60)</a:t>
                      </a:r>
                      <a:endParaRPr lang="en-US" sz="10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27577" marR="275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8DC4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1" indent="-17145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ตัวชี้วัดภารกิจหลักของกระทรวงตาม</a:t>
                      </a:r>
                      <a:r>
                        <a:rPr lang="th-TH" sz="1000" b="1" kern="0" spc="0" dirty="0" smtClean="0">
                          <a:solidFill>
                            <a:prstClr val="black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แนวทางการขับเคลื่อนประเทศ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/แผนยุทธศาสตร์กระทรวง</a:t>
                      </a:r>
                      <a:r>
                        <a:rPr lang="en-US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th-TH" sz="1000" b="1" kern="0" spc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723900" lvl="1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และ</a:t>
                      </a:r>
                    </a:p>
                    <a:p>
                      <a:pPr marL="177800" lvl="1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ตัวชี้วัดระหว่างกระทรวงที่มีเป้าหมายร่วมกัน (</a:t>
                      </a:r>
                      <a:r>
                        <a:rPr lang="en-US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Joint KPIs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</a:p>
                    <a:p>
                      <a:pPr marL="177800" lvl="1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th-TH" sz="1000" b="1" i="1" kern="0" spc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8795" marR="71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60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7" marR="27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3752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คุณภาพ</a:t>
                      </a:r>
                      <a:r>
                        <a:rPr lang="en-US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(10)</a:t>
                      </a:r>
                      <a:endParaRPr lang="en-US" sz="10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7" marR="27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8DC4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คุณภาพการให้บริการประชาชน</a:t>
                      </a:r>
                      <a:r>
                        <a:rPr lang="th-TH" sz="1000" b="1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</a:t>
                      </a:r>
                      <a:r>
                        <a:rPr lang="en-US" sz="1000" b="1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Service Level Agreement: SLA)</a:t>
                      </a:r>
                      <a:endParaRPr lang="th-TH" sz="1000" b="1" kern="0" spc="0" baseline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1000" b="0" u="sng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หมายเหตุ </a:t>
                      </a:r>
                      <a:r>
                        <a:rPr lang="th-TH" sz="1000" b="0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หากกระทรวงไม่มีตัวชี้วัดนี้ให้  </a:t>
                      </a:r>
                      <a:br>
                        <a:rPr lang="th-TH" sz="1000" b="0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b="0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 นำน้ำหนักไปไว้ที่ตัวชี้วัดที่ </a:t>
                      </a:r>
                      <a:r>
                        <a:rPr lang="en-US" sz="1000" b="0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000" b="0" kern="0" spc="0" baseline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7" marR="27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7" marR="27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8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มิติ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ภายใน</a:t>
                      </a:r>
                      <a:endParaRPr lang="en-US" sz="1000" b="1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7" marR="27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b="1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7" marR="27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7" marR="27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2887">
                <a:tc rowSpan="3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ประสิทธิภาพ</a:t>
                      </a:r>
                      <a:r>
                        <a:rPr lang="en-US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(20)</a:t>
                      </a:r>
                      <a:endParaRPr lang="en-US" sz="10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7" marR="27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</a:t>
                      </a:r>
                      <a:r>
                        <a:rPr lang="th-TH" sz="10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เบิกจ่ายเงิน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งบประมาณ</a:t>
                      </a:r>
                      <a:endParaRPr lang="en-US" sz="10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7" marR="27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7" marR="27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87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9525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</a:tabLst>
                      </a:pP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การประหยัดพลังงาน</a:t>
                      </a:r>
                      <a:endParaRPr lang="en-US" sz="10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7" marR="27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7" marR="27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5771"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180975" lvl="0" indent="-180975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b="1" strike="noStrike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</a:t>
                      </a:r>
                      <a:r>
                        <a:rPr lang="th-TH" sz="1000" b="1" strike="noStrike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การพัฒนาประสิทธิภาพระบบสารสนเทศภาครัฐ</a:t>
                      </a:r>
                      <a:endParaRPr lang="en-US" sz="1000" b="1" strike="noStrike" kern="0" spc="0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7" marR="27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7" marR="27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การพัฒนา</a:t>
                      </a:r>
                      <a:r>
                        <a:rPr lang="th-TH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องค์การ</a:t>
                      </a:r>
                      <a:r>
                        <a:rPr lang="en-US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(10)</a:t>
                      </a:r>
                      <a:endParaRPr lang="en-US" sz="10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7" marR="27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lvl="0" indent="-1682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6.</a:t>
                      </a:r>
                      <a: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การพัฒนาสมรรถนะองค์การ </a:t>
                      </a:r>
                      <a:b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b="1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(ทุนมนุษย์ สารสนเทศ และวัฒนธรรมองค์การ</a:t>
                      </a:r>
                      <a:r>
                        <a:rPr lang="en-US" sz="1000" b="1" kern="0" spc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r>
                        <a:rPr lang="en-US" sz="1000" b="1" kern="0" spc="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 marL="27577" marR="27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7" marR="27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lvl="0" indent="-180975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7.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การสร้าง</a:t>
                      </a:r>
                      <a:r>
                        <a:rPr lang="th-TH" sz="10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ความโปร่งใสในการปฏิบัติ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ราชการ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7" marR="27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7" marR="27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87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en-US" sz="10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7" marR="27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  <a:endParaRPr lang="en-US" sz="10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77" marR="27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ight Arrow 7"/>
          <p:cNvSpPr/>
          <p:nvPr/>
        </p:nvSpPr>
        <p:spPr>
          <a:xfrm>
            <a:off x="4093239" y="4208329"/>
            <a:ext cx="713048" cy="513796"/>
          </a:xfrm>
          <a:prstGeom prst="rightArrow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09538" y="878523"/>
            <a:ext cx="8916987" cy="3381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1.2  </a:t>
            </a:r>
            <a:r>
              <a:rPr lang="th-TH" altLang="th-TH" sz="16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กรอบการประเมินผลการปฏิบัติราชการระดับกระทรวง ปีงบประมาณ พ.ศ. </a:t>
            </a:r>
            <a:r>
              <a:rPr lang="en-US" altLang="th-TH" sz="16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2558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216693" y="114510"/>
            <a:ext cx="9263063" cy="369332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หลักการ</a:t>
            </a:r>
            <a:r>
              <a:rPr lang="th-TH" sz="18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จัดทำคำรับรองการปฏิบัติราชการฯ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ประจำปีงบประมาณ  </a:t>
            </a: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2558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(ต่อ) </a:t>
            </a:r>
            <a:endParaRPr lang="th-TH" sz="1800" b="1" kern="0" dirty="0"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091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4"/>
          <p:cNvSpPr>
            <a:spLocks noChangeArrowheads="1"/>
          </p:cNvSpPr>
          <p:nvPr/>
        </p:nvSpPr>
        <p:spPr bwMode="auto">
          <a:xfrm>
            <a:off x="900113" y="981075"/>
            <a:ext cx="3613150" cy="477838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2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กรอบ</a:t>
            </a:r>
            <a:r>
              <a:rPr lang="th-TH" altLang="th-TH" sz="1200" b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การประเมินผลการปฏิบัติราชการระดับ</a:t>
            </a:r>
            <a:r>
              <a:rPr lang="th-TH" altLang="th-TH" sz="12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กระทรวง </a:t>
            </a:r>
            <a:r>
              <a:rPr lang="th-TH" altLang="th-TH" sz="1200" b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ปีงบประมาณ พ.ศ. </a:t>
            </a:r>
            <a:r>
              <a:rPr lang="en-US" alt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2558</a:t>
            </a:r>
            <a:endParaRPr lang="th-TH" altLang="th-TH" sz="1200">
              <a:solidFill>
                <a:srgbClr val="FFFF00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11654502"/>
              </p:ext>
            </p:extLst>
          </p:nvPr>
        </p:nvGraphicFramePr>
        <p:xfrm>
          <a:off x="152400" y="1773238"/>
          <a:ext cx="4297363" cy="4935538"/>
        </p:xfrm>
        <a:graphic>
          <a:graphicData uri="http://schemas.openxmlformats.org/drawingml/2006/table">
            <a:tbl>
              <a:tblPr firstRow="1" firstCol="1" bandRow="1"/>
              <a:tblGrid>
                <a:gridCol w="1265451"/>
                <a:gridCol w="2349430"/>
                <a:gridCol w="682482"/>
              </a:tblGrid>
              <a:tr h="3104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9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ประเด็นการประเมินผลการปฏิบัติราชการ</a:t>
                      </a:r>
                      <a:endParaRPr lang="en-US" sz="9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9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กรอบการประเมินผล</a:t>
                      </a:r>
                      <a:r>
                        <a:rPr lang="th-TH" sz="9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9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2558</a:t>
                      </a:r>
                      <a:endParaRPr lang="en-US" sz="900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9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น้ำหนัก</a:t>
                      </a:r>
                      <a:endParaRPr lang="en-US" sz="9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9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(%</a:t>
                      </a:r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9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285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มิติภายนอก</a:t>
                      </a:r>
                      <a:endParaRPr lang="en-US" sz="10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0" spc="0" dirty="0" smtClean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</a:t>
                      </a:r>
                      <a:endParaRPr lang="en-US" sz="1000" kern="0" spc="0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4985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ประสิทธิผล</a:t>
                      </a:r>
                      <a:r>
                        <a:rPr lang="en-US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(65)</a:t>
                      </a:r>
                      <a:endParaRPr lang="en-US" sz="10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27587" marR="275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8DC4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1" indent="-17145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ตัวชี้วัดภารกิจหลักของ</a:t>
                      </a:r>
                      <a:r>
                        <a:rPr lang="th-TH" sz="1000" b="1" strike="noStrike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ตาม</a:t>
                      </a:r>
                      <a:r>
                        <a:rPr lang="th-TH" sz="1000" b="1" kern="0" spc="0" dirty="0" smtClean="0">
                          <a:solidFill>
                            <a:prstClr val="black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แนวทางการขับเคลื่อนประเทศ</a:t>
                      </a:r>
                      <a:r>
                        <a:rPr lang="en-US" sz="1000" b="1" kern="0" spc="0" dirty="0" smtClean="0">
                          <a:solidFill>
                            <a:prstClr val="black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/แผนยุทธศาสตร์</a:t>
                      </a:r>
                      <a:r>
                        <a:rPr lang="th-TH" sz="1000" b="1" strike="noStrike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</a:t>
                      </a:r>
                      <a:r>
                        <a:rPr lang="en-US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th-TH" sz="1000" b="1" kern="0" spc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723900" lvl="1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และ</a:t>
                      </a:r>
                    </a:p>
                    <a:p>
                      <a:pPr marL="177800" lvl="1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ตัวชี้วัดระหว่าง</a:t>
                      </a:r>
                      <a:r>
                        <a:rPr lang="th-TH" sz="1000" b="1" strike="noStrike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ที่มีเป้าหมายร่วมกัน (</a:t>
                      </a:r>
                      <a:r>
                        <a:rPr lang="en-US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Joint KPIs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th-TH" sz="1000" b="1" i="1" kern="0" spc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8805" marR="7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0" spc="0" dirty="0" smtClean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65</a:t>
                      </a:r>
                      <a:r>
                        <a:rPr lang="th-TH" sz="1000" b="1" kern="0" spc="0" dirty="0" smtClean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 smtClean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6571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คุณภาพ</a:t>
                      </a:r>
                      <a:r>
                        <a:rPr lang="en-US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(10)</a:t>
                      </a:r>
                      <a:endParaRPr lang="en-US" sz="10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8DC4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คุณภาพการให้บริการประชาชน</a:t>
                      </a:r>
                      <a:r>
                        <a:rPr lang="th-TH" sz="1000" b="1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</a:t>
                      </a:r>
                      <a:r>
                        <a:rPr lang="en-US" sz="1000" b="1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Service Level Agreement: SLA)</a:t>
                      </a:r>
                      <a:endParaRPr lang="th-TH" sz="1000" b="1" kern="0" spc="0" baseline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588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900" b="0" u="sng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หมายเหตุ</a:t>
                      </a:r>
                      <a:r>
                        <a:rPr lang="th-TH" sz="900" b="0" u="none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900" b="0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หากกระทรวงไม่มีตัวชี้วัดนี้ให้นำน้ำหนักไปไว้ที่ตัวชี้วัดที่ </a:t>
                      </a:r>
                      <a:r>
                        <a:rPr lang="en-US" sz="900" b="0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900" b="0" kern="0" spc="0" baseline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5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มิติ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ภายใน</a:t>
                      </a:r>
                      <a:endParaRPr lang="en-US" sz="1000" b="1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b="1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0" spc="0" dirty="0" smtClean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</a:t>
                      </a:r>
                      <a:endParaRPr lang="en-US" sz="1000" b="1" kern="0" spc="0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2857">
                <a:tc rowSpan="3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ประสิทธิภาพ</a:t>
                      </a:r>
                      <a:r>
                        <a:rPr lang="en-US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(15)</a:t>
                      </a:r>
                      <a:endParaRPr lang="en-US" sz="10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</a:t>
                      </a:r>
                      <a:r>
                        <a:rPr lang="th-TH" sz="10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เบิกจ่ายเงิน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งบประมาณ</a:t>
                      </a:r>
                      <a:endParaRPr lang="en-US" sz="10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57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/>
                      </a:pP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การประหยัดพลังงาน</a:t>
                      </a:r>
                      <a:endParaRPr lang="en-US" sz="10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5713"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180975" lvl="0" indent="-180975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b="1" strike="noStrike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</a:t>
                      </a:r>
                      <a:r>
                        <a:rPr lang="th-TH" sz="1000" b="1" strike="noStrike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การพัฒนาประสิทธิภาพระบบสารสนเทศภาครัฐ</a:t>
                      </a:r>
                      <a:endParaRPr lang="en-US" sz="1000" b="1" strike="noStrike" kern="0" spc="0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dirty="0" smtClean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8569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การพัฒนา</a:t>
                      </a:r>
                      <a:r>
                        <a:rPr lang="th-TH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องค์การ</a:t>
                      </a:r>
                      <a:r>
                        <a:rPr lang="en-US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(10)</a:t>
                      </a:r>
                      <a:endParaRPr lang="en-US" sz="10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6.</a:t>
                      </a:r>
                      <a: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การพัฒนาสมรรถนะองค์การ </a:t>
                      </a:r>
                      <a:b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b="1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(ทุนมนุษย์ สารสนเทศ และวัฒนธรรมองค์การ</a:t>
                      </a:r>
                      <a:r>
                        <a:rPr lang="en-US" sz="1000" b="1" kern="0" spc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r>
                        <a:rPr lang="en-US" sz="1000" b="1" kern="0" spc="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095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7.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000" b="1" kern="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ระดับคุณธรรมและความโปร่งใส</a:t>
                      </a:r>
                      <a:br>
                        <a:rPr lang="th-TH" sz="1000" b="1" kern="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b="1" kern="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การดำเนินงานของหน่วยงาน</a:t>
                      </a:r>
                      <a:endParaRPr lang="en-US" sz="10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57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en-US" sz="10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  <a:endParaRPr lang="en-US" sz="10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8659" name="TextBox 8"/>
          <p:cNvSpPr txBox="1">
            <a:spLocks noChangeArrowheads="1"/>
          </p:cNvSpPr>
          <p:nvPr/>
        </p:nvSpPr>
        <p:spPr bwMode="auto">
          <a:xfrm>
            <a:off x="4872038" y="981075"/>
            <a:ext cx="4144962" cy="338138"/>
          </a:xfrm>
          <a:prstGeom prst="rect">
            <a:avLst/>
          </a:prstGeom>
          <a:solidFill>
            <a:srgbClr val="00206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600" b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หลักการ </a:t>
            </a:r>
            <a:endParaRPr lang="en-US" altLang="th-TH" sz="1600" b="1" dirty="0">
              <a:solidFill>
                <a:srgbClr val="FFFF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86325" y="1546225"/>
            <a:ext cx="4130675" cy="523557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228600" indent="-228600" algn="thaiDist">
              <a:buFont typeface="Calibri" pitchFamily="34" charset="0"/>
              <a:buAutoNum type="arabicPeriod"/>
              <a:defRPr/>
            </a:pPr>
            <a:r>
              <a:rPr 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สำนักงาน ก.พ.ร. </a:t>
            </a:r>
            <a:r>
              <a:rPr lang="th-TH" sz="11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จัดทำคำรับรอง พิจารณาอุทธรณ์  ประเมินผลการปฏิบัติราชการ และจัดสรรเงินรางวัลให้กระทรวง </a:t>
            </a:r>
            <a:r>
              <a:rPr lang="th-TH" altLang="th-TH" sz="11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ส่วนราชการที่อยู่ในบังคับบัญชาขึ้นตรงนายกรัฐมนตรี และส่วนราชการไม่สังกัดกระทรวง/ทบวง  และส่วนราชการในสังกัด กห. และ ศธ. </a:t>
            </a:r>
            <a:r>
              <a:rPr lang="th-TH" altLang="th-TH" sz="11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(รวมทั้งสิ้น </a:t>
            </a:r>
            <a:r>
              <a:rPr lang="en-US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49 </a:t>
            </a:r>
            <a:r>
              <a:rPr 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หน่วยงาน) ดังนี้</a:t>
            </a:r>
          </a:p>
          <a:p>
            <a:pPr marL="452438" lvl="1" indent="-179388" algn="thaiDist">
              <a:buFont typeface="Arial" pitchFamily="34" charset="0"/>
              <a:buChar char="•"/>
              <a:defRPr/>
            </a:pPr>
            <a:r>
              <a:rPr 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กระทรวง </a:t>
            </a:r>
            <a:r>
              <a:rPr lang="en-US" alt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17  </a:t>
            </a:r>
            <a:r>
              <a:rPr lang="th-TH" alt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กระทรวงและ </a:t>
            </a:r>
            <a:r>
              <a:rPr lang="en-US" alt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1</a:t>
            </a:r>
            <a:r>
              <a:rPr lang="th-TH" alt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สำนักนายกรัฐมตรี</a:t>
            </a:r>
          </a:p>
          <a:p>
            <a:pPr marL="452438" lvl="1" indent="-179388" algn="thaiDist">
              <a:buFont typeface="Arial" pitchFamily="34" charset="0"/>
              <a:buChar char="•"/>
              <a:defRPr/>
            </a:pPr>
            <a:r>
              <a:rPr lang="th-TH" alt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ส่วนราชการที่อยู่ในบังคับบัญชาขึ้นตรงนายกรัฐมนตรี </a:t>
            </a:r>
            <a:r>
              <a:rPr lang="en-US" alt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11 </a:t>
            </a:r>
            <a:r>
              <a:rPr lang="th-TH" alt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ส่วนราชการ</a:t>
            </a:r>
          </a:p>
          <a:p>
            <a:pPr marL="452438" lvl="1" indent="-179388" algn="thaiDist">
              <a:buFont typeface="Arial" pitchFamily="34" charset="0"/>
              <a:buChar char="•"/>
              <a:defRPr/>
            </a:pPr>
            <a:r>
              <a:rPr lang="th-TH" alt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ส่วนราชการไม่สังกัดกระทรวง/ทบวง </a:t>
            </a:r>
            <a:r>
              <a:rPr lang="en-US" alt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9 </a:t>
            </a:r>
            <a:r>
              <a:rPr lang="th-TH" alt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ส่วนราชการ</a:t>
            </a:r>
          </a:p>
          <a:p>
            <a:pPr marL="452438" lvl="1" indent="-179388" algn="thaiDist">
              <a:buFont typeface="Arial" pitchFamily="34" charset="0"/>
              <a:buChar char="•"/>
              <a:defRPr/>
            </a:pPr>
            <a:r>
              <a:rPr lang="th-TH" alt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ส่วนราชการในสังกัด กห. </a:t>
            </a:r>
            <a:r>
              <a:rPr lang="en-US" alt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6 </a:t>
            </a:r>
            <a:r>
              <a:rPr lang="th-TH" alt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ส่วนราชการ </a:t>
            </a:r>
          </a:p>
          <a:p>
            <a:pPr marL="452438" lvl="1" indent="-179388" algn="thaiDist">
              <a:buFont typeface="Arial" pitchFamily="34" charset="0"/>
              <a:buChar char="•"/>
              <a:defRPr/>
            </a:pPr>
            <a:r>
              <a:rPr lang="th-TH" alt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ส่วนราชการในสังกัด ศธ. </a:t>
            </a:r>
            <a:r>
              <a:rPr lang="en-US" alt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5 </a:t>
            </a:r>
            <a:r>
              <a:rPr lang="th-TH" alt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ส่วนราชการ</a:t>
            </a:r>
          </a:p>
          <a:p>
            <a:pPr marL="228600" indent="-228600" algn="thaiDist">
              <a:buFont typeface="Calibri" pitchFamily="34" charset="0"/>
              <a:buAutoNum type="arabicPeriod"/>
              <a:defRPr/>
            </a:pPr>
            <a:endParaRPr lang="th-TH" altLang="th-TH" sz="1100" b="1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marL="228600" indent="-228600" algn="thaiDist">
              <a:buFont typeface="Calibri" pitchFamily="34" charset="0"/>
              <a:buAutoNum type="arabicPeriod"/>
              <a:defRPr/>
            </a:pPr>
            <a:endParaRPr lang="th-TH" altLang="th-TH" sz="1100" b="1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marL="228600" indent="-228600" algn="thaiDist">
              <a:buFont typeface="Calibri" pitchFamily="34" charset="0"/>
              <a:buAutoNum type="arabicPeriod"/>
              <a:defRPr/>
            </a:pPr>
            <a:r>
              <a:rPr 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สำนักงาน </a:t>
            </a:r>
            <a:r>
              <a:rPr lang="th-TH" sz="1100" b="1" dirty="0" err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ก.พ.ร.</a:t>
            </a:r>
            <a:r>
              <a:rPr 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มอบให้กระทรวงเป็นเจ้าภาพ</a:t>
            </a:r>
            <a:r>
              <a:rPr lang="th-TH" sz="11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ในการจัด</a:t>
            </a:r>
            <a:br>
              <a:rPr lang="th-TH" sz="11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</a:br>
            <a:r>
              <a:rPr lang="th-TH" sz="11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ทำคำรับรองในระดับกรม </a:t>
            </a:r>
            <a:r>
              <a:rPr lang="th-TH" sz="11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(จำนวน </a:t>
            </a:r>
            <a:r>
              <a:rPr lang="en-US" sz="11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114 </a:t>
            </a:r>
            <a:r>
              <a:rPr lang="th-TH" sz="11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ส่วนราชการ)</a:t>
            </a:r>
          </a:p>
          <a:p>
            <a:pPr marL="228600" indent="-228600" algn="thaiDist">
              <a:buFont typeface="Calibri" pitchFamily="34" charset="0"/>
              <a:buAutoNum type="arabicPeriod"/>
              <a:defRPr/>
            </a:pPr>
            <a:endParaRPr lang="th-TH" sz="1100" b="1" dirty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  <a:p>
            <a:pPr marL="228600" indent="-228600" algn="thaiDist">
              <a:buFont typeface="Calibri" pitchFamily="34" charset="0"/>
              <a:buAutoNum type="arabicPeriod"/>
              <a:defRPr/>
            </a:pPr>
            <a:r>
              <a:rPr lang="th-TH" sz="11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กระทรวง/ส่วนราชการ </a:t>
            </a:r>
            <a:r>
              <a:rPr 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(จำนวน </a:t>
            </a:r>
            <a:r>
              <a:rPr lang="en-US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49 </a:t>
            </a:r>
            <a:r>
              <a:rPr 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หน่วยงาน ) </a:t>
            </a:r>
            <a:r>
              <a:rPr lang="th-TH" sz="1100" b="1" kern="0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รายงานผลผ่านระบบ </a:t>
            </a:r>
            <a:r>
              <a:rPr lang="en-US" sz="1100" b="1" kern="0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e-SAR</a:t>
            </a:r>
            <a:r>
              <a:rPr lang="th-TH" sz="11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ตามหลักการที่สำนักงาน ก.พ.ร. กำหนด</a:t>
            </a:r>
            <a:r>
              <a:rPr lang="en-US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marL="228600" indent="-228600" algn="thaiDist">
              <a:buFont typeface="Calibri" pitchFamily="34" charset="0"/>
              <a:buAutoNum type="arabicPeriod"/>
              <a:defRPr/>
            </a:pPr>
            <a:endParaRPr lang="th-TH" sz="1100" b="1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marL="228600" indent="-228600" algn="thaiDist">
              <a:buFont typeface="Calibri" pitchFamily="34" charset="0"/>
              <a:buAutoNum type="arabicPeriod"/>
              <a:defRPr/>
            </a:pPr>
            <a:r>
              <a:rPr 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ตัวชี้วัดที่กำหนดต้องสามารถวัดผลได้ในปีงบประมาณ (รายงานผลการดำเนินงานภายในเดือนธันวาคม) หาก</a:t>
            </a:r>
            <a:r>
              <a:rPr lang="th-TH" sz="11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ตัวชี้วัดใดไม่สามารถวัดผลได้</a:t>
            </a:r>
            <a:r>
              <a:rPr 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ภายในปีงบประมาณ จะถูก</a:t>
            </a:r>
            <a:r>
              <a:rPr lang="th-TH" sz="11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กำหนดเป็นตัวชี้วัด </a:t>
            </a:r>
            <a:r>
              <a:rPr lang="en-US" sz="11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Monitor</a:t>
            </a:r>
          </a:p>
          <a:p>
            <a:pPr marL="228600" indent="-228600" algn="thaiDist">
              <a:buFont typeface="Calibri" pitchFamily="34" charset="0"/>
              <a:buAutoNum type="arabicPeriod"/>
              <a:defRPr/>
            </a:pPr>
            <a:endParaRPr lang="en-US" sz="1100" b="1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28600" indent="-228600" algn="thaiDist">
              <a:buFont typeface="Calibri" pitchFamily="34" charset="0"/>
              <a:buAutoNum type="arabicPeriod"/>
              <a:defRPr/>
            </a:pPr>
            <a:r>
              <a:rPr lang="th-TH" sz="11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ตัวชี้วัดระดับกรมที่สำคัญ</a:t>
            </a:r>
            <a:r>
              <a:rPr 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และสะท้อนต่อบทบาทภารกิจของกระทรวงต้องนำมา</a:t>
            </a:r>
            <a:r>
              <a:rPr lang="th-TH" sz="11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กำหนดเป็นตัวชี้วัดระดับกระทรวง</a:t>
            </a:r>
            <a:r>
              <a:rPr 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ด้วย</a:t>
            </a:r>
            <a:endParaRPr lang="en-US" sz="1100" b="1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marL="228600" indent="-228600" algn="thaiDist">
              <a:buFont typeface="Calibri" pitchFamily="34" charset="0"/>
              <a:buAutoNum type="arabicPeriod"/>
              <a:defRPr/>
            </a:pPr>
            <a:endParaRPr lang="en-US" sz="1100" b="1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marL="228600" indent="-228600" algn="thaiDist">
              <a:buFont typeface="Calibri" pitchFamily="34" charset="0"/>
              <a:buAutoNum type="arabicPeriod"/>
              <a:defRPr/>
            </a:pPr>
            <a:r>
              <a:rPr lang="th-TH" sz="11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ตัวชี้วัด</a:t>
            </a:r>
            <a:r>
              <a:rPr lang="th-TH" sz="11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ในมิติ</a:t>
            </a:r>
            <a:r>
              <a:rPr lang="th-TH" sz="11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ภายนอก</a:t>
            </a:r>
            <a:r>
              <a:rPr lang="th-TH" sz="11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ด้านการประเมินประสิทธิผล</a:t>
            </a:r>
            <a:r>
              <a:rPr lang="th-TH" sz="11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ควรมี</a:t>
            </a:r>
            <a:br>
              <a:rPr lang="th-TH" sz="11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1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ไม่น้อยกว่า </a:t>
            </a:r>
            <a:r>
              <a:rPr lang="en-US" sz="11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 </a:t>
            </a:r>
            <a:r>
              <a:rPr lang="th-TH" sz="11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ตัวชี้วัด</a:t>
            </a:r>
            <a:endParaRPr lang="th-TH" sz="11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28600" indent="-228600" algn="thaiDist">
              <a:buFont typeface="Calibri" pitchFamily="34" charset="0"/>
              <a:buAutoNum type="arabicPeriod"/>
              <a:defRPr/>
            </a:pPr>
            <a:endParaRPr lang="th-TH" sz="11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866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92875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890031C-932D-4E81-92E2-251F29340DB0}" type="slidenum">
              <a:rPr lang="th-TH" altLang="th-TH" smtClean="0">
                <a:solidFill>
                  <a:prstClr val="black">
                    <a:tint val="75000"/>
                  </a:prstClr>
                </a:solidFill>
                <a:latin typeface="Tahoma" pitchFamily="34" charset="0"/>
                <a:cs typeface="Tahoma" pitchFamily="34" charset="0"/>
              </a:rPr>
              <a:pPr/>
              <a:t>8</a:t>
            </a:fld>
            <a:endParaRPr lang="th-TH" altLang="th-TH" smtClean="0">
              <a:solidFill>
                <a:prstClr val="black">
                  <a:tint val="75000"/>
                </a:prstClr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68662" name="Picture 5" descr="DO_circl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8" y="728663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63" name="Text Box 7"/>
          <p:cNvSpPr txBox="1">
            <a:spLocks noChangeArrowheads="1"/>
          </p:cNvSpPr>
          <p:nvPr/>
        </p:nvSpPr>
        <p:spPr bwMode="black">
          <a:xfrm>
            <a:off x="36513" y="985838"/>
            <a:ext cx="9080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9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ระดับ</a:t>
            </a:r>
          </a:p>
          <a:p>
            <a:pPr algn="ctr"/>
            <a:r>
              <a:rPr lang="th-TH" altLang="th-TH" sz="9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กระทรวง</a:t>
            </a:r>
          </a:p>
          <a:p>
            <a:pPr algn="ctr"/>
            <a:endParaRPr lang="th-TH" altLang="th-TH" sz="700" b="1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216693" y="114510"/>
            <a:ext cx="9263063" cy="369332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หลักการ</a:t>
            </a:r>
            <a:r>
              <a:rPr lang="th-TH" sz="18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จัดทำคำรับรองการปฏิบัติราชการฯ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ประจำปีงบประมาณ  </a:t>
            </a: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2558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(ต่อ) </a:t>
            </a:r>
            <a:endParaRPr lang="th-TH" sz="1800" b="1" kern="0" dirty="0"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263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3703398"/>
              </p:ext>
            </p:extLst>
          </p:nvPr>
        </p:nvGraphicFramePr>
        <p:xfrm>
          <a:off x="152400" y="1739900"/>
          <a:ext cx="4297363" cy="4937126"/>
        </p:xfrm>
        <a:graphic>
          <a:graphicData uri="http://schemas.openxmlformats.org/drawingml/2006/table">
            <a:tbl>
              <a:tblPr firstRow="1" firstCol="1" bandRow="1"/>
              <a:tblGrid>
                <a:gridCol w="1265451"/>
                <a:gridCol w="2349430"/>
                <a:gridCol w="682482"/>
              </a:tblGrid>
              <a:tr h="3105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9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ประเด็นการประเมินผลการปฏิบัติราชการ</a:t>
                      </a:r>
                      <a:endParaRPr lang="en-US" sz="9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9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กรอบการประเมินผล</a:t>
                      </a:r>
                      <a:r>
                        <a:rPr lang="th-TH" sz="9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9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2558</a:t>
                      </a:r>
                      <a:endParaRPr lang="en-US" sz="900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9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น้ำหนัก</a:t>
                      </a:r>
                      <a:endParaRPr lang="en-US" sz="9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9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(%</a:t>
                      </a:r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9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291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มิติภายนอก</a:t>
                      </a:r>
                      <a:endParaRPr lang="en-US" sz="10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0" spc="0" dirty="0" smtClean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</a:t>
                      </a:r>
                      <a:endParaRPr lang="en-US" sz="1000" kern="0" spc="0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5026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ประสิทธิผล</a:t>
                      </a:r>
                      <a:r>
                        <a:rPr lang="en-US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(65)</a:t>
                      </a:r>
                      <a:endParaRPr lang="en-US" sz="10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27587" marR="275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8DC4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1" indent="-17145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ตัวชี้วัดภารกิจหลักของ</a:t>
                      </a:r>
                      <a:r>
                        <a:rPr lang="th-TH" sz="1000" b="1" strike="noStrike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ตาม</a:t>
                      </a:r>
                      <a:r>
                        <a:rPr lang="th-TH" sz="1000" b="1" kern="0" spc="0" dirty="0" smtClean="0">
                          <a:solidFill>
                            <a:prstClr val="black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แนวทางการขับเคลื่อนประเทศ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/แผนยุทธศาสตร์</a:t>
                      </a:r>
                      <a:r>
                        <a:rPr lang="th-TH" sz="1000" b="1" strike="noStrike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</a:t>
                      </a:r>
                      <a:r>
                        <a:rPr lang="en-US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th-TH" sz="1000" b="1" kern="0" spc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723900" lvl="1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และ</a:t>
                      </a:r>
                    </a:p>
                    <a:p>
                      <a:pPr marL="177800" lvl="1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ตัวชี้วัดระหว่าง</a:t>
                      </a:r>
                      <a:r>
                        <a:rPr lang="th-TH" sz="1000" b="1" strike="noStrike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ที่มีเป้าหมายร่วมกัน (</a:t>
                      </a:r>
                      <a:r>
                        <a:rPr lang="en-US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Joint KPIs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th-TH" sz="1000" b="1" i="1" kern="0" spc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8805" marR="7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0" spc="0" dirty="0" smtClean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65</a:t>
                      </a:r>
                      <a:r>
                        <a:rPr lang="th-TH" sz="1000" b="1" kern="0" spc="0" dirty="0" smtClean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 smtClean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6609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คุณภาพ</a:t>
                      </a:r>
                      <a:r>
                        <a:rPr lang="en-US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(10)</a:t>
                      </a:r>
                      <a:endParaRPr lang="en-US" sz="10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8DC4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คุณภาพการให้บริการประชาชน</a:t>
                      </a:r>
                      <a:r>
                        <a:rPr lang="th-TH" sz="1000" b="1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</a:t>
                      </a:r>
                      <a:r>
                        <a:rPr lang="en-US" sz="1000" b="1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Service Level Agreement: SLA)</a:t>
                      </a:r>
                      <a:endParaRPr lang="th-TH" sz="1000" b="1" kern="0" spc="0" baseline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588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900" b="0" u="sng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หมายเหตุ</a:t>
                      </a:r>
                      <a:r>
                        <a:rPr lang="th-TH" sz="900" b="0" u="none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900" b="0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หากกระทรวงไม่มีตัวชี้วัดนี้ให้นำน้ำหนักไปไว้ที่ตัวชี้วัดที่ </a:t>
                      </a:r>
                      <a:r>
                        <a:rPr lang="en-US" sz="900" b="0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900" b="0" kern="0" spc="0" baseline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91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มิติ</a:t>
                      </a: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ภายใน</a:t>
                      </a:r>
                      <a:endParaRPr lang="en-US" sz="1000" b="1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b="1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0" spc="0" dirty="0" smtClean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</a:t>
                      </a:r>
                      <a:endParaRPr lang="en-US" sz="1000" b="1" kern="0" spc="0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2916">
                <a:tc rowSpan="3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ประสิทธิภาพ</a:t>
                      </a:r>
                      <a:r>
                        <a:rPr lang="en-US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(15)</a:t>
                      </a:r>
                      <a:endParaRPr lang="en-US" sz="10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</a:t>
                      </a:r>
                      <a:r>
                        <a:rPr lang="th-TH" sz="10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เบิกจ่ายเงิน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งบประมาณ</a:t>
                      </a:r>
                      <a:endParaRPr lang="en-US" sz="10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916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/>
                      </a:pP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การประหยัดพลังงาน</a:t>
                      </a:r>
                      <a:endParaRPr lang="en-US" sz="10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5830"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180975" lvl="0" indent="-180975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b="1" strike="noStrike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</a:t>
                      </a:r>
                      <a:r>
                        <a:rPr lang="th-TH" sz="1000" b="1" strike="noStrike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การพัฒนาประสิทธิภาพระบบสารสนเทศภาครัฐ</a:t>
                      </a:r>
                      <a:endParaRPr lang="en-US" sz="1000" b="1" strike="noStrike" kern="0" spc="0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dirty="0" smtClean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8745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การพัฒนา</a:t>
                      </a:r>
                      <a:r>
                        <a:rPr lang="th-TH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องค์การ</a:t>
                      </a:r>
                      <a:r>
                        <a:rPr lang="en-US" sz="10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(10)</a:t>
                      </a:r>
                      <a:endParaRPr lang="en-US" sz="10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6.</a:t>
                      </a:r>
                      <a: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การพัฒนาสมรรถนะองค์การ </a:t>
                      </a:r>
                      <a:b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b="1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(ทุนมนุษย์ สารสนเทศ และวัฒนธรรมองค์การ</a:t>
                      </a:r>
                      <a:r>
                        <a:rPr lang="en-US" sz="1000" b="1" kern="0" spc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r>
                        <a:rPr lang="en-US" sz="1000" b="1" kern="0" spc="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107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7.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000" b="1" kern="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ระดับคุณธรรมและความโปร่งใส</a:t>
                      </a:r>
                      <a:br>
                        <a:rPr lang="th-TH" sz="1000" b="1" kern="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b="1" kern="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การดำเนินงานของหน่วยงาน</a:t>
                      </a:r>
                      <a:endParaRPr lang="en-US" sz="10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0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916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en-US" sz="10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  <a:endParaRPr lang="en-US" sz="10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7" marR="2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9682" name="TextBox 8"/>
          <p:cNvSpPr txBox="1">
            <a:spLocks noChangeArrowheads="1"/>
          </p:cNvSpPr>
          <p:nvPr/>
        </p:nvSpPr>
        <p:spPr bwMode="auto">
          <a:xfrm>
            <a:off x="4940300" y="981075"/>
            <a:ext cx="4090988" cy="338138"/>
          </a:xfrm>
          <a:prstGeom prst="rect">
            <a:avLst/>
          </a:prstGeom>
          <a:solidFill>
            <a:srgbClr val="00206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600" b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หลักการ (ต่อ) </a:t>
            </a:r>
            <a:endParaRPr lang="en-US" altLang="th-TH" sz="1600" b="1" dirty="0">
              <a:solidFill>
                <a:srgbClr val="FFFF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940300" y="1747838"/>
            <a:ext cx="4076700" cy="4445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228600" indent="-228600" algn="thaiDist">
              <a:buFont typeface="Calibri Light" pitchFamily="34" charset="0"/>
              <a:buAutoNum type="arabicPeriod" startAt="7"/>
              <a:defRPr/>
            </a:pPr>
            <a:r>
              <a:rPr lang="th-TH" sz="1200" b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ตัวชี้วัดต้องสอดคล้องกับ</a:t>
            </a:r>
            <a:r>
              <a:rPr lang="th-TH" sz="1200" b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แนวทางการขับเคลื่อนประเทศและยุทธศาสตร์กระทรวง</a:t>
            </a:r>
          </a:p>
        </p:txBody>
      </p:sp>
      <p:sp>
        <p:nvSpPr>
          <p:cNvPr id="9" name="Rectangle 8"/>
          <p:cNvSpPr/>
          <p:nvPr/>
        </p:nvSpPr>
        <p:spPr>
          <a:xfrm>
            <a:off x="4940300" y="2341563"/>
            <a:ext cx="4076700" cy="17907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228600" indent="-228600" algn="thaiDist">
              <a:buFont typeface="+mj-lt"/>
              <a:buAutoNum type="arabicPeriod" startAt="8"/>
              <a:defRPr/>
            </a:pPr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ตัวชี้วัด</a:t>
            </a:r>
            <a:r>
              <a:rPr lang="th-TH" sz="12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ระหว่างกระทรวงที่มีเป้าหมายร่วมกัน (</a:t>
            </a:r>
            <a:r>
              <a:rPr lang="en-US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Joint KPIs</a:t>
            </a:r>
            <a:r>
              <a:rPr lang="en-US" sz="12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)</a:t>
            </a:r>
            <a:r>
              <a:rPr lang="th-TH" sz="12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โดยจะกำหนด</a:t>
            </a:r>
            <a:r>
              <a:rPr lang="th-TH" sz="12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เป็นตัวชี้วัดในคำรับรองการปฏิบัติราชการฯ ของกระทรวงและส่วนราชการ </a:t>
            </a:r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เฉพาะระดับ</a:t>
            </a:r>
            <a:r>
              <a:rPr lang="en-US" sz="1200" b="1" dirty="0">
                <a:solidFill>
                  <a:srgbClr val="FFFF00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Impact Joint KPIs </a:t>
            </a:r>
            <a:r>
              <a:rPr lang="th-TH" sz="1200" b="1" dirty="0">
                <a:solidFill>
                  <a:srgbClr val="FFFF00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และ </a:t>
            </a:r>
            <a:r>
              <a:rPr lang="en-US" sz="1200" b="1" dirty="0">
                <a:solidFill>
                  <a:srgbClr val="FFFF00"/>
                </a:solidFill>
                <a:latin typeface="Tahoma" pitchFamily="34" charset="0"/>
                <a:ea typeface="Cordia New" pitchFamily="34" charset="-34"/>
                <a:cs typeface="Tahoma" pitchFamily="34" charset="0"/>
              </a:rPr>
              <a:t>Outcome Joint KPIs</a:t>
            </a:r>
            <a:endParaRPr lang="th-TH" sz="1200" b="1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algn="thaiDist">
              <a:defRPr/>
            </a:pPr>
            <a:endParaRPr lang="th-TH" sz="1200" b="1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marL="0" lvl="1" algn="thaiDist">
              <a:defRPr/>
            </a:pPr>
            <a:r>
              <a:rPr lang="th-TH" sz="1050" u="sng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หมายเหตุ </a:t>
            </a:r>
            <a:r>
              <a:rPr lang="th-TH" sz="1050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กระทรวง/ส่วนราชการใดเป็นเจ้าภาพหลักระดับ </a:t>
            </a:r>
            <a:r>
              <a:rPr lang="en-US" sz="1050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Impact Joint KPIs </a:t>
            </a:r>
            <a:r>
              <a:rPr lang="th-TH" sz="1050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และยังเป็นเจ้าภาพหลักในระดับ </a:t>
            </a:r>
            <a:r>
              <a:rPr lang="en-US" sz="1050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Outcome Joint KPIs </a:t>
            </a:r>
            <a:r>
              <a:rPr lang="th-TH" sz="1050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ไม่ต้องวัด </a:t>
            </a:r>
            <a:r>
              <a:rPr lang="en-US" sz="1050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Outcome Joint KPIs </a:t>
            </a:r>
            <a:r>
              <a:rPr lang="th-TH" sz="1050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ในคำรับรองอีก </a:t>
            </a:r>
            <a:endParaRPr lang="en-US" sz="1050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algn="thaiDist">
              <a:defRPr/>
            </a:pPr>
            <a:endParaRPr lang="en-US" sz="1200" b="1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940300" y="4383088"/>
            <a:ext cx="4076700" cy="70008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261938" indent="-261938" algn="thaiDist">
              <a:buFont typeface="+mj-lt"/>
              <a:buAutoNum type="arabicPeriod" startAt="9"/>
              <a:tabLst>
                <a:tab pos="268288" algn="l"/>
              </a:tabLst>
              <a:defRPr/>
            </a:pPr>
            <a:r>
              <a:rPr lang="th-TH" sz="1200" b="1" kern="0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ตัวชี้วัดที่ </a:t>
            </a:r>
            <a:r>
              <a:rPr lang="en-US" sz="1200" b="1" kern="0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2 - </a:t>
            </a:r>
            <a:r>
              <a:rPr lang="th-TH" sz="1200" b="1" kern="0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200" b="1" kern="0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 </a:t>
            </a:r>
            <a:r>
              <a:rPr lang="th-TH" sz="1200" b="1" kern="0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เป็นตัวชี้วัดระดับกรม  โดยกระทรวงรับผลคะแนนเฉลี่ยของกรม</a:t>
            </a:r>
            <a:endParaRPr lang="th-TH" sz="1200" b="1" dirty="0">
              <a:solidFill>
                <a:srgbClr val="FFFF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defRPr/>
            </a:pPr>
            <a:endParaRPr lang="th-TH" sz="1200" b="1" kern="0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4" name="Elbow Connector 3"/>
          <p:cNvCxnSpPr>
            <a:endCxn id="13" idx="1"/>
          </p:cNvCxnSpPr>
          <p:nvPr/>
        </p:nvCxnSpPr>
        <p:spPr>
          <a:xfrm flipV="1">
            <a:off x="3671888" y="1970088"/>
            <a:ext cx="1268412" cy="469900"/>
          </a:xfrm>
          <a:prstGeom prst="bentConnector3">
            <a:avLst>
              <a:gd name="adj1" fmla="val 8221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/>
          <p:nvPr/>
        </p:nvCxnSpPr>
        <p:spPr>
          <a:xfrm flipV="1">
            <a:off x="3671888" y="3182938"/>
            <a:ext cx="1268412" cy="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88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92875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DA71C9A5-E70B-4102-A887-3ED82025739B}" type="slidenum">
              <a:rPr lang="th-TH" altLang="th-TH" smtClean="0">
                <a:solidFill>
                  <a:prstClr val="black">
                    <a:tint val="75000"/>
                  </a:prstClr>
                </a:solidFill>
                <a:latin typeface="Tahoma" pitchFamily="34" charset="0"/>
                <a:cs typeface="Tahoma" pitchFamily="34" charset="0"/>
              </a:rPr>
              <a:pPr/>
              <a:t>9</a:t>
            </a:fld>
            <a:endParaRPr lang="th-TH" altLang="th-TH" smtClean="0">
              <a:solidFill>
                <a:prstClr val="black">
                  <a:tint val="75000"/>
                </a:prst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9689" name="Rectangle 4"/>
          <p:cNvSpPr>
            <a:spLocks noChangeArrowheads="1"/>
          </p:cNvSpPr>
          <p:nvPr/>
        </p:nvSpPr>
        <p:spPr bwMode="auto">
          <a:xfrm>
            <a:off x="900113" y="981075"/>
            <a:ext cx="3613150" cy="477838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12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กรอบ</a:t>
            </a:r>
            <a:r>
              <a:rPr lang="th-TH" altLang="th-TH" sz="1200" b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การประเมินผลการปฏิบัติราชการระดับ</a:t>
            </a:r>
            <a:r>
              <a:rPr lang="th-TH" altLang="th-TH" sz="12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กระทรวง </a:t>
            </a:r>
            <a:r>
              <a:rPr lang="th-TH" altLang="th-TH" sz="1200" b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ปีงบประมาณ พ.ศ. </a:t>
            </a:r>
            <a:r>
              <a:rPr lang="en-US" alt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2558</a:t>
            </a:r>
            <a:endParaRPr lang="th-TH" altLang="th-TH" sz="1200">
              <a:solidFill>
                <a:srgbClr val="FFFF00"/>
              </a:solidFill>
            </a:endParaRPr>
          </a:p>
        </p:txBody>
      </p:sp>
      <p:pic>
        <p:nvPicPr>
          <p:cNvPr id="69690" name="Picture 5" descr="DO_circl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01675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91" name="Text Box 7"/>
          <p:cNvSpPr txBox="1">
            <a:spLocks noChangeArrowheads="1"/>
          </p:cNvSpPr>
          <p:nvPr/>
        </p:nvSpPr>
        <p:spPr bwMode="black">
          <a:xfrm>
            <a:off x="34925" y="812800"/>
            <a:ext cx="90805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th-TH" sz="9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ระดับ</a:t>
            </a:r>
          </a:p>
          <a:p>
            <a:pPr algn="ctr"/>
            <a:r>
              <a:rPr lang="th-TH" altLang="th-TH" sz="9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กระทรวง/</a:t>
            </a:r>
          </a:p>
          <a:p>
            <a:pPr algn="ctr"/>
            <a:r>
              <a:rPr lang="th-TH" altLang="th-TH" sz="9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</a:t>
            </a:r>
          </a:p>
          <a:p>
            <a:pPr algn="ctr"/>
            <a:r>
              <a:rPr lang="en-US" altLang="th-TH" sz="7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(49 </a:t>
            </a:r>
            <a:r>
              <a:rPr lang="th-TH" altLang="th-TH" sz="7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ส่วนราชการ)</a:t>
            </a:r>
          </a:p>
        </p:txBody>
      </p:sp>
      <p:sp>
        <p:nvSpPr>
          <p:cNvPr id="14" name="Right Brace 13"/>
          <p:cNvSpPr/>
          <p:nvPr/>
        </p:nvSpPr>
        <p:spPr>
          <a:xfrm>
            <a:off x="4508500" y="3827463"/>
            <a:ext cx="425450" cy="2562225"/>
          </a:xfrm>
          <a:prstGeom prst="rightBrace">
            <a:avLst>
              <a:gd name="adj1" fmla="val 8333"/>
              <a:gd name="adj2" fmla="val 3713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216693" y="114510"/>
            <a:ext cx="9263063" cy="369332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หลักการ</a:t>
            </a:r>
            <a:r>
              <a:rPr lang="th-TH" sz="18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จัดทำคำรับรองการปฏิบัติราชการฯ 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ประจำปีงบประมาณ  </a:t>
            </a:r>
            <a:r>
              <a:rPr lang="en-US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2558</a:t>
            </a:r>
            <a:r>
              <a:rPr lang="th-TH" sz="18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(ต่อ) </a:t>
            </a:r>
            <a:endParaRPr lang="th-TH" sz="1800" b="1" kern="0" dirty="0"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3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7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8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6494</Words>
  <Application>Microsoft Office PowerPoint</Application>
  <PresentationFormat>On-screen Show (4:3)</PresentationFormat>
  <Paragraphs>1320</Paragraphs>
  <Slides>28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1_Office Theme</vt:lpstr>
      <vt:lpstr>7_Office Theme</vt:lpstr>
      <vt:lpstr>8_Office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m300</cp:lastModifiedBy>
  <cp:revision>76</cp:revision>
  <cp:lastPrinted>2014-09-02T01:33:12Z</cp:lastPrinted>
  <dcterms:created xsi:type="dcterms:W3CDTF">2014-08-12T14:11:54Z</dcterms:created>
  <dcterms:modified xsi:type="dcterms:W3CDTF">2014-09-03T07:30:38Z</dcterms:modified>
</cp:coreProperties>
</file>