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2" r:id="rId2"/>
    <p:sldId id="279" r:id="rId3"/>
    <p:sldId id="281" r:id="rId4"/>
    <p:sldId id="280" r:id="rId5"/>
    <p:sldId id="273" r:id="rId6"/>
    <p:sldId id="274" r:id="rId7"/>
    <p:sldId id="276" r:id="rId8"/>
    <p:sldId id="282" r:id="rId9"/>
    <p:sldId id="277" r:id="rId10"/>
    <p:sldId id="283" r:id="rId11"/>
    <p:sldId id="284" r:id="rId1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2" autoAdjust="0"/>
  </p:normalViewPr>
  <p:slideViewPr>
    <p:cSldViewPr>
      <p:cViewPr varScale="1">
        <p:scale>
          <a:sx n="70" d="100"/>
          <a:sy n="70" d="100"/>
        </p:scale>
        <p:origin x="-10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11" y="0"/>
            <a:ext cx="2946144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F8A86-7CFB-4463-A0D5-48966141358B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54" y="4689515"/>
            <a:ext cx="5437168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448"/>
            <a:ext cx="2946145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11" y="9377448"/>
            <a:ext cx="2946144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C9BED-0797-4C42-9B62-BC2A3B9C93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C857B5-CF14-45A3-A86E-A29EC8EF472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073C-2995-4DFD-9064-717D01F0EEFE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6553-AF5B-41BE-BE91-B22EE7A66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073C-2995-4DFD-9064-717D01F0EEFE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6553-AF5B-41BE-BE91-B22EE7A66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073C-2995-4DFD-9064-717D01F0EEFE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6553-AF5B-41BE-BE91-B22EE7A66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073C-2995-4DFD-9064-717D01F0EEFE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6553-AF5B-41BE-BE91-B22EE7A66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073C-2995-4DFD-9064-717D01F0EEFE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6553-AF5B-41BE-BE91-B22EE7A66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073C-2995-4DFD-9064-717D01F0EEFE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6553-AF5B-41BE-BE91-B22EE7A66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073C-2995-4DFD-9064-717D01F0EEFE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6553-AF5B-41BE-BE91-B22EE7A66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073C-2995-4DFD-9064-717D01F0EEFE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6553-AF5B-41BE-BE91-B22EE7A66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073C-2995-4DFD-9064-717D01F0EEFE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6553-AF5B-41BE-BE91-B22EE7A66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073C-2995-4DFD-9064-717D01F0EEFE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6553-AF5B-41BE-BE91-B22EE7A66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C073C-2995-4DFD-9064-717D01F0EEFE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6553-AF5B-41BE-BE91-B22EE7A66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C073C-2995-4DFD-9064-717D01F0EEFE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76553-AF5B-41BE-BE91-B22EE7A66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leaninitiative@opdc.go.th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opdc.go.th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7175" y="1274763"/>
            <a:ext cx="8534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9238" y="1117600"/>
          <a:ext cx="8596312" cy="5094290"/>
        </p:xfrm>
        <a:graphic>
          <a:graphicData uri="http://schemas.openxmlformats.org/drawingml/2006/table">
            <a:tbl>
              <a:tblPr firstRow="1" firstCol="1" bandRow="1"/>
              <a:tblGrid>
                <a:gridCol w="2403181"/>
                <a:gridCol w="5184991"/>
                <a:gridCol w="1008140"/>
              </a:tblGrid>
              <a:tr h="6169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ประเด็นการประเมินผล</a:t>
                      </a:r>
                      <a:r>
                        <a:rPr lang="en-US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lang="en-US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การปฏิบัติราชการ</a:t>
                      </a:r>
                      <a:endParaRPr lang="en-US" sz="14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กรอบการประเมินผล</a:t>
                      </a:r>
                      <a:r>
                        <a:rPr lang="th-TH" sz="14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2557</a:t>
                      </a:r>
                      <a:endParaRPr lang="en-US" sz="1400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lang="en-US" sz="14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(%</a:t>
                      </a:r>
                      <a:r>
                        <a:rPr lang="en-US" sz="14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400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มิติภายนอก</a:t>
                      </a:r>
                      <a:endParaRPr lang="en-US" sz="14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</a:t>
                      </a:r>
                      <a:endParaRPr lang="en-US" sz="14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5355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4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ประสิทธิผล</a:t>
                      </a:r>
                      <a:r>
                        <a:rPr lang="en-US" sz="14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(60)</a:t>
                      </a:r>
                      <a:endParaRPr lang="en-US" sz="14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27584" marR="275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1" indent="-1714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th-TH" sz="14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ตัวชี้วัดภารกิจหลักของกระทรวง ตาม</a:t>
                      </a:r>
                      <a:r>
                        <a:rPr lang="th-TH" sz="1400" b="1" kern="0" spc="0" dirty="0" smtClean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ยุทธศาสตร์ของประเทศ</a:t>
                      </a:r>
                      <a:r>
                        <a:rPr lang="en-US" sz="1400" b="1" kern="0" spc="0" dirty="0" smtClean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4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/แผนยุทธศาสตร์กระทรวง</a:t>
                      </a:r>
                      <a:r>
                        <a:rPr lang="en-US" sz="14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4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และตัวชี้วัดระหว่างกระทรวงที่มีเป้าหมายร่วมกัน (</a:t>
                      </a:r>
                      <a:r>
                        <a:rPr lang="en-US" sz="14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Joint KPIs</a:t>
                      </a:r>
                      <a:r>
                        <a:rPr lang="th-TH" sz="14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th-TH" sz="1400" b="1" i="1" kern="0" spc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8802" marR="72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4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388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4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</a:t>
                      </a:r>
                      <a:r>
                        <a:rPr lang="en-US" sz="14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4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8DC4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th-TH" sz="14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คุณภาพการให้บริการประชาชน</a:t>
                      </a:r>
                      <a:r>
                        <a:rPr lang="th-TH" sz="14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14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Service Level Agreement: SLA)</a:t>
                      </a:r>
                      <a:endParaRPr lang="th-TH" sz="1400" b="1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400" b="0" u="sng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หมายเหตุ</a:t>
                      </a:r>
                      <a:r>
                        <a:rPr lang="th-TH" sz="1400" b="0" u="none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4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หากกระทรวงไม่มีตัวชี้วัดนี้ให้นำน้ำหนักไปไว้ที่ตัวชี้วัดที่ </a:t>
                      </a:r>
                      <a:r>
                        <a:rPr lang="en-US" sz="1400" b="0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1400" b="0" kern="0" spc="0" baseline="0" dirty="0" smtClean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4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มิติ</a:t>
                      </a:r>
                      <a:r>
                        <a:rPr lang="th-TH" sz="14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ภายใน</a:t>
                      </a:r>
                      <a:endParaRPr lang="en-US" sz="14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b="1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4608"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-4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r>
                        <a:rPr lang="th-TH" sz="1400" b="1" kern="0" spc="-4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ประสิทธิภาพ</a:t>
                      </a:r>
                      <a:r>
                        <a:rPr lang="en-US" sz="1400" b="1" kern="0" spc="-4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(20)</a:t>
                      </a:r>
                      <a:endParaRPr lang="en-US" sz="1400" b="1" kern="0" spc="-40" baseline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</a:t>
                      </a: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</a:t>
                      </a:r>
                      <a:r>
                        <a:rPr lang="th-TH" sz="14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เบิกจ่ายเงิน</a:t>
                      </a: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งบประมาณ</a:t>
                      </a:r>
                      <a:endParaRPr lang="en-US" sz="14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4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95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95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</a:t>
                      </a: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การประหยัดพลังงาน</a:t>
                      </a:r>
                      <a:endParaRPr lang="en-US" sz="1400" b="1" kern="0" spc="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4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292"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80975" lvl="0" indent="-18097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</a:t>
                      </a:r>
                      <a:r>
                        <a:rPr lang="th-TH" sz="1400" b="1" strike="noStrike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การพัฒนาประสิทธิภาพระบบสารสนเทศภาครัฐ</a:t>
                      </a:r>
                      <a:endParaRPr lang="en-US" sz="1400" b="1" strike="noStrike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4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4588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การพัฒนา</a:t>
                      </a:r>
                      <a:r>
                        <a:rPr lang="th-TH" sz="14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องค์การ</a:t>
                      </a:r>
                      <a:r>
                        <a:rPr lang="en-US" sz="1400" b="1" kern="0" spc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(10)</a:t>
                      </a:r>
                      <a:endParaRPr lang="en-US" sz="1400" b="1" kern="0" spc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lvl="0" indent="-1682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</a:t>
                      </a:r>
                      <a:r>
                        <a:rPr lang="th-TH" sz="14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การพัฒนาสมรรถนะองค์การ </a:t>
                      </a:r>
                      <a:br>
                        <a:rPr lang="th-TH" sz="14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400" b="1" kern="0" spc="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(ทุนมนุษย์ สารสนเทศ และวัฒนธรรมองค์การ</a:t>
                      </a:r>
                      <a:r>
                        <a:rPr lang="en-US" sz="1400" b="1" kern="0" spc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sz="1400" b="1" kern="0" spc="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4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400" b="1" kern="0" spc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400" b="1" kern="0" spc="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43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lvl="0" indent="-18097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</a:t>
                      </a: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การสร้าง</a:t>
                      </a:r>
                      <a:r>
                        <a:rPr lang="th-TH" sz="1400" b="1" kern="0" spc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ความโปร่งใสในการปฏิบัติ</a:t>
                      </a: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ราชการ</a:t>
                      </a:r>
                      <a:endParaRPr lang="en-US" sz="14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1400" b="1" kern="0" spc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en-US" sz="1400" b="1" kern="0" spc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1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en-US" sz="18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2" marR="27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0" spc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  <a:endParaRPr lang="en-US" sz="1800" kern="0" spc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27584" marR="27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23825" y="5484813"/>
            <a:ext cx="8869363" cy="4572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69850"/>
          <a:ext cx="8839200" cy="57943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34797"/>
                <a:gridCol w="5865263"/>
                <a:gridCol w="1239140"/>
              </a:tblGrid>
              <a:tr h="579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b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 มิติภายใน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 anchor="ctr"/>
                </a:tc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latin typeface="Tahoma" pitchFamily="34" charset="0"/>
                          <a:cs typeface="Tahoma" pitchFamily="34" charset="0"/>
                        </a:rPr>
                        <a:t>ตัวชี้วัด  ร้อยละ</a:t>
                      </a:r>
                      <a:r>
                        <a:rPr lang="th-TH" sz="1600" b="1" kern="1200" spc="1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ความสำเร็จเฉลี่ยถ่วงน้ำหนักของการสร้างความโปร่งใสในการปฏิบัติราชการ</a:t>
                      </a:r>
                      <a:endParaRPr lang="en-US" sz="1600" b="1" spc="10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th-TH" sz="1600" b="1" dirty="0" smtClean="0">
                          <a:latin typeface="Tahoma" pitchFamily="34" charset="0"/>
                          <a:cs typeface="Tahoma" pitchFamily="34" charset="0"/>
                        </a:rPr>
                        <a:t>ร้อยละ</a:t>
                      </a:r>
                      <a:r>
                        <a:rPr lang="en-US" sz="1600" b="1" dirty="0" smtClean="0">
                          <a:latin typeface="Tahoma" pitchFamily="34" charset="0"/>
                          <a:cs typeface="Tahoma" pitchFamily="34" charset="0"/>
                        </a:rPr>
                        <a:t> 5</a:t>
                      </a:r>
                      <a:endParaRPr lang="en-US" sz="16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763" y="44450"/>
            <a:ext cx="9144000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th-TH" sz="180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43072" name="Line 31"/>
          <p:cNvSpPr>
            <a:spLocks noChangeShapeType="1"/>
          </p:cNvSpPr>
          <p:nvPr/>
        </p:nvSpPr>
        <p:spPr bwMode="auto">
          <a:xfrm>
            <a:off x="4763" y="685800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73" name="Line 31"/>
          <p:cNvSpPr>
            <a:spLocks noChangeShapeType="1"/>
          </p:cNvSpPr>
          <p:nvPr/>
        </p:nvSpPr>
        <p:spPr bwMode="auto">
          <a:xfrm>
            <a:off x="4763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3988" y="73025"/>
          <a:ext cx="8839200" cy="6400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8839200"/>
              </a:tblGrid>
              <a:tr h="536575">
                <a:tc>
                  <a:txBody>
                    <a:bodyPr/>
                    <a:lstStyle/>
                    <a:p>
                      <a:pPr marL="736600" marR="0" lvl="0" indent="-736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กรอบการประเมินผลการปฏิบัติราชการของกระทรวง </a:t>
                      </a:r>
                    </a:p>
                    <a:p>
                      <a:pPr marL="736600" marR="0" lvl="0" indent="-736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ประจำปีงบประมาณ พ.ศ. 2557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3076" name="Picture 2" descr="D:\Work_Por\Modernization OPDC\opdc_en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4238" y="27627"/>
            <a:ext cx="6397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7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6990A3-47C9-4DC1-B757-102F13B48B75}" type="slidenum">
              <a:rPr lang="en-US" sz="1400" smtClean="0">
                <a:solidFill>
                  <a:schemeClr val="tx1"/>
                </a:solidFill>
              </a:rPr>
              <a:pPr/>
              <a:t>1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69850"/>
          <a:ext cx="8839200" cy="57943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34797"/>
                <a:gridCol w="5865263"/>
                <a:gridCol w="1239140"/>
              </a:tblGrid>
              <a:tr h="579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b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 มิติภายใน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 anchor="ctr"/>
                </a:tc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latin typeface="Tahoma" pitchFamily="34" charset="0"/>
                          <a:cs typeface="Tahoma" pitchFamily="34" charset="0"/>
                        </a:rPr>
                        <a:t>ตัวชี้วัด  ร้อยละ</a:t>
                      </a:r>
                      <a:r>
                        <a:rPr lang="th-TH" sz="1600" b="1" kern="1200" spc="1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ความสำเร็จเฉลี่ยถ่วงน้ำหนักของการสร้างความโปร่งใสในการปฏิบัติราชการ</a:t>
                      </a:r>
                      <a:endParaRPr lang="en-US" sz="1600" b="1" spc="10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th-TH" sz="1600" b="1" dirty="0" smtClean="0">
                          <a:latin typeface="Tahoma" pitchFamily="34" charset="0"/>
                          <a:cs typeface="Tahoma" pitchFamily="34" charset="0"/>
                        </a:rPr>
                        <a:t>ร้อยละ</a:t>
                      </a:r>
                      <a:r>
                        <a:rPr lang="en-US" sz="1600" b="1" dirty="0" smtClean="0">
                          <a:latin typeface="Tahoma" pitchFamily="34" charset="0"/>
                          <a:cs typeface="Tahoma" pitchFamily="34" charset="0"/>
                        </a:rPr>
                        <a:t> 5</a:t>
                      </a:r>
                      <a:endParaRPr lang="en-US" sz="16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763" y="44452"/>
            <a:ext cx="9144000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th-TH" sz="180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Line 31"/>
          <p:cNvSpPr>
            <a:spLocks noChangeShapeType="1"/>
          </p:cNvSpPr>
          <p:nvPr/>
        </p:nvSpPr>
        <p:spPr bwMode="auto">
          <a:xfrm>
            <a:off x="4763" y="685800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4763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3988" y="73027"/>
          <a:ext cx="8839200" cy="5365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8839200"/>
              </a:tblGrid>
              <a:tr h="536575">
                <a:tc>
                  <a:txBody>
                    <a:bodyPr/>
                    <a:lstStyle/>
                    <a:p>
                      <a:pPr marL="1651000" marR="0" lvl="0" indent="-1651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spc="1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ปฏิทินดำเนินการ</a:t>
                      </a:r>
                      <a:endParaRPr lang="th-TH" sz="2000" b="1" spc="10" dirty="0" smtClean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2" descr="D:\Work_Por\Modernization OPDC\opdc_en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4238" y="41277"/>
            <a:ext cx="6397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2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A6990A3-47C9-4DC1-B757-102F13B48B75}" type="slidenum">
              <a:rPr lang="en-US" sz="1400" smtClean="0">
                <a:solidFill>
                  <a:schemeClr val="tx1"/>
                </a:solidFill>
              </a:rPr>
              <a:pPr/>
              <a:t>10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88889" y="863955"/>
          <a:ext cx="8686800" cy="5479314"/>
        </p:xfrm>
        <a:graphic>
          <a:graphicData uri="http://schemas.openxmlformats.org/drawingml/2006/table">
            <a:tbl>
              <a:tblPr/>
              <a:tblGrid>
                <a:gridCol w="5943600"/>
                <a:gridCol w="2743200"/>
              </a:tblGrid>
              <a:tr h="31460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100" b="1" i="0" dirty="0">
                          <a:solidFill>
                            <a:srgbClr val="FFFFFF"/>
                          </a:solidFill>
                          <a:latin typeface="+mj-lt"/>
                          <a:ea typeface="Times New Roman"/>
                          <a:cs typeface="+mn-cs"/>
                        </a:rPr>
                        <a:t>กิจกรรม</a:t>
                      </a:r>
                      <a:endParaRPr lang="en-US" sz="1050" b="1" i="1" dirty="0"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9501" marR="29501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100" b="1" i="0" dirty="0">
                          <a:solidFill>
                            <a:srgbClr val="FFFFFF"/>
                          </a:solidFill>
                          <a:latin typeface="+mj-lt"/>
                          <a:ea typeface="Times New Roman"/>
                          <a:cs typeface="+mn-cs"/>
                        </a:rPr>
                        <a:t>ระยะเวลาดำเนินการ</a:t>
                      </a:r>
                      <a:endParaRPr lang="en-US" sz="1050" b="1" i="1" dirty="0"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29501" marR="29501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03920">
                <a:tc>
                  <a:txBody>
                    <a:bodyPr/>
                    <a:lstStyle/>
                    <a:p>
                      <a:pPr marL="171450" marR="0" indent="-171450" algn="thaiDi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dirty="0">
                          <a:solidFill>
                            <a:srgbClr val="FFFFFF"/>
                          </a:solidFill>
                          <a:latin typeface="+mj-lt"/>
                          <a:ea typeface="Times New Roman"/>
                          <a:cs typeface="+mn-cs"/>
                        </a:rPr>
                        <a:t>1. </a:t>
                      </a:r>
                      <a:r>
                        <a:rPr lang="th-TH" sz="1050" b="0" i="0" dirty="0">
                          <a:solidFill>
                            <a:srgbClr val="FFFFFF"/>
                          </a:solidFill>
                          <a:latin typeface="+mj-lt"/>
                          <a:ea typeface="Times New Roman"/>
                          <a:cs typeface="+mn-cs"/>
                        </a:rPr>
                        <a:t> สำนักงาน </a:t>
                      </a:r>
                      <a:r>
                        <a:rPr lang="th-TH" sz="1050" b="0" i="0" dirty="0" err="1" smtClean="0">
                          <a:solidFill>
                            <a:srgbClr val="FFFFFF"/>
                          </a:solidFill>
                          <a:latin typeface="+mj-lt"/>
                          <a:ea typeface="Times New Roman"/>
                          <a:cs typeface="+mn-cs"/>
                        </a:rPr>
                        <a:t>ก.พ.ร.</a:t>
                      </a:r>
                      <a:r>
                        <a:rPr lang="en-US" sz="1050" b="0" i="0" baseline="0" dirty="0" smtClean="0">
                          <a:solidFill>
                            <a:srgbClr val="FFFFFF"/>
                          </a:solidFill>
                          <a:latin typeface="+mj-lt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th-TH" sz="1050" b="0" i="0" dirty="0" smtClean="0">
                          <a:solidFill>
                            <a:srgbClr val="FFFFFF"/>
                          </a:solidFill>
                          <a:latin typeface="+mj-lt"/>
                          <a:ea typeface="Times New Roman"/>
                          <a:cs typeface="+mn-cs"/>
                        </a:rPr>
                        <a:t>แจ้งรายชื่อกระบวนงานและแนวทางการดำเนินการสร้างความโปร่งใสในการปฏิบัติราชการแก่ส่วนราชการ</a:t>
                      </a:r>
                      <a:endParaRPr lang="en-US" sz="1000" b="0" i="1" dirty="0"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ภายในวันที่ </a:t>
                      </a: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14 </a:t>
                      </a: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มีนาคม </a:t>
                      </a: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2557</a:t>
                      </a:r>
                      <a:endParaRPr lang="en-US" sz="105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334643">
                <a:tc>
                  <a:txBody>
                    <a:bodyPr/>
                    <a:lstStyle/>
                    <a:p>
                      <a:pPr marL="171450" marR="0" indent="-171450" algn="thaiDi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  <a:tab pos="1440180" algn="l"/>
                        </a:tabLst>
                      </a:pPr>
                      <a:r>
                        <a:rPr lang="en-US" sz="1050" b="0" i="0" dirty="0">
                          <a:latin typeface="+mj-lt"/>
                          <a:ea typeface="Times New Roman"/>
                          <a:cs typeface="+mn-cs"/>
                        </a:rPr>
                        <a:t>2. </a:t>
                      </a:r>
                      <a:r>
                        <a:rPr lang="th-TH" sz="1050" b="0" i="0" dirty="0">
                          <a:latin typeface="+mj-lt"/>
                          <a:ea typeface="Times New Roman"/>
                          <a:cs typeface="+mn-cs"/>
                        </a:rPr>
                        <a:t> ส่วนราชการจัดทำแผนสร้างความโปร่งใสในการปฏิบัติราชการ </a:t>
                      </a:r>
                      <a:endParaRPr lang="en-US" sz="1000" b="0" i="1" dirty="0"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381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มีนาคม </a:t>
                      </a: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- </a:t>
                      </a:r>
                      <a:r>
                        <a:rPr lang="th-TH" sz="105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พฤษภาคม </a:t>
                      </a: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2557</a:t>
                      </a:r>
                      <a:endParaRPr lang="en-US" sz="105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920">
                <a:tc>
                  <a:txBody>
                    <a:bodyPr/>
                    <a:lstStyle/>
                    <a:p>
                      <a:pPr marL="171450" marR="0" indent="-171450" algn="thaiDi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3. </a:t>
                      </a:r>
                      <a:r>
                        <a:rPr lang="th-TH" sz="1050" b="0" i="0" dirty="0" smtClean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ส่วนราชการจัดส่งแผนสร้างความโปร่งใสในการปฏิบัติราชการ (เบื้องต้น) ตามแบบฟอร์ม 1 ส่งเป็นไฟล์เอกสารไปยังสำนักงาน </a:t>
                      </a:r>
                      <a:r>
                        <a:rPr lang="th-TH" sz="1050" b="0" i="0" dirty="0" err="1" smtClean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ก.พ.ร.</a:t>
                      </a:r>
                      <a:r>
                        <a:rPr lang="th-TH" sz="1050" b="0" i="0" dirty="0" smtClean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 ทางอีเมล์ </a:t>
                      </a:r>
                      <a:r>
                        <a:rPr lang="en-GB" sz="1050" b="0" i="0" dirty="0" smtClean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cleaninitiative@opdc.go.th</a:t>
                      </a:r>
                      <a:endParaRPr lang="en-US" sz="1000" b="0" i="1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ภายในวันที่ </a:t>
                      </a:r>
                      <a:r>
                        <a:rPr lang="en-US" sz="105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30 </a:t>
                      </a: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เมษายน </a:t>
                      </a: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2557</a:t>
                      </a:r>
                      <a:endParaRPr lang="en-US" sz="105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597179">
                <a:tc>
                  <a:txBody>
                    <a:bodyPr/>
                    <a:lstStyle/>
                    <a:p>
                      <a:pPr marL="166688" marR="0" indent="-166688" algn="thaiDi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4. </a:t>
                      </a: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th-TH" sz="1050" b="0" i="0" spc="-3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สำนักงาน </a:t>
                      </a:r>
                      <a:r>
                        <a:rPr lang="th-TH" sz="1050" b="0" i="0" spc="-30" dirty="0" err="1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ก.พ.ร.</a:t>
                      </a:r>
                      <a:r>
                        <a:rPr lang="th-TH" sz="1050" b="0" i="0" spc="-3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 พิจารณาความครบถ้วน สมบูรณ์ และความสอดคล้อง</a:t>
                      </a: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ของแผนสร้างความโปร่งใสในการปฏิบัติราชการตามเกณฑ์พื้นฐานและเกณฑ์คุณภาพที่กำหนด และแจ้งผลการพิจารณา (เบื้องต้น) ไปยังส่วนราชการ</a:t>
                      </a:r>
                      <a:endParaRPr lang="en-US" sz="1000" b="0" i="1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ภายในวันที่ </a:t>
                      </a:r>
                      <a:r>
                        <a:rPr lang="en-US" sz="105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16 </a:t>
                      </a:r>
                      <a:r>
                        <a:rPr lang="th-TH" sz="105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พฤษภาคม </a:t>
                      </a: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2557</a:t>
                      </a:r>
                      <a:endParaRPr lang="en-US" sz="105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900">
                <a:tc>
                  <a:txBody>
                    <a:bodyPr/>
                    <a:lstStyle/>
                    <a:p>
                      <a:pPr marL="171450" marR="0" indent="-171450" algn="thaiDi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5. </a:t>
                      </a:r>
                      <a:r>
                        <a:rPr lang="th-TH" sz="1050" b="0" i="0" dirty="0" smtClean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ส่วนราชการดำเนินการปรับปรุงแผนสร้างความโปร่งใสในการปฏิบัติราชการ และฉบับสมบูรณ์ 1 เล่ม ไปยังสำนักงาน </a:t>
                      </a:r>
                      <a:r>
                        <a:rPr lang="th-TH" sz="1050" b="0" i="0" dirty="0" err="1" smtClean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ก.พ.ร.</a:t>
                      </a:r>
                      <a:r>
                        <a:rPr lang="th-TH" sz="1050" b="0" i="0" dirty="0" smtClean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 พร้อมไฟล์เอกสารไปที่อีเมล์ </a:t>
                      </a:r>
                      <a:r>
                        <a:rPr lang="en-US" sz="1050" b="0" i="0" dirty="0" smtClean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cleaninitiative@opdc.go.th</a:t>
                      </a:r>
                      <a:endParaRPr lang="en-US" sz="1000" b="0" i="1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ภายในวันที่ </a:t>
                      </a: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30 </a:t>
                      </a:r>
                      <a:r>
                        <a:rPr lang="th-TH" sz="105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พฤษภาคม </a:t>
                      </a: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2557</a:t>
                      </a:r>
                      <a:endParaRPr lang="en-US" sz="105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471900">
                <a:tc>
                  <a:txBody>
                    <a:bodyPr/>
                    <a:lstStyle/>
                    <a:p>
                      <a:pPr marL="171450" marR="0" indent="-171450" algn="thaiDi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0" i="0" dirty="0">
                          <a:latin typeface="+mj-lt"/>
                          <a:ea typeface="Times New Roman"/>
                          <a:cs typeface="+mn-cs"/>
                        </a:rPr>
                        <a:t>6.  </a:t>
                      </a:r>
                      <a:r>
                        <a:rPr lang="th-TH" sz="1050" b="0" i="0" dirty="0">
                          <a:latin typeface="+mj-lt"/>
                          <a:ea typeface="Times New Roman"/>
                          <a:cs typeface="+mn-cs"/>
                        </a:rPr>
                        <a:t>ส่วนราชการดำเนินการตามแผนสร้างความโปร่งใสในการปฏิบัติราชการ โดยพิจารณาให้ครอบคลุมตามแผนการดำเนินงานที่กำหนด</a:t>
                      </a:r>
                      <a:endParaRPr lang="en-US" sz="1000" b="0" i="1" dirty="0"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050" b="0" i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 มิถุนายน – 30 กันยายน 2557</a:t>
                      </a:r>
                      <a:endParaRPr lang="en-US" sz="105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900">
                <a:tc>
                  <a:txBody>
                    <a:bodyPr/>
                    <a:lstStyle/>
                    <a:p>
                      <a:pPr marL="171450" marR="0" indent="-171450" algn="thaiDi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50" b="0" i="0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7</a:t>
                      </a:r>
                      <a:r>
                        <a:rPr lang="en-US" sz="1050" b="0" i="0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. </a:t>
                      </a:r>
                      <a:r>
                        <a:rPr lang="th-TH" sz="1050" b="0" i="0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th-TH" sz="1050" b="0" i="0" spc="10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ส่วนราชการรายงานผลการดำเนินการตามแผนสร้างความโปร่งใสในการ</a:t>
                      </a:r>
                      <a:r>
                        <a:rPr lang="th-TH" sz="1050" b="0" i="0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ปฏิบัติราชการ </a:t>
                      </a:r>
                      <a:r>
                        <a:rPr lang="th-TH" sz="1050" b="0" i="0" u="sng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รอบ </a:t>
                      </a:r>
                      <a:r>
                        <a:rPr lang="en-US" sz="1050" b="0" i="0" u="sng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9 </a:t>
                      </a:r>
                      <a:r>
                        <a:rPr lang="th-TH" sz="1050" b="0" i="0" u="sng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เดือน</a:t>
                      </a:r>
                      <a:r>
                        <a:rPr lang="th-TH" sz="1050" b="0" i="0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 ผ่านระบบออนไลน์</a:t>
                      </a:r>
                      <a:endParaRPr lang="en-US" sz="1000" b="0" i="1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ภายในวันที่ </a:t>
                      </a: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31 </a:t>
                      </a: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กรกฎาคม </a:t>
                      </a: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2557</a:t>
                      </a:r>
                      <a:endParaRPr lang="en-US" sz="105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471900">
                <a:tc>
                  <a:txBody>
                    <a:bodyPr/>
                    <a:lstStyle/>
                    <a:p>
                      <a:pPr marL="171450" marR="0" indent="-171450" algn="thaiDi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8. </a:t>
                      </a: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th-TH" sz="1050" b="0" i="0" spc="-2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สำนักงาน </a:t>
                      </a:r>
                      <a:r>
                        <a:rPr lang="th-TH" sz="1050" b="0" i="0" spc="-20" dirty="0" err="1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ก.พ.ร.</a:t>
                      </a:r>
                      <a:r>
                        <a:rPr lang="th-TH" sz="1050" b="0" i="0" spc="-2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 ติดตาม ประเมินผลการดำเนินการตามแผนสร้างความโปร่งใส</a:t>
                      </a: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ในการปฏิบัติราชการ รอบ </a:t>
                      </a: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9 </a:t>
                      </a: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เดือน ผ่านระบบออนไลน์ และแจ้งผล พร้อมข้อเสนอแนะในการดำเนินการไปยังส่วนราชการ</a:t>
                      </a:r>
                      <a:endParaRPr lang="en-US" sz="1000" b="0" i="1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699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350645" algn="l"/>
                          <a:tab pos="2070735" algn="l"/>
                        </a:tabLst>
                      </a:pPr>
                      <a:r>
                        <a:rPr lang="th-TH" sz="1050" b="0" dirty="0">
                          <a:solidFill>
                            <a:schemeClr val="tx1"/>
                          </a:solidFill>
                          <a:latin typeface="+mn-lt"/>
                          <a:ea typeface="Cordia New"/>
                          <a:cs typeface="+mn-cs"/>
                        </a:rPr>
                        <a:t>ภายในวันที่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ea typeface="Cordia New"/>
                          <a:cs typeface="+mn-cs"/>
                        </a:rPr>
                        <a:t>15 </a:t>
                      </a:r>
                      <a:r>
                        <a:rPr lang="th-TH" sz="1050" b="0" dirty="0">
                          <a:solidFill>
                            <a:schemeClr val="tx1"/>
                          </a:solidFill>
                          <a:latin typeface="+mn-lt"/>
                          <a:ea typeface="Cordia New"/>
                          <a:cs typeface="+mn-cs"/>
                        </a:rPr>
                        <a:t>สิงหาคม 2557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+mn-lt"/>
                        <a:ea typeface="Cordia New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1900">
                <a:tc>
                  <a:txBody>
                    <a:bodyPr/>
                    <a:lstStyle/>
                    <a:p>
                      <a:pPr marL="171450" marR="0" indent="-171450" algn="thaiDi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9. </a:t>
                      </a:r>
                      <a:r>
                        <a:rPr lang="th-TH" sz="1050" b="0" i="0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 ส่วน</a:t>
                      </a:r>
                      <a:r>
                        <a:rPr lang="th-TH" sz="1050" b="0" i="0" spc="10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ราชการรายงานผลการดำเนินการตามแผนสร้างความโปร่งใสในการ</a:t>
                      </a:r>
                      <a:r>
                        <a:rPr lang="th-TH" sz="1050" b="0" i="0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ปฏิบัติราชการ </a:t>
                      </a:r>
                      <a:r>
                        <a:rPr lang="th-TH" sz="1050" b="0" i="0" u="sng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รอบ </a:t>
                      </a:r>
                      <a:r>
                        <a:rPr lang="en-US" sz="1050" b="0" i="0" u="sng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12 </a:t>
                      </a:r>
                      <a:r>
                        <a:rPr lang="th-TH" sz="1050" b="0" i="0" u="sng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เดือน</a:t>
                      </a:r>
                      <a:r>
                        <a:rPr lang="th-TH" sz="1050" b="0" i="0" dirty="0">
                          <a:solidFill>
                            <a:schemeClr val="bg1"/>
                          </a:solidFill>
                          <a:latin typeface="+mj-lt"/>
                          <a:ea typeface="Times New Roman"/>
                          <a:cs typeface="+mn-cs"/>
                        </a:rPr>
                        <a:t> ผ่านระบบออนไลน์</a:t>
                      </a:r>
                      <a:endParaRPr lang="en-US" sz="1000" b="0" i="1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699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350645" algn="l"/>
                          <a:tab pos="2070735" algn="l"/>
                        </a:tabLst>
                      </a:pPr>
                      <a:r>
                        <a:rPr lang="th-TH" sz="1050" b="0" dirty="0">
                          <a:solidFill>
                            <a:schemeClr val="tx1"/>
                          </a:solidFill>
                          <a:latin typeface="+mn-lt"/>
                          <a:ea typeface="Cordia New"/>
                          <a:cs typeface="+mn-cs"/>
                        </a:rPr>
                        <a:t>ภายในวันที่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ea typeface="Cordia New"/>
                          <a:cs typeface="+mn-cs"/>
                        </a:rPr>
                        <a:t>31 </a:t>
                      </a:r>
                      <a:r>
                        <a:rPr lang="th-TH" sz="1050" b="0" dirty="0">
                          <a:solidFill>
                            <a:schemeClr val="tx1"/>
                          </a:solidFill>
                          <a:latin typeface="+mn-lt"/>
                          <a:ea typeface="Cordia New"/>
                          <a:cs typeface="+mn-cs"/>
                        </a:rPr>
                        <a:t>ตุลาคม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ea typeface="Cordia New"/>
                          <a:cs typeface="+mn-cs"/>
                        </a:rPr>
                        <a:t>2557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313480">
                <a:tc>
                  <a:txBody>
                    <a:bodyPr/>
                    <a:lstStyle/>
                    <a:p>
                      <a:pPr marL="228600" marR="0" indent="-228600" algn="thaiDi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10. </a:t>
                      </a: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สำนักงาน </a:t>
                      </a:r>
                      <a:r>
                        <a:rPr lang="th-TH" sz="1050" b="0" i="0" dirty="0" err="1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ก.พ.ร.</a:t>
                      </a: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+mn-cs"/>
                        </a:rPr>
                        <a:t> สำรวจและประมวลผลความโปร่งใสในการปฏิบัติราชการของทุกส่วนราชการ </a:t>
                      </a:r>
                      <a:endParaRPr lang="en-US" sz="1000" b="0" i="1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699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1350645" algn="l"/>
                          <a:tab pos="2070735" algn="l"/>
                        </a:tabLst>
                      </a:pPr>
                      <a:r>
                        <a:rPr lang="th-TH" sz="1050" b="0" dirty="0">
                          <a:solidFill>
                            <a:schemeClr val="tx1"/>
                          </a:solidFill>
                          <a:latin typeface="+mn-lt"/>
                          <a:ea typeface="Cordia New"/>
                          <a:cs typeface="+mn-cs"/>
                        </a:rPr>
                        <a:t>มิถุนายน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ea typeface="Cordia New"/>
                          <a:cs typeface="+mn-cs"/>
                        </a:rPr>
                        <a:t>- </a:t>
                      </a:r>
                      <a:r>
                        <a:rPr lang="th-TH" sz="1050" b="0" dirty="0">
                          <a:solidFill>
                            <a:schemeClr val="tx1"/>
                          </a:solidFill>
                          <a:latin typeface="+mn-lt"/>
                          <a:ea typeface="Cordia New"/>
                          <a:cs typeface="+mn-cs"/>
                        </a:rPr>
                        <a:t>สิงหาคม </a:t>
                      </a: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ea typeface="Cordia New"/>
                          <a:cs typeface="+mn-cs"/>
                        </a:rPr>
                        <a:t>2557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879">
                <a:tc>
                  <a:txBody>
                    <a:bodyPr/>
                    <a:lstStyle/>
                    <a:p>
                      <a:pPr marL="228600" marR="0" indent="-228600" algn="thaiDi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 startAt="11"/>
                      </a:pPr>
                      <a:r>
                        <a:rPr lang="th-TH" sz="1050" b="0" i="0" spc="-20" dirty="0" smtClean="0">
                          <a:solidFill>
                            <a:srgbClr val="FFFFFF"/>
                          </a:solidFill>
                          <a:latin typeface="+mj-lt"/>
                          <a:ea typeface="Times New Roman"/>
                          <a:cs typeface="+mn-cs"/>
                        </a:rPr>
                        <a:t>สำนักงาน </a:t>
                      </a:r>
                      <a:r>
                        <a:rPr lang="th-TH" sz="1050" b="0" i="0" spc="-20" dirty="0" err="1" smtClean="0">
                          <a:solidFill>
                            <a:srgbClr val="FFFFFF"/>
                          </a:solidFill>
                          <a:latin typeface="+mj-lt"/>
                          <a:ea typeface="Times New Roman"/>
                          <a:cs typeface="+mn-cs"/>
                        </a:rPr>
                        <a:t>ก.พ.ร.</a:t>
                      </a:r>
                      <a:r>
                        <a:rPr lang="th-TH" sz="1050" b="0" i="0" spc="-20" dirty="0" smtClean="0">
                          <a:solidFill>
                            <a:srgbClr val="FFFFFF"/>
                          </a:solidFill>
                          <a:latin typeface="+mj-lt"/>
                          <a:ea typeface="Times New Roman"/>
                          <a:cs typeface="+mn-cs"/>
                        </a:rPr>
                        <a:t> ประเมินผลการดำเนินการตามแผนสร้างความโปร่งใสในการปฏิบัติราชการ รอบ 12 เดือน ผ่านระบบออนไลน์ และสรุปผลการดำเนินการตามตัวชี้วัด “ระดับความสำเร็จของการดำเนินโครงการสร้างความโปร่งใสในการปฏิบัติราชการ”</a:t>
                      </a:r>
                      <a:endParaRPr lang="en-US" sz="1050" b="0" i="0" dirty="0" smtClean="0">
                        <a:solidFill>
                          <a:srgbClr val="FFFFFF"/>
                        </a:solidFill>
                        <a:latin typeface="+mj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ภายในวันที่ </a:t>
                      </a: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30 </a:t>
                      </a:r>
                      <a:r>
                        <a:rPr lang="th-TH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ธันวาคม </a:t>
                      </a:r>
                      <a:r>
                        <a:rPr lang="en-US" sz="1050" b="0" i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2557</a:t>
                      </a:r>
                      <a:endParaRPr lang="en-US" sz="105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287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69850"/>
          <a:ext cx="8839200" cy="57943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34797"/>
                <a:gridCol w="5865263"/>
                <a:gridCol w="1239140"/>
              </a:tblGrid>
              <a:tr h="579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b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 มิติภายใน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 anchor="ctr"/>
                </a:tc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latin typeface="Tahoma" pitchFamily="34" charset="0"/>
                          <a:cs typeface="Tahoma" pitchFamily="34" charset="0"/>
                        </a:rPr>
                        <a:t>ตัวชี้วัด  ร้อยละ</a:t>
                      </a:r>
                      <a:r>
                        <a:rPr lang="th-TH" sz="1600" b="1" kern="1200" spc="1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ความสำเร็จเฉลี่ยถ่วงน้ำหนักของการสร้างความโปร่งใสในการปฏิบัติราชการ</a:t>
                      </a:r>
                      <a:endParaRPr lang="en-US" sz="1600" b="1" spc="10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th-TH" sz="1600" b="1" dirty="0" smtClean="0">
                          <a:latin typeface="Tahoma" pitchFamily="34" charset="0"/>
                          <a:cs typeface="Tahoma" pitchFamily="34" charset="0"/>
                        </a:rPr>
                        <a:t>ร้อยละ</a:t>
                      </a:r>
                      <a:r>
                        <a:rPr lang="en-US" sz="1600" b="1" dirty="0" smtClean="0">
                          <a:latin typeface="Tahoma" pitchFamily="34" charset="0"/>
                          <a:cs typeface="Tahoma" pitchFamily="34" charset="0"/>
                        </a:rPr>
                        <a:t> 5</a:t>
                      </a:r>
                      <a:endParaRPr lang="en-US" sz="16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763" y="44452"/>
            <a:ext cx="9144000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th-TH" sz="180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Line 31"/>
          <p:cNvSpPr>
            <a:spLocks noChangeShapeType="1"/>
          </p:cNvSpPr>
          <p:nvPr/>
        </p:nvSpPr>
        <p:spPr bwMode="auto">
          <a:xfrm>
            <a:off x="4763" y="685800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4763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3988" y="73027"/>
          <a:ext cx="8839200" cy="5365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8839200"/>
              </a:tblGrid>
              <a:tr h="536575">
                <a:tc>
                  <a:txBody>
                    <a:bodyPr/>
                    <a:lstStyle/>
                    <a:p>
                      <a:pPr marL="1651000" marR="0" lvl="0" indent="-1651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1" spc="10" dirty="0" smtClean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2" descr="D:\Work_Por\Modernization OPDC\opdc_en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4238" y="41277"/>
            <a:ext cx="6397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2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A6990A3-47C9-4DC1-B757-102F13B48B75}" type="slidenum">
              <a:rPr lang="en-US" sz="1400" smtClean="0">
                <a:solidFill>
                  <a:schemeClr val="tx1"/>
                </a:solidFill>
              </a:rPr>
              <a:pPr/>
              <a:t>11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3805" y="1139116"/>
            <a:ext cx="7620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 fontAlgn="t">
              <a:lnSpc>
                <a:spcPct val="150000"/>
              </a:lnSpc>
            </a:pPr>
            <a:r>
              <a:rPr lang="th-TH" b="1" dirty="0" smtClean="0">
                <a:latin typeface="+mj-lt"/>
                <a:cs typeface="+mj-cs"/>
              </a:rPr>
              <a:t>เบอร์ติดต่อ ผู้รับผิดชอบตัวชี้วัด</a:t>
            </a:r>
          </a:p>
          <a:p>
            <a:pPr algn="thaiDist" fontAlgn="t">
              <a:lnSpc>
                <a:spcPct val="150000"/>
              </a:lnSpc>
            </a:pPr>
            <a:endParaRPr lang="th-TH" dirty="0" smtClean="0">
              <a:latin typeface="+mj-lt"/>
              <a:cs typeface="+mj-cs"/>
            </a:endParaRPr>
          </a:p>
          <a:p>
            <a:pPr algn="thaiDist" fontAlgn="t">
              <a:lnSpc>
                <a:spcPct val="150000"/>
              </a:lnSpc>
            </a:pPr>
            <a:r>
              <a:rPr lang="th-TH" dirty="0" smtClean="0">
                <a:latin typeface="+mj-lt"/>
                <a:cs typeface="+mj-cs"/>
              </a:rPr>
              <a:t>นางสาวจีริสุดา </a:t>
            </a:r>
            <a:r>
              <a:rPr lang="th-TH" dirty="0" err="1" smtClean="0">
                <a:latin typeface="+mj-lt"/>
                <a:cs typeface="+mj-cs"/>
              </a:rPr>
              <a:t>จอมพ</a:t>
            </a:r>
            <a:r>
              <a:rPr lang="th-TH" dirty="0" smtClean="0">
                <a:latin typeface="+mj-lt"/>
                <a:cs typeface="+mj-cs"/>
              </a:rPr>
              <a:t>ลาพล 		</a:t>
            </a:r>
            <a:r>
              <a:rPr lang="en-US" dirty="0" smtClean="0">
                <a:latin typeface="+mj-lt"/>
                <a:cs typeface="+mj-cs"/>
              </a:rPr>
              <a:t>0 2356 9907</a:t>
            </a:r>
          </a:p>
          <a:p>
            <a:pPr algn="thaiDist" fontAlgn="t">
              <a:lnSpc>
                <a:spcPct val="150000"/>
              </a:lnSpc>
            </a:pPr>
            <a:r>
              <a:rPr lang="th-TH" dirty="0" smtClean="0">
                <a:latin typeface="+mj-lt"/>
                <a:cs typeface="+mj-cs"/>
              </a:rPr>
              <a:t>นายบัณฑิต </a:t>
            </a:r>
            <a:r>
              <a:rPr lang="th-TH" dirty="0" err="1" smtClean="0">
                <a:latin typeface="+mj-lt"/>
                <a:cs typeface="+mj-cs"/>
              </a:rPr>
              <a:t>ตั้งโภ</a:t>
            </a:r>
            <a:r>
              <a:rPr lang="th-TH" dirty="0" smtClean="0">
                <a:latin typeface="+mj-lt"/>
                <a:cs typeface="+mj-cs"/>
              </a:rPr>
              <a:t>คานนท์		</a:t>
            </a:r>
            <a:r>
              <a:rPr lang="en-US" dirty="0" smtClean="0">
                <a:latin typeface="+mj-lt"/>
                <a:cs typeface="+mj-cs"/>
              </a:rPr>
              <a:t>0 2356 9999 </a:t>
            </a:r>
            <a:r>
              <a:rPr lang="th-TH" dirty="0" smtClean="0">
                <a:latin typeface="+mj-lt"/>
                <a:cs typeface="+mj-cs"/>
              </a:rPr>
              <a:t>ต่อ </a:t>
            </a:r>
            <a:r>
              <a:rPr lang="en-US" dirty="0" smtClean="0">
                <a:latin typeface="+mj-lt"/>
                <a:cs typeface="+mj-cs"/>
              </a:rPr>
              <a:t>8978</a:t>
            </a:r>
          </a:p>
          <a:p>
            <a:pPr algn="thaiDist" fontAlgn="t">
              <a:lnSpc>
                <a:spcPct val="150000"/>
              </a:lnSpc>
            </a:pPr>
            <a:endParaRPr lang="en-US" dirty="0" smtClean="0">
              <a:latin typeface="+mj-lt"/>
              <a:cs typeface="+mj-cs"/>
            </a:endParaRPr>
          </a:p>
          <a:p>
            <a:pPr algn="thaiDist" fontAlgn="t">
              <a:lnSpc>
                <a:spcPct val="150000"/>
              </a:lnSpc>
            </a:pPr>
            <a:r>
              <a:rPr lang="en-US" dirty="0" smtClean="0">
                <a:latin typeface="+mj-lt"/>
                <a:cs typeface="+mj-cs"/>
              </a:rPr>
              <a:t>E-mail : </a:t>
            </a:r>
            <a:r>
              <a:rPr lang="en-US" dirty="0" smtClean="0">
                <a:latin typeface="+mj-lt"/>
                <a:cs typeface="+mj-cs"/>
                <a:hlinkClick r:id="rId3"/>
              </a:rPr>
              <a:t>cleaninitiative@opdc.go.th</a:t>
            </a:r>
            <a:endParaRPr lang="th-TH" dirty="0" smtClean="0">
              <a:latin typeface="+mj-lt"/>
              <a:cs typeface="+mj-cs"/>
            </a:endParaRPr>
          </a:p>
          <a:p>
            <a:pPr algn="thaiDist" fontAlgn="t">
              <a:lnSpc>
                <a:spcPct val="150000"/>
              </a:lnSpc>
            </a:pPr>
            <a:r>
              <a:rPr lang="th-TH" dirty="0" smtClean="0">
                <a:latin typeface="+mj-lt"/>
                <a:cs typeface="+mj-cs"/>
              </a:rPr>
              <a:t>ระบบรายงานออนไลน์ </a:t>
            </a:r>
            <a:r>
              <a:rPr lang="en-US" dirty="0" smtClean="0">
                <a:latin typeface="+mj-lt"/>
                <a:cs typeface="+mj-cs"/>
              </a:rPr>
              <a:t>: </a:t>
            </a:r>
            <a:r>
              <a:rPr lang="en-US" dirty="0" smtClean="0"/>
              <a:t>www.cleanreport.opdc.go.th</a:t>
            </a:r>
            <a:r>
              <a:rPr lang="th-TH" dirty="0" smtClean="0"/>
              <a:t> </a:t>
            </a:r>
            <a:endParaRPr lang="en-US" dirty="0" smtClean="0">
              <a:latin typeface="+mj-lt"/>
              <a:cs typeface="+mj-cs"/>
            </a:endParaRPr>
          </a:p>
          <a:p>
            <a:pPr algn="thaiDist" fontAlgn="t">
              <a:lnSpc>
                <a:spcPct val="150000"/>
              </a:lnSpc>
            </a:pPr>
            <a:endParaRPr lang="en-US" dirty="0" smtClean="0">
              <a:latin typeface="+mj-lt"/>
              <a:cs typeface="+mj-cs"/>
            </a:endParaRPr>
          </a:p>
          <a:p>
            <a:pPr fontAlgn="t">
              <a:lnSpc>
                <a:spcPct val="150000"/>
              </a:lnSpc>
            </a:pPr>
            <a:r>
              <a:rPr lang="en-US" b="1" dirty="0" smtClean="0">
                <a:latin typeface="+mj-lt"/>
                <a:cs typeface="+mj-cs"/>
              </a:rPr>
              <a:t>Download</a:t>
            </a:r>
            <a:r>
              <a:rPr lang="en-US" dirty="0" smtClean="0">
                <a:latin typeface="+mj-lt"/>
                <a:cs typeface="+mj-cs"/>
              </a:rPr>
              <a:t> </a:t>
            </a:r>
            <a:r>
              <a:rPr lang="th-TH" dirty="0" smtClean="0">
                <a:latin typeface="+mj-lt"/>
                <a:cs typeface="+mj-cs"/>
              </a:rPr>
              <a:t>รายละเอียดตัวชี้วัด คู่มือการสร้างความโปร่งใสในการปฏิบัติราชการ แบบฟอร์ม เอกสารและสื่อต่าง ๆ ที่</a:t>
            </a:r>
          </a:p>
          <a:p>
            <a:pPr fontAlgn="t">
              <a:lnSpc>
                <a:spcPct val="150000"/>
              </a:lnSpc>
            </a:pPr>
            <a:r>
              <a:rPr lang="en-US" dirty="0" smtClean="0">
                <a:latin typeface="+mj-lt"/>
                <a:cs typeface="+mj-cs"/>
                <a:hlinkClick r:id="rId4"/>
              </a:rPr>
              <a:t>www.o</a:t>
            </a:r>
            <a:r>
              <a:rPr lang="en-US" spc="-50" dirty="0" smtClean="0">
                <a:latin typeface="+mj-lt"/>
                <a:cs typeface="+mj-cs"/>
                <a:hlinkClick r:id="rId4"/>
              </a:rPr>
              <a:t>pdc.go.th</a:t>
            </a:r>
            <a:r>
              <a:rPr lang="en-US" spc="-50" dirty="0" smtClean="0">
                <a:latin typeface="+mj-lt"/>
                <a:cs typeface="+mj-cs"/>
              </a:rPr>
              <a:t> </a:t>
            </a:r>
            <a:r>
              <a:rPr lang="en-US" spc="-50" dirty="0" smtClean="0">
                <a:latin typeface="+mj-lt"/>
                <a:cs typeface="+mj-cs"/>
                <a:sym typeface="Wingdings 3"/>
              </a:rPr>
              <a:t> </a:t>
            </a:r>
            <a:r>
              <a:rPr lang="th-TH" spc="-50" dirty="0" smtClean="0">
                <a:latin typeface="+mj-lt"/>
                <a:cs typeface="+mj-cs"/>
                <a:sym typeface="Wingdings 3"/>
              </a:rPr>
              <a:t> ศูนย์ความรู้   ยุทธศาสตร์ต่อต้านการทุจริตคอร์รัปชั่น</a:t>
            </a:r>
            <a:endParaRPr lang="en-US" spc="-50" dirty="0" smtClean="0">
              <a:latin typeface="+mj-lt"/>
              <a:cs typeface="+mj-cs"/>
            </a:endParaRPr>
          </a:p>
          <a:p>
            <a:pPr algn="thaiDist">
              <a:lnSpc>
                <a:spcPct val="150000"/>
              </a:lnSpc>
            </a:pPr>
            <a:endParaRPr lang="en-US" dirty="0"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87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763" y="44450"/>
            <a:ext cx="9144000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th-TH" sz="180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49155" name="Line 31"/>
          <p:cNvSpPr>
            <a:spLocks noChangeShapeType="1"/>
          </p:cNvSpPr>
          <p:nvPr/>
        </p:nvSpPr>
        <p:spPr bwMode="auto">
          <a:xfrm>
            <a:off x="4763" y="685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6" name="Line 31"/>
          <p:cNvSpPr>
            <a:spLocks noChangeShapeType="1"/>
          </p:cNvSpPr>
          <p:nvPr/>
        </p:nvSpPr>
        <p:spPr bwMode="auto">
          <a:xfrm>
            <a:off x="4763" y="7938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52400" y="69850"/>
          <a:ext cx="8351838" cy="57943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8351838"/>
              </a:tblGrid>
              <a:tr h="579438">
                <a:tc>
                  <a:txBody>
                    <a:bodyPr/>
                    <a:lstStyle/>
                    <a:p>
                      <a:pPr marL="11113" marR="0" lvl="0" indent="-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ตัวชี้วัดที่ </a:t>
                      </a:r>
                      <a:r>
                        <a:rPr lang="en-US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 7</a:t>
                      </a:r>
                      <a:r>
                        <a:rPr lang="th-TH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th-TH" sz="1600" b="1" kern="1200" spc="1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การสร้างความโปร่งใสในการปฏิบัติราชการ</a:t>
                      </a:r>
                      <a:endParaRPr lang="en-US" sz="1600" b="1" kern="1200" spc="1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11113" marR="0" lvl="0" indent="-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spc="1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             (</a:t>
                      </a:r>
                      <a:r>
                        <a:rPr lang="th-TH" sz="1600" b="1" kern="1200" spc="1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น้ำหนักร้อยละ </a:t>
                      </a:r>
                      <a:r>
                        <a:rPr lang="en-US" sz="1600" b="1" kern="1200" spc="1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5)</a:t>
                      </a:r>
                      <a:endParaRPr lang="en-US" sz="1600" b="1" spc="10" dirty="0" smtClean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2388" y="914400"/>
            <a:ext cx="9015412" cy="30797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th-TH" sz="1400" b="1" u="sng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การดำเนินงานที่ผ่านมา</a:t>
            </a:r>
            <a:r>
              <a:rPr lang="th-TH" sz="1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th-TH" sz="1400" b="1" i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ดำเนินการภายใต้ยุทธศาสตร์และแผนงานเชิงรุกในการต่อต้านการทุจริตคอร์รัปชั่น </a:t>
            </a:r>
            <a:endParaRPr lang="en-US" sz="1400" b="1" u="sng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992269" y="1674369"/>
            <a:ext cx="1632556" cy="1678431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sp>
      <p:sp>
        <p:nvSpPr>
          <p:cNvPr id="14" name="Down Arrow 13"/>
          <p:cNvSpPr/>
          <p:nvPr/>
        </p:nvSpPr>
        <p:spPr>
          <a:xfrm>
            <a:off x="196244" y="4341369"/>
            <a:ext cx="1632556" cy="1678431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sp>
      <p:sp>
        <p:nvSpPr>
          <p:cNvPr id="15" name="TextBox 14"/>
          <p:cNvSpPr txBox="1"/>
          <p:nvPr/>
        </p:nvSpPr>
        <p:spPr>
          <a:xfrm>
            <a:off x="-125413" y="1219200"/>
            <a:ext cx="215741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h-TH" sz="1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ปีที่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1  (Bottom - Up)</a:t>
            </a:r>
          </a:p>
        </p:txBody>
      </p:sp>
      <p:sp>
        <p:nvSpPr>
          <p:cNvPr id="49167" name="TextBox 15"/>
          <p:cNvSpPr txBox="1">
            <a:spLocks noChangeArrowheads="1"/>
          </p:cNvSpPr>
          <p:nvPr/>
        </p:nvSpPr>
        <p:spPr bwMode="auto">
          <a:xfrm>
            <a:off x="52388" y="3829050"/>
            <a:ext cx="21574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th-TH" sz="1400">
                <a:latin typeface="Tahoma" pitchFamily="34" charset="0"/>
                <a:cs typeface="Tahoma" pitchFamily="34" charset="0"/>
              </a:rPr>
              <a:t>ปีที่ </a:t>
            </a:r>
            <a:r>
              <a:rPr lang="en-US" sz="1400">
                <a:latin typeface="Tahoma" pitchFamily="34" charset="0"/>
                <a:cs typeface="Tahoma" pitchFamily="34" charset="0"/>
              </a:rPr>
              <a:t>2  (Top - Down)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06688" y="1600200"/>
            <a:ext cx="4989512" cy="18161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ot"/>
          </a:ln>
        </p:spPr>
        <p:txBody>
          <a:bodyPr>
            <a:spAutoFit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ส่วนราชการและจังหวัดเลือกกระบวนงาน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                          </a:t>
            </a:r>
            <a:r>
              <a:rPr lang="th-TH" sz="1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(ระเบิดจากข้างใน)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th-TH" sz="1400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th-TH" sz="1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ลักษณะของกระบวนงาน</a:t>
            </a:r>
          </a:p>
          <a:p>
            <a:pPr marL="0" lvl="1" indent="347663" eaLnBrk="1" hangingPunct="1">
              <a:defRPr/>
            </a:pPr>
            <a:r>
              <a:rPr lang="th-TH" sz="1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- มีความเสี่ยงสูงในการเกิดการทุจริตคอร์รัปชั่น</a:t>
            </a:r>
          </a:p>
          <a:p>
            <a:pPr marL="0" lvl="1" indent="347663" eaLnBrk="1" hangingPunct="1">
              <a:defRPr/>
            </a:pPr>
            <a:r>
              <a:rPr lang="th-TH" sz="1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- เกี่ยวข้องกับการให้บริการต่อประชาชนโดยตรง</a:t>
            </a:r>
          </a:p>
          <a:p>
            <a:pPr marL="0" lvl="1" indent="347663" eaLnBrk="1" hangingPunct="1">
              <a:defRPr/>
            </a:pPr>
            <a:r>
              <a:rPr lang="th-TH" sz="1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- มีผลกระทบต่อสิทธิของประชาชน</a:t>
            </a:r>
          </a:p>
          <a:p>
            <a:pPr marL="0" lvl="1" indent="347663" eaLnBrk="1" hangingPunct="1">
              <a:defRPr/>
            </a:pPr>
            <a:r>
              <a:rPr lang="th-TH" sz="1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- ก่อให้เกิดส่วนได้ส่วนเสียต่อประชาชนสูง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52600" y="4306888"/>
            <a:ext cx="7315200" cy="224631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ot"/>
          </a:ln>
        </p:spPr>
        <p:txBody>
          <a:bodyPr>
            <a:spAutoFit/>
          </a:bodyPr>
          <a:lstStyle/>
          <a:p>
            <a:pPr marL="109538" indent="-109538" eaLnBrk="1" hangingPunct="1">
              <a:buFont typeface="Arial" pitchFamily="34" charset="0"/>
              <a:buChar char="•"/>
              <a:defRPr/>
            </a:pPr>
            <a:r>
              <a:rPr lang="th-TH" sz="1400" dirty="0">
                <a:latin typeface="Tahoma" pitchFamily="34" charset="0"/>
                <a:cs typeface="Tahoma" pitchFamily="34" charset="0"/>
              </a:rPr>
              <a:t>เป้าประสงค์เพื่อสร้างความโปร่งใสในการปฏิบัติราชการในกระบวนงานที่มีผลกระทบต่อประชาชน และภาคธุรกิจสูง</a:t>
            </a:r>
            <a:endParaRPr lang="en-US" sz="1400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endParaRPr lang="th-TH" sz="1400" dirty="0">
              <a:latin typeface="Tahoma" pitchFamily="34" charset="0"/>
              <a:cs typeface="Tahoma" pitchFamily="34" charset="0"/>
            </a:endParaRPr>
          </a:p>
          <a:p>
            <a:pPr marL="109538" indent="-109538" eaLnBrk="1" hangingPunct="1">
              <a:buFont typeface="Arial" pitchFamily="34" charset="0"/>
              <a:buChar char="•"/>
              <a:defRPr/>
            </a:pPr>
            <a:r>
              <a:rPr lang="th-TH" sz="1400" dirty="0">
                <a:latin typeface="Tahoma" pitchFamily="34" charset="0"/>
                <a:cs typeface="Tahoma" pitchFamily="34" charset="0"/>
              </a:rPr>
              <a:t> ลักษณะของกระบวนงาน</a:t>
            </a:r>
          </a:p>
          <a:p>
            <a:pPr marL="0" lvl="1" indent="347663" eaLnBrk="1" hangingPunct="1">
              <a:defRPr/>
            </a:pPr>
            <a:endParaRPr lang="en-US" sz="1400" b="1" dirty="0">
              <a:latin typeface="Tahoma" pitchFamily="34" charset="0"/>
              <a:cs typeface="Tahoma" pitchFamily="34" charset="0"/>
            </a:endParaRPr>
          </a:p>
          <a:p>
            <a:pPr marL="0" lvl="1" indent="347663" eaLnBrk="1" hangingPunct="1">
              <a:defRPr/>
            </a:pPr>
            <a:r>
              <a:rPr lang="th-TH" sz="1400" b="1" dirty="0">
                <a:latin typeface="Tahoma" pitchFamily="34" charset="0"/>
                <a:cs typeface="Tahoma" pitchFamily="34" charset="0"/>
              </a:rPr>
              <a:t>- ส่วนราชการ </a:t>
            </a:r>
            <a:r>
              <a:rPr lang="th-TH" sz="1400" dirty="0">
                <a:latin typeface="Tahoma" pitchFamily="34" charset="0"/>
                <a:cs typeface="Tahoma" pitchFamily="34" charset="0"/>
              </a:rPr>
              <a:t>แบ่งเป็น </a:t>
            </a:r>
            <a:r>
              <a:rPr lang="en-US" sz="1400" dirty="0">
                <a:latin typeface="Tahoma" pitchFamily="34" charset="0"/>
                <a:cs typeface="Tahoma" pitchFamily="34" charset="0"/>
              </a:rPr>
              <a:t>2 </a:t>
            </a:r>
            <a:r>
              <a:rPr lang="th-TH" sz="1400" dirty="0">
                <a:latin typeface="Tahoma" pitchFamily="34" charset="0"/>
                <a:cs typeface="Tahoma" pitchFamily="34" charset="0"/>
              </a:rPr>
              <a:t>กลุ่ม</a:t>
            </a:r>
          </a:p>
          <a:p>
            <a:pPr marL="900113" indent="-449263" eaLnBrk="1" hangingPunct="1">
              <a:defRPr/>
            </a:pPr>
            <a:r>
              <a:rPr lang="th-TH" sz="1400" dirty="0">
                <a:solidFill>
                  <a:srgbClr val="0000CC"/>
                </a:solidFill>
                <a:latin typeface="Tahoma" pitchFamily="34" charset="0"/>
                <a:cs typeface="+mn-cs"/>
              </a:rPr>
              <a:t>   (</a:t>
            </a:r>
            <a:r>
              <a:rPr lang="en-US" sz="1400" dirty="0">
                <a:solidFill>
                  <a:srgbClr val="0000CC"/>
                </a:solidFill>
                <a:latin typeface="Tahoma" pitchFamily="34" charset="0"/>
                <a:cs typeface="+mn-cs"/>
              </a:rPr>
              <a:t>1) </a:t>
            </a:r>
            <a:r>
              <a:rPr lang="th-TH" sz="1400" spc="10" dirty="0">
                <a:solidFill>
                  <a:srgbClr val="0000CC"/>
                </a:solidFill>
                <a:latin typeface="Tahoma" pitchFamily="34" charset="0"/>
                <a:cs typeface="+mn-cs"/>
              </a:rPr>
              <a:t>ส่วนราชการที่ทำข้อตกลงระดับการให้บริการ (</a:t>
            </a:r>
            <a:r>
              <a:rPr lang="en-US" sz="1400" spc="10" dirty="0">
                <a:solidFill>
                  <a:srgbClr val="0000CC"/>
                </a:solidFill>
                <a:latin typeface="Tahoma" pitchFamily="34" charset="0"/>
                <a:cs typeface="+mn-cs"/>
              </a:rPr>
              <a:t>Service Level Agreement : SLA)  </a:t>
            </a:r>
            <a:br>
              <a:rPr lang="en-US" sz="1400" spc="10" dirty="0">
                <a:solidFill>
                  <a:srgbClr val="0000CC"/>
                </a:solidFill>
                <a:latin typeface="Tahoma" pitchFamily="34" charset="0"/>
                <a:cs typeface="+mn-cs"/>
              </a:rPr>
            </a:br>
            <a:r>
              <a:rPr lang="en-US" sz="1400" spc="10" dirty="0">
                <a:solidFill>
                  <a:srgbClr val="0000CC"/>
                </a:solidFill>
                <a:latin typeface="Tahoma" pitchFamily="34" charset="0"/>
                <a:cs typeface="+mn-cs"/>
              </a:rPr>
              <a:t>(</a:t>
            </a:r>
            <a:r>
              <a:rPr lang="en-US" sz="1400" spc="10" dirty="0" smtClean="0">
                <a:solidFill>
                  <a:srgbClr val="0000CC"/>
                </a:solidFill>
                <a:latin typeface="Tahoma" pitchFamily="34" charset="0"/>
                <a:cs typeface="+mn-cs"/>
              </a:rPr>
              <a:t>41 </a:t>
            </a:r>
            <a:r>
              <a:rPr lang="th-TH" sz="1400" spc="10" dirty="0">
                <a:solidFill>
                  <a:srgbClr val="0000CC"/>
                </a:solidFill>
                <a:latin typeface="Tahoma" pitchFamily="34" charset="0"/>
                <a:cs typeface="+mn-cs"/>
              </a:rPr>
              <a:t>กรม)</a:t>
            </a:r>
            <a:r>
              <a:rPr lang="en-US" sz="1400" spc="10" dirty="0">
                <a:solidFill>
                  <a:srgbClr val="0000CC"/>
                </a:solidFill>
                <a:latin typeface="Tahoma" pitchFamily="34" charset="0"/>
                <a:cs typeface="+mn-cs"/>
              </a:rPr>
              <a:t> </a:t>
            </a:r>
            <a:endParaRPr lang="en-US" sz="1400" dirty="0">
              <a:solidFill>
                <a:srgbClr val="0000CC"/>
              </a:solidFill>
              <a:cs typeface="+mn-cs"/>
            </a:endParaRPr>
          </a:p>
          <a:p>
            <a:pPr marL="900113" lvl="1" indent="-449263" eaLnBrk="1" hangingPunct="1">
              <a:tabLst>
                <a:tab pos="1350963" algn="l"/>
              </a:tabLst>
              <a:defRPr/>
            </a:pPr>
            <a:r>
              <a:rPr lang="th-TH" sz="1400" dirty="0">
                <a:solidFill>
                  <a:srgbClr val="FF0000"/>
                </a:solidFill>
                <a:latin typeface="Tahoma" pitchFamily="34" charset="0"/>
                <a:cs typeface="+mn-cs"/>
              </a:rPr>
              <a:t>   (</a:t>
            </a:r>
            <a:r>
              <a:rPr lang="en-US" sz="1400" spc="-50" dirty="0">
                <a:solidFill>
                  <a:srgbClr val="FF0000"/>
                </a:solidFill>
                <a:latin typeface="Tahoma" pitchFamily="34" charset="0"/>
                <a:cs typeface="+mn-cs"/>
              </a:rPr>
              <a:t>2) </a:t>
            </a:r>
            <a:r>
              <a:rPr lang="th-TH" sz="1400" spc="-50" dirty="0">
                <a:solidFill>
                  <a:srgbClr val="FF0000"/>
                </a:solidFill>
                <a:latin typeface="Tahoma" pitchFamily="34" charset="0"/>
                <a:cs typeface="+mn-cs"/>
              </a:rPr>
              <a:t>ส่วนราชการที่ไม่ต้องทำข้อตกลงระดับการให้บริการ (</a:t>
            </a:r>
            <a:r>
              <a:rPr lang="en-US" sz="1400" spc="-50" dirty="0">
                <a:solidFill>
                  <a:srgbClr val="FF0000"/>
                </a:solidFill>
                <a:latin typeface="Tahoma" pitchFamily="34" charset="0"/>
                <a:cs typeface="+mn-cs"/>
              </a:rPr>
              <a:t>Service Level Agreement : SLA</a:t>
            </a:r>
            <a:br>
              <a:rPr lang="en-US" sz="1400" spc="-50" dirty="0">
                <a:solidFill>
                  <a:srgbClr val="FF0000"/>
                </a:solidFill>
                <a:latin typeface="Tahoma" pitchFamily="34" charset="0"/>
                <a:cs typeface="+mn-cs"/>
              </a:rPr>
            </a:br>
            <a:r>
              <a:rPr lang="en-US" sz="1400" spc="10" dirty="0">
                <a:solidFill>
                  <a:srgbClr val="FF0000"/>
                </a:solidFill>
                <a:latin typeface="Tahoma" pitchFamily="34" charset="0"/>
                <a:cs typeface="+mn-cs"/>
              </a:rPr>
              <a:t>(</a:t>
            </a:r>
            <a:r>
              <a:rPr lang="en-US" sz="1400" spc="10" dirty="0" smtClean="0">
                <a:solidFill>
                  <a:srgbClr val="FF0000"/>
                </a:solidFill>
                <a:latin typeface="Tahoma" pitchFamily="34" charset="0"/>
                <a:cs typeface="+mn-cs"/>
              </a:rPr>
              <a:t>103 </a:t>
            </a:r>
            <a:r>
              <a:rPr lang="th-TH" sz="1400" spc="10" dirty="0">
                <a:solidFill>
                  <a:srgbClr val="FF0000"/>
                </a:solidFill>
                <a:latin typeface="Tahoma" pitchFamily="34" charset="0"/>
                <a:cs typeface="+mn-cs"/>
              </a:rPr>
              <a:t>กรม)</a:t>
            </a:r>
            <a:r>
              <a:rPr lang="en-US" sz="1400" spc="10" dirty="0">
                <a:solidFill>
                  <a:srgbClr val="FF0000"/>
                </a:solidFill>
                <a:latin typeface="Tahoma" pitchFamily="34" charset="0"/>
                <a:cs typeface="+mn-cs"/>
              </a:rPr>
              <a:t>  </a:t>
            </a:r>
            <a:endParaRPr lang="th-TH" sz="16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9170" name="Picture 2"/>
          <p:cNvPicPr>
            <a:picLocks noChangeAspect="1" noChangeArrowheads="1"/>
          </p:cNvPicPr>
          <p:nvPr/>
        </p:nvPicPr>
        <p:blipFill>
          <a:blip r:embed="rId3" cstate="print"/>
          <a:srcRect l="19945" t="14957" r="17293" b="13850"/>
          <a:stretch>
            <a:fillRect/>
          </a:stretch>
        </p:blipFill>
        <p:spPr bwMode="auto">
          <a:xfrm>
            <a:off x="6629400" y="1227138"/>
            <a:ext cx="2286000" cy="189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5-Point Star 24"/>
          <p:cNvSpPr/>
          <p:nvPr/>
        </p:nvSpPr>
        <p:spPr>
          <a:xfrm>
            <a:off x="6934200" y="1752600"/>
            <a:ext cx="152400" cy="1524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49172" name="Picture 2" descr="D:\Work_Por\Modernization OPDC\opdc_en_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04238" y="41275"/>
            <a:ext cx="6397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73" name="TextBox 25"/>
          <p:cNvSpPr txBox="1">
            <a:spLocks noChangeArrowheads="1"/>
          </p:cNvSpPr>
          <p:nvPr/>
        </p:nvSpPr>
        <p:spPr bwMode="auto">
          <a:xfrm>
            <a:off x="52388" y="3536950"/>
            <a:ext cx="82026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th-TH" sz="1400" b="1" u="sng">
                <a:latin typeface="Tahoma" pitchFamily="34" charset="0"/>
                <a:cs typeface="Tahoma" pitchFamily="34" charset="0"/>
              </a:rPr>
              <a:t>การดำเนินงานงานระยะต่อไป</a:t>
            </a:r>
            <a:r>
              <a:rPr lang="th-TH" sz="1400">
                <a:latin typeface="Tahoma" pitchFamily="34" charset="0"/>
                <a:cs typeface="Tahoma" pitchFamily="34" charset="0"/>
              </a:rPr>
              <a:t>  </a:t>
            </a:r>
            <a:r>
              <a:rPr lang="th-TH" sz="1400" b="1" i="1">
                <a:latin typeface="Tahoma" pitchFamily="34" charset="0"/>
                <a:cs typeface="Tahoma" pitchFamily="34" charset="0"/>
              </a:rPr>
              <a:t>ดำเนินการสอดคล้องกับยุทธศาสตร์ของประเทศ (</a:t>
            </a:r>
            <a:r>
              <a:rPr lang="en-US" sz="1400" b="1" i="1">
                <a:latin typeface="Tahoma" pitchFamily="34" charset="0"/>
                <a:cs typeface="Tahoma" pitchFamily="34" charset="0"/>
              </a:rPr>
              <a:t>Country Strategy)</a:t>
            </a:r>
            <a:endParaRPr lang="en-US" sz="1400" b="1" u="sng">
              <a:latin typeface="Tahoma" pitchFamily="34" charset="0"/>
              <a:cs typeface="Tahoma" pitchFamily="34" charset="0"/>
            </a:endParaRPr>
          </a:p>
        </p:txBody>
      </p:sp>
      <p:sp>
        <p:nvSpPr>
          <p:cNvPr id="4917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5E46B8-1454-43DD-9D44-4D4E5C92092F}" type="slidenum">
              <a:rPr lang="en-US" sz="1400" smtClean="0">
                <a:solidFill>
                  <a:schemeClr val="tx1"/>
                </a:solidFill>
              </a:rPr>
              <a:pPr/>
              <a:t>2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85384" y="837749"/>
            <a:ext cx="3352800" cy="685800"/>
          </a:xfrm>
          <a:prstGeom prst="roundRect">
            <a:avLst>
              <a:gd name="adj" fmla="val 6898"/>
            </a:avLst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น้ำหนัก ร้อยละ </a:t>
            </a:r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2400" y="69850"/>
          <a:ext cx="8839200" cy="57943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34797"/>
                <a:gridCol w="5865263"/>
                <a:gridCol w="1239140"/>
              </a:tblGrid>
              <a:tr h="579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b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 มิติภายใน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 anchor="ctr"/>
                </a:tc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latin typeface="Tahoma" pitchFamily="34" charset="0"/>
                          <a:cs typeface="Tahoma" pitchFamily="34" charset="0"/>
                        </a:rPr>
                        <a:t>ตัวชี้วัด  ร้อยละ</a:t>
                      </a:r>
                      <a:r>
                        <a:rPr lang="th-TH" sz="1600" b="1" kern="1200" spc="1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ความสำเร็จเฉลี่ยถ่วงน้ำหนักของการสร้างความโปร่งใสในการปฏิบัติราชการ</a:t>
                      </a:r>
                      <a:endParaRPr lang="en-US" sz="1600" b="1" spc="10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th-TH" sz="1600" b="1" dirty="0" smtClean="0">
                          <a:latin typeface="Tahoma" pitchFamily="34" charset="0"/>
                          <a:cs typeface="Tahoma" pitchFamily="34" charset="0"/>
                        </a:rPr>
                        <a:t>ร้อยละ</a:t>
                      </a:r>
                      <a:r>
                        <a:rPr lang="en-US" sz="1600" b="1" dirty="0" smtClean="0">
                          <a:latin typeface="Tahoma" pitchFamily="34" charset="0"/>
                          <a:cs typeface="Tahoma" pitchFamily="34" charset="0"/>
                        </a:rPr>
                        <a:t> 5</a:t>
                      </a:r>
                      <a:endParaRPr lang="en-US" sz="16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</a:tr>
            </a:tbl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4763" y="44452"/>
            <a:ext cx="9144000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th-TH" sz="180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3" name="Line 31"/>
          <p:cNvSpPr>
            <a:spLocks noChangeShapeType="1"/>
          </p:cNvSpPr>
          <p:nvPr/>
        </p:nvSpPr>
        <p:spPr bwMode="auto">
          <a:xfrm>
            <a:off x="4763" y="685800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31"/>
          <p:cNvSpPr>
            <a:spLocks noChangeShapeType="1"/>
          </p:cNvSpPr>
          <p:nvPr/>
        </p:nvSpPr>
        <p:spPr bwMode="auto">
          <a:xfrm>
            <a:off x="4763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6" name="Picture 2" descr="D:\Work_Por\Modernization OPDC\opdc_en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4238" y="41277"/>
            <a:ext cx="6397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53988" y="73025"/>
          <a:ext cx="8839200" cy="6400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8839200"/>
              </a:tblGrid>
              <a:tr h="536575">
                <a:tc>
                  <a:txBody>
                    <a:bodyPr/>
                    <a:lstStyle/>
                    <a:p>
                      <a:pPr marL="1201738" marR="0" lvl="0" indent="-1201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ตัวชี้วัดที่ 7 ระดับความสำเร็จของการดำเนินโครงการสร้างความโปร่งใส</a:t>
                      </a:r>
                      <a:r>
                        <a:rPr lang="en-US" sz="18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lang="en-US" sz="18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th-TH" sz="18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ในการปฏิบัติราชการ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Title 1"/>
          <p:cNvSpPr txBox="1">
            <a:spLocks/>
          </p:cNvSpPr>
          <p:nvPr/>
        </p:nvSpPr>
        <p:spPr>
          <a:xfrm>
            <a:off x="489110" y="2209800"/>
            <a:ext cx="8229600" cy="44196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109538" lvl="0" indent="-109538" algn="thaiDist">
              <a:lnSpc>
                <a:spcPct val="150000"/>
              </a:lnSpc>
              <a:buFont typeface="Arial" pitchFamily="34" charset="0"/>
              <a:buChar char="•"/>
            </a:pPr>
            <a:r>
              <a:rPr lang="th-TH" sz="1400" dirty="0" smtClean="0"/>
              <a:t>เพื่อส่งเสริมการสร้างความโปร่งใสในการปฏิบัติราชการ ป้องกันความเสี่ยงและลดการทุจริตคอร์รัปชั่นภายในหน่วยงานของส่วนราชการอย่างต่อเนื่อง ยั่งยืน และเป็นรูปธรรม </a:t>
            </a:r>
            <a:endParaRPr lang="en-US" sz="1400" dirty="0" smtClean="0"/>
          </a:p>
          <a:p>
            <a:pPr marL="109538" indent="-109538" algn="thaiDist">
              <a:lnSpc>
                <a:spcPct val="150000"/>
              </a:lnSpc>
              <a:buFont typeface="Arial" pitchFamily="34" charset="0"/>
              <a:buChar char="•"/>
            </a:pPr>
            <a:r>
              <a:rPr lang="th-TH" sz="1400" dirty="0" smtClean="0"/>
              <a:t>กระบวนงานที่กำหนดให้ส่วนราชการดำเนินการสร้างความโปร่งใสในการปฏิบัติราชการ พิจารณาจาก 1) เป็นกระบวนงานที่ส่งผลกระทบต่อประชาชนและภาคธุรกิจสูง 2) เกี่ยวข้องกับการใช้ดุลยพินิจ การอนุมัติ อนุญาต และ 3) สอดคล้องกับดัชนีความยากง่ายในการประกอบธุรกิจ (</a:t>
            </a:r>
            <a:r>
              <a:rPr lang="en-US" sz="1400" dirty="0" err="1" smtClean="0"/>
              <a:t>EoDB</a:t>
            </a:r>
            <a:r>
              <a:rPr lang="en-US" sz="1400" dirty="0" smtClean="0"/>
              <a:t>)</a:t>
            </a:r>
            <a:r>
              <a:rPr lang="th-TH" sz="1400" dirty="0" smtClean="0"/>
              <a:t> </a:t>
            </a:r>
            <a:endParaRPr lang="en-US" sz="1400" dirty="0" smtClean="0"/>
          </a:p>
          <a:p>
            <a:pPr marL="109538" lvl="0" indent="-109538" algn="thaiDist">
              <a:lnSpc>
                <a:spcPct val="150000"/>
              </a:lnSpc>
              <a:buFont typeface="Arial" pitchFamily="34" charset="0"/>
              <a:buChar char="•"/>
            </a:pPr>
            <a:r>
              <a:rPr lang="th-TH" sz="1400" dirty="0" smtClean="0">
                <a:solidFill>
                  <a:srgbClr val="FF0000"/>
                </a:solidFill>
              </a:rPr>
              <a:t>ส่วนราชการที่ไม่ต้องทำข้อตกลงระดับการให้บริการ (</a:t>
            </a:r>
            <a:r>
              <a:rPr lang="en-US" sz="1400" dirty="0" smtClean="0">
                <a:solidFill>
                  <a:srgbClr val="FF0000"/>
                </a:solidFill>
              </a:rPr>
              <a:t>Service Level Agreement : SLA ) </a:t>
            </a:r>
            <a:r>
              <a:rPr lang="th-TH" sz="1400" dirty="0" smtClean="0"/>
              <a:t>จำนวน </a:t>
            </a:r>
            <a:r>
              <a:rPr lang="en-US" sz="1400" dirty="0" smtClean="0"/>
              <a:t>103 </a:t>
            </a:r>
            <a:r>
              <a:rPr lang="th-TH" sz="1400" dirty="0" smtClean="0"/>
              <a:t>กรม จะดำเนินการสร้างความโปร่งใสและประเมินผลความสำเร็จตามตัวชี้วัดนี้ ประกอบด้วย </a:t>
            </a:r>
            <a:r>
              <a:rPr lang="en-US" sz="1400" dirty="0" smtClean="0"/>
              <a:t>3 </a:t>
            </a:r>
            <a:r>
              <a:rPr lang="th-TH" sz="1400" dirty="0" smtClean="0"/>
              <a:t>ตัวชี้วัดย่อย</a:t>
            </a:r>
          </a:p>
          <a:p>
            <a:pPr marL="109538" lvl="0" indent="238125" algn="thaiDist">
              <a:lnSpc>
                <a:spcPct val="150000"/>
              </a:lnSpc>
            </a:pPr>
            <a:r>
              <a:rPr lang="th-TH" sz="1400" dirty="0" smtClean="0"/>
              <a:t> </a:t>
            </a:r>
            <a:r>
              <a:rPr lang="en-US" sz="1400" dirty="0" smtClean="0"/>
              <a:t>7.1</a:t>
            </a:r>
            <a:r>
              <a:rPr lang="th-TH" sz="1400" dirty="0" smtClean="0"/>
              <a:t> ระดับความสำเร็จในการจัดทำแผนสร้างความโปร่งใสในการปฏิบัติราชการ (น้ำหนักร้อยละ </a:t>
            </a:r>
            <a:r>
              <a:rPr lang="en-US" sz="1400" dirty="0" smtClean="0"/>
              <a:t>1.5)</a:t>
            </a:r>
            <a:endParaRPr lang="th-TH" sz="1400" dirty="0" smtClean="0"/>
          </a:p>
          <a:p>
            <a:pPr marL="109538" indent="238125">
              <a:lnSpc>
                <a:spcPct val="150000"/>
              </a:lnSpc>
            </a:pPr>
            <a:r>
              <a:rPr lang="th-TH" sz="1400" dirty="0" smtClean="0"/>
              <a:t> </a:t>
            </a:r>
            <a:r>
              <a:rPr lang="en-US" sz="1400" dirty="0" smtClean="0"/>
              <a:t>7.2</a:t>
            </a:r>
            <a:r>
              <a:rPr lang="th-TH" sz="1400" dirty="0" smtClean="0"/>
              <a:t> ระดับความสำเร็จในการดำเนินการตามแผนสร้างความโปร่งใสในการปฏิบัติราชการ</a:t>
            </a:r>
            <a:r>
              <a:rPr lang="en-US" sz="1400" dirty="0" smtClean="0"/>
              <a:t> </a:t>
            </a:r>
            <a:r>
              <a:rPr lang="th-TH" sz="1400" dirty="0" smtClean="0"/>
              <a:t>(น้ำหนักร้อยละ </a:t>
            </a:r>
            <a:r>
              <a:rPr lang="en-US" sz="1400" dirty="0" smtClean="0"/>
              <a:t>1.5)</a:t>
            </a:r>
            <a:endParaRPr lang="th-TH" sz="1400" dirty="0" smtClean="0"/>
          </a:p>
          <a:p>
            <a:pPr marL="109538" indent="238125">
              <a:lnSpc>
                <a:spcPct val="150000"/>
              </a:lnSpc>
            </a:pPr>
            <a:r>
              <a:rPr lang="th-TH" sz="1400" dirty="0" smtClean="0"/>
              <a:t> </a:t>
            </a:r>
            <a:r>
              <a:rPr lang="en-US" sz="1400" dirty="0" smtClean="0"/>
              <a:t>7.3</a:t>
            </a:r>
            <a:r>
              <a:rPr lang="th-TH" sz="1400" dirty="0" smtClean="0"/>
              <a:t> ผลการสำรวจความโปร่งใสในการปฏิบัติราชการ</a:t>
            </a:r>
            <a:r>
              <a:rPr lang="en-US" sz="1400" dirty="0" smtClean="0"/>
              <a:t> </a:t>
            </a:r>
            <a:r>
              <a:rPr lang="th-TH" sz="1400" dirty="0" smtClean="0"/>
              <a:t>(น้ำหนักร้อยละ </a:t>
            </a:r>
            <a:r>
              <a:rPr lang="en-US" sz="1400" dirty="0" smtClean="0"/>
              <a:t>2)</a:t>
            </a:r>
            <a:endParaRPr lang="th-TH" sz="1400" dirty="0" smtClean="0"/>
          </a:p>
          <a:p>
            <a:pPr marL="109538" lvl="0" indent="-109538" algn="thaiDist">
              <a:lnSpc>
                <a:spcPct val="150000"/>
              </a:lnSpc>
              <a:buFont typeface="Arial" pitchFamily="34" charset="0"/>
              <a:buChar char="•"/>
            </a:pPr>
            <a:r>
              <a:rPr lang="th-TH" sz="1400" dirty="0" smtClean="0"/>
              <a:t>สำหรับ</a:t>
            </a:r>
            <a:r>
              <a:rPr lang="th-TH" sz="1400" dirty="0" smtClean="0">
                <a:solidFill>
                  <a:srgbClr val="0070C0"/>
                </a:solidFill>
              </a:rPr>
              <a:t>ส่วนราชการที่ทำข้อตกลงระดับการให้บริการ (</a:t>
            </a:r>
            <a:r>
              <a:rPr lang="en-US" sz="1400" dirty="0" smtClean="0">
                <a:solidFill>
                  <a:srgbClr val="0070C0"/>
                </a:solidFill>
              </a:rPr>
              <a:t>Service Level Agreement : SLA)</a:t>
            </a:r>
            <a:r>
              <a:rPr lang="th-TH" sz="1400" dirty="0" smtClean="0">
                <a:solidFill>
                  <a:srgbClr val="0070C0"/>
                </a:solidFill>
              </a:rPr>
              <a:t> </a:t>
            </a:r>
            <a:r>
              <a:rPr lang="th-TH" sz="1400" dirty="0" smtClean="0"/>
              <a:t>อีก </a:t>
            </a:r>
            <a:r>
              <a:rPr lang="en-US" sz="1400" dirty="0" smtClean="0"/>
              <a:t>41 </a:t>
            </a:r>
            <a:r>
              <a:rPr lang="th-TH" sz="1400" dirty="0" smtClean="0"/>
              <a:t>กรม จะดำเนินการตามตัวชี้วัดที่ </a:t>
            </a:r>
            <a:r>
              <a:rPr lang="en-US" sz="1400" dirty="0" smtClean="0"/>
              <a:t>2 </a:t>
            </a:r>
            <a:r>
              <a:rPr lang="th-TH" sz="1400" dirty="0" smtClean="0"/>
              <a:t>คุณภาพการให้บริการประชาชน </a:t>
            </a:r>
            <a:endParaRPr lang="en-US" sz="1400" dirty="0" smtClean="0"/>
          </a:p>
        </p:txBody>
      </p:sp>
      <p:sp>
        <p:nvSpPr>
          <p:cNvPr id="8" name="Rounded Rectangle 7"/>
          <p:cNvSpPr/>
          <p:nvPr/>
        </p:nvSpPr>
        <p:spPr>
          <a:xfrm>
            <a:off x="185384" y="1708301"/>
            <a:ext cx="2329216" cy="685800"/>
          </a:xfrm>
          <a:prstGeom prst="roundRect">
            <a:avLst>
              <a:gd name="adj" fmla="val 6898"/>
            </a:avLst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คำอธิบาย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2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A6990A3-47C9-4DC1-B757-102F13B48B75}" type="slidenum">
              <a:rPr lang="en-US" sz="1400" smtClean="0">
                <a:solidFill>
                  <a:schemeClr val="tx1"/>
                </a:solidFill>
              </a:rPr>
              <a:pPr/>
              <a:t>3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494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228600" y="943552"/>
            <a:ext cx="8915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ahoma" pitchFamily="34" charset="0"/>
                <a:cs typeface="Tahoma" pitchFamily="34" charset="0"/>
              </a:rPr>
              <a:t> 	</a:t>
            </a:r>
            <a:r>
              <a:rPr lang="th-TH" sz="1400" dirty="0" smtClean="0">
                <a:latin typeface="Tahoma" pitchFamily="34" charset="0"/>
                <a:cs typeface="Tahoma" pitchFamily="34" charset="0"/>
              </a:rPr>
              <a:t>แบ่งเกณฑ์การพิจารณาความสำเร็จในการจัดทำแผนสร้างความโปร่งใสในการปฏิบัติราชการใน 2 องค์ประกอบ ได้แก่ (1) เกณฑ์พื้นฐาน และ (2) เกณฑ์คุณภาพ</a:t>
            </a:r>
            <a:endParaRPr lang="en-US" sz="1400" dirty="0" smtClean="0">
              <a:latin typeface="Tahoma" pitchFamily="34" charset="0"/>
              <a:cs typeface="Tahoma" pitchFamily="34" charset="0"/>
            </a:endParaRPr>
          </a:p>
          <a:p>
            <a:endParaRPr lang="en-US" sz="1400" b="1" dirty="0" smtClean="0"/>
          </a:p>
          <a:p>
            <a:r>
              <a:rPr lang="th-TH" sz="1400" b="1" dirty="0" smtClean="0"/>
              <a:t>เกณฑ์การให้คะแนน </a:t>
            </a:r>
            <a:r>
              <a:rPr lang="en-US" sz="1400" b="1" dirty="0" smtClean="0"/>
              <a:t>:</a:t>
            </a:r>
            <a:endParaRPr lang="en-US" sz="1400" dirty="0" smtClean="0"/>
          </a:p>
          <a:p>
            <a:r>
              <a:rPr lang="en-US" sz="1400" dirty="0" smtClean="0"/>
              <a:t>	</a:t>
            </a:r>
            <a:r>
              <a:rPr lang="th-TH" sz="1400" dirty="0" smtClean="0"/>
              <a:t>กำหนดเป็นระดับความสำเร็จ</a:t>
            </a:r>
            <a:r>
              <a:rPr lang="th-TH" sz="1400" dirty="0"/>
              <a:t>ในการจัดทำ</a:t>
            </a:r>
            <a:r>
              <a:rPr lang="th-TH" sz="1400" dirty="0" smtClean="0"/>
              <a:t>แผนสร้าง</a:t>
            </a:r>
            <a:r>
              <a:rPr lang="th-TH" sz="1400" dirty="0"/>
              <a:t>ความโปร่งใสในการปฏิบัติ</a:t>
            </a:r>
            <a:r>
              <a:rPr lang="th-TH" sz="1400" dirty="0" smtClean="0"/>
              <a:t>ราชการ ดังนี้</a:t>
            </a:r>
            <a:endParaRPr lang="en-US" sz="1400" dirty="0" smtClean="0"/>
          </a:p>
          <a:p>
            <a:endParaRPr lang="en-US" sz="1400" dirty="0" smtClean="0"/>
          </a:p>
          <a:p>
            <a:endParaRPr lang="th-TH" sz="14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69850"/>
          <a:ext cx="8839200" cy="57943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34797"/>
                <a:gridCol w="5865263"/>
                <a:gridCol w="1239140"/>
              </a:tblGrid>
              <a:tr h="579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b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 มิติภายใน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 anchor="ctr"/>
                </a:tc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latin typeface="Tahoma" pitchFamily="34" charset="0"/>
                          <a:cs typeface="Tahoma" pitchFamily="34" charset="0"/>
                        </a:rPr>
                        <a:t>ตัวชี้วัด  ร้อยละ</a:t>
                      </a:r>
                      <a:r>
                        <a:rPr lang="th-TH" sz="1600" b="1" kern="1200" spc="1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ความสำเร็จเฉลี่ยถ่วงน้ำหนักของการสร้างความโปร่งใสในการปฏิบัติราชการ</a:t>
                      </a:r>
                      <a:endParaRPr lang="en-US" sz="1600" b="1" spc="10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th-TH" sz="1600" b="1" dirty="0" smtClean="0">
                          <a:latin typeface="Tahoma" pitchFamily="34" charset="0"/>
                          <a:cs typeface="Tahoma" pitchFamily="34" charset="0"/>
                        </a:rPr>
                        <a:t>ร้อยละ</a:t>
                      </a:r>
                      <a:r>
                        <a:rPr lang="en-US" sz="1600" b="1" dirty="0" smtClean="0">
                          <a:latin typeface="Tahoma" pitchFamily="34" charset="0"/>
                          <a:cs typeface="Tahoma" pitchFamily="34" charset="0"/>
                        </a:rPr>
                        <a:t> 5</a:t>
                      </a:r>
                      <a:endParaRPr lang="en-US" sz="16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763" y="44450"/>
            <a:ext cx="9144000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th-TH" sz="180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Line 31"/>
          <p:cNvSpPr>
            <a:spLocks noChangeShapeType="1"/>
          </p:cNvSpPr>
          <p:nvPr/>
        </p:nvSpPr>
        <p:spPr bwMode="auto">
          <a:xfrm>
            <a:off x="4763" y="685800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4763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3988" y="73025"/>
          <a:ext cx="8839200" cy="5365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8839200"/>
              </a:tblGrid>
              <a:tr h="536575">
                <a:tc>
                  <a:txBody>
                    <a:bodyPr/>
                    <a:lstStyle/>
                    <a:p>
                      <a:pPr marL="1651000" marR="0" lvl="0" indent="-1651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ตัวชี้วัดย่อย 7</a:t>
                      </a:r>
                      <a:r>
                        <a:rPr lang="en-US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.1 </a:t>
                      </a:r>
                      <a:r>
                        <a:rPr lang="th-TH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ระดับความสำเร็จในการจัดทำแผนสร้างความโปร่งใสในการปฏิบัติราชการ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2" descr="D:\Work_Por\Modernization OPDC\opdc_en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4238" y="41275"/>
            <a:ext cx="6397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A6990A3-47C9-4DC1-B757-102F13B48B75}" type="slidenum">
              <a:rPr lang="en-US" sz="1400" smtClean="0">
                <a:solidFill>
                  <a:schemeClr val="tx1"/>
                </a:solidFill>
              </a:rPr>
              <a:pPr/>
              <a:t>4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9614194"/>
              </p:ext>
            </p:extLst>
          </p:nvPr>
        </p:nvGraphicFramePr>
        <p:xfrm>
          <a:off x="549897" y="2479251"/>
          <a:ext cx="8136904" cy="314917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136848"/>
                <a:gridCol w="700005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ระดับคะแนน</a:t>
                      </a:r>
                      <a:endParaRPr lang="th-TH" sz="1400" dirty="0"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เกณฑ์การให้คะแนน</a:t>
                      </a:r>
                      <a:endParaRPr lang="th-TH" sz="1400" dirty="0"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5077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j-cs"/>
                        </a:rPr>
                        <a:t>มีแผนสร้างความโปร่งใสในการปฏิบัติราชการที่มีองค์ประกอบของแผนตามเกณฑ์พื้นฐานครบถ้วนและมีคุณภาพตามเกณฑ์คุณภาพไม่น้อยกว่าร้อยละ 50 </a:t>
                      </a:r>
                      <a:endParaRPr lang="en-US" sz="1200" dirty="0">
                        <a:latin typeface="+mn-lt"/>
                        <a:ea typeface="Cordia New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2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j-cs"/>
                        </a:rPr>
                        <a:t>มีแผนสร้างความโปร่งใสในการปฏิบัติราชการที่มีองค์ประกอบของแผนตามเกณฑ์พื้นฐานครบถ้วนและมีคุณภาพตามเกณฑ์คุณภาพไม่น้อยกว่าร้อยละ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j-cs"/>
                        </a:rPr>
                        <a:t>6</a:t>
                      </a:r>
                      <a:r>
                        <a:rPr lang="th-TH" sz="1400" dirty="0" smtClean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j-cs"/>
                        </a:rPr>
                        <a:t>0 </a:t>
                      </a:r>
                      <a:endParaRPr lang="en-US" sz="1200" dirty="0">
                        <a:latin typeface="+mn-lt"/>
                        <a:ea typeface="Cordia New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j-cs"/>
                        </a:rPr>
                        <a:t>มีแผนสร้างความโปร่งใสในการปฏิบัติราชการที่มีองค์ประกอบของแผนตามเกณฑ์พื้นฐานครบถ้วนและมีคุณภาพตามเกณฑ์คุณภาพไม่น้อยกว่าร้อยละ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j-cs"/>
                        </a:rPr>
                        <a:t>70</a:t>
                      </a:r>
                      <a:r>
                        <a:rPr lang="th-TH" sz="1400" dirty="0" smtClean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j-cs"/>
                        </a:rPr>
                        <a:t> </a:t>
                      </a:r>
                      <a:endParaRPr lang="en-US" sz="1200" dirty="0">
                        <a:latin typeface="+mn-lt"/>
                        <a:ea typeface="Cordia New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j-cs"/>
                        </a:rPr>
                        <a:t>มีแผนสร้างความโปร่งใสในการปฏิบัติราชการที่มีองค์ประกอบของแผนตามเกณฑ์พื้นฐานครบถ้วนและมีคุณภาพตามเกณฑ์คุณภาพไม่น้อยกว่าร้อยละ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j-cs"/>
                        </a:rPr>
                        <a:t>80</a:t>
                      </a:r>
                      <a:endParaRPr lang="en-US" sz="1200" dirty="0">
                        <a:latin typeface="+mn-lt"/>
                        <a:ea typeface="Cordia New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5230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  <a:endParaRPr lang="th-TH" sz="1400" dirty="0" smtClean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j-cs"/>
                        </a:rPr>
                        <a:t>มีแผนสร้างความโปร่งใสในการปฏิบัติราชการที่มีองค์ประกอบของแผนตามเกณฑ์พื้นฐานครบถ้วนและมีคุณภาพตามเกณฑ์คุณภาพไม่น้อยกว่าร้อยละ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j-cs"/>
                        </a:rPr>
                        <a:t>90</a:t>
                      </a:r>
                      <a:endParaRPr lang="en-US" sz="1200" dirty="0">
                        <a:latin typeface="+mn-lt"/>
                        <a:ea typeface="Cordia New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287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201304" y="902608"/>
            <a:ext cx="89154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1600" b="1" dirty="0" smtClean="0"/>
              <a:t>เงื่อนไข </a:t>
            </a:r>
            <a:r>
              <a:rPr lang="en-US" sz="1600" b="1" dirty="0" smtClean="0"/>
              <a:t>:</a:t>
            </a:r>
            <a:endParaRPr lang="en-US" sz="1400" dirty="0" smtClean="0"/>
          </a:p>
          <a:p>
            <a:pPr indent="981075">
              <a:lnSpc>
                <a:spcPct val="150000"/>
              </a:lnSpc>
            </a:pPr>
            <a:r>
              <a:rPr lang="th-TH" sz="1400" dirty="0"/>
              <a:t>ความสำเร็จในการจัดทำแผนการสร้างความโปร่งใสในการปฏิบัติ</a:t>
            </a:r>
            <a:r>
              <a:rPr lang="th-TH" sz="1400" dirty="0" smtClean="0"/>
              <a:t>ราชการมีเกณฑ์การพิจารณาใน </a:t>
            </a:r>
            <a:r>
              <a:rPr lang="en-US" sz="1400" dirty="0" smtClean="0"/>
              <a:t>2 </a:t>
            </a:r>
            <a:r>
              <a:rPr lang="th-TH" sz="1400" dirty="0" smtClean="0"/>
              <a:t>องค์ประกอบ ดังนี้</a:t>
            </a:r>
            <a:endParaRPr lang="en-US" sz="1400" dirty="0" smtClean="0"/>
          </a:p>
          <a:p>
            <a:pPr>
              <a:lnSpc>
                <a:spcPct val="150000"/>
              </a:lnSpc>
            </a:pPr>
            <a:r>
              <a:rPr lang="en-US" sz="1400" b="1" dirty="0" smtClean="0"/>
              <a:t>(1) </a:t>
            </a:r>
            <a:r>
              <a:rPr lang="th-TH" sz="1400" b="1" dirty="0" smtClean="0"/>
              <a:t>เกณฑ์พื้นฐาน </a:t>
            </a:r>
            <a:r>
              <a:rPr lang="en-US" sz="1400" b="1" dirty="0" smtClean="0"/>
              <a:t>: </a:t>
            </a:r>
            <a:r>
              <a:rPr lang="th-TH" sz="1400" dirty="0" smtClean="0"/>
              <a:t>พิจารณาองค์ประกอบหลักของแผนสร้างความโปร่งใสในการปฏิบัติราชการ ซึ่งกำหนดให้ส่วนราชการวิเคราะห์ให้</a:t>
            </a:r>
            <a:r>
              <a:rPr lang="th-TH" sz="1400" u="sng" dirty="0" smtClean="0"/>
              <a:t>ครบถ้วนทั้ง </a:t>
            </a:r>
            <a:r>
              <a:rPr lang="en-US" sz="1400" u="sng" dirty="0" smtClean="0"/>
              <a:t>5 </a:t>
            </a:r>
            <a:r>
              <a:rPr lang="th-TH" sz="1400" u="sng" dirty="0" smtClean="0"/>
              <a:t>องค์ประกอบ </a:t>
            </a:r>
            <a:r>
              <a:rPr lang="th-TH" sz="1400" dirty="0" smtClean="0"/>
              <a:t>เพื่อให้สามารถดำเนินการได้อย่างเป็นขั้นตอน มีประสิทธิภาพ และสอดคล้องตามวัตถุประสงค์ของการสร้างความโปร่งใส ดังนี้</a:t>
            </a:r>
            <a:endParaRPr lang="en-US" sz="1400" dirty="0" smtClean="0"/>
          </a:p>
          <a:p>
            <a:pPr marL="463550" indent="-122238">
              <a:lnSpc>
                <a:spcPct val="150000"/>
              </a:lnSpc>
            </a:pPr>
            <a:r>
              <a:rPr lang="en-US" sz="1400" dirty="0" smtClean="0"/>
              <a:t>- </a:t>
            </a:r>
            <a:r>
              <a:rPr lang="th-TH" sz="1400" u="sng" dirty="0" smtClean="0"/>
              <a:t>หลักการและเหตุผล </a:t>
            </a:r>
            <a:r>
              <a:rPr lang="th-TH" sz="1400" dirty="0" smtClean="0"/>
              <a:t>ที่อธิบายถึงความสำคัญ ผลกระทบ ของปัญหาหรือความเสี่ยงในการทุจริต ไม่โปร่งใสของกระบวนงานที่ดำเนินการ</a:t>
            </a:r>
            <a:endParaRPr lang="en-US" sz="1400" dirty="0" smtClean="0"/>
          </a:p>
          <a:p>
            <a:pPr marL="463550" indent="-122238">
              <a:lnSpc>
                <a:spcPct val="150000"/>
              </a:lnSpc>
            </a:pPr>
            <a:r>
              <a:rPr lang="en-US" sz="1400" dirty="0" smtClean="0"/>
              <a:t>- </a:t>
            </a:r>
            <a:r>
              <a:rPr lang="th-TH" sz="1400" u="sng" dirty="0" smtClean="0"/>
              <a:t>วัตถุประสงค์ และเป้าหมายของการดำเนินงาน</a:t>
            </a:r>
            <a:r>
              <a:rPr lang="th-TH" sz="1400" dirty="0" smtClean="0"/>
              <a:t>ที่ชัดเจน</a:t>
            </a:r>
            <a:endParaRPr lang="en-US" sz="1400" dirty="0" smtClean="0"/>
          </a:p>
          <a:p>
            <a:pPr marL="463550" indent="-122238">
              <a:lnSpc>
                <a:spcPct val="150000"/>
              </a:lnSpc>
            </a:pPr>
            <a:r>
              <a:rPr lang="en-US" sz="1400" dirty="0" smtClean="0"/>
              <a:t>- </a:t>
            </a:r>
            <a:r>
              <a:rPr lang="th-TH" sz="1400" u="sng" dirty="0" smtClean="0"/>
              <a:t>แนวทางการวิเคราะห์ปัญหา</a:t>
            </a:r>
            <a:r>
              <a:rPr lang="th-TH" sz="1400" dirty="0" smtClean="0"/>
              <a:t> ระบุขั้นตอนของกระบวนงาน เพื่อระบุปัญหา หรือความเสี่ยงในการทุจริต ไม่โปร่งใส</a:t>
            </a:r>
            <a:endParaRPr lang="en-US" sz="1400" dirty="0" smtClean="0"/>
          </a:p>
          <a:p>
            <a:pPr marL="463550" indent="-122238">
              <a:lnSpc>
                <a:spcPct val="150000"/>
              </a:lnSpc>
            </a:pPr>
            <a:r>
              <a:rPr lang="en-US" sz="1400" dirty="0" smtClean="0"/>
              <a:t>- </a:t>
            </a:r>
            <a:r>
              <a:rPr lang="th-TH" sz="1400" u="sng" dirty="0" smtClean="0"/>
              <a:t>ขั้นตอน และแผนการดำเนินงาน</a:t>
            </a:r>
            <a:r>
              <a:rPr lang="th-TH" sz="1400" dirty="0" smtClean="0"/>
              <a:t>ที่ชัดเจน สามารถนำไปปฏิบัติได้ภายในกรอบระยะเวลาที่กำหนด</a:t>
            </a:r>
            <a:endParaRPr lang="en-US" sz="1400" dirty="0" smtClean="0"/>
          </a:p>
          <a:p>
            <a:pPr marL="463550" indent="-122238">
              <a:lnSpc>
                <a:spcPct val="150000"/>
              </a:lnSpc>
              <a:buFontTx/>
              <a:buChar char="-"/>
            </a:pPr>
            <a:r>
              <a:rPr lang="th-TH" sz="1400" u="sng" dirty="0" smtClean="0"/>
              <a:t>ตัวชี้วัดความสำเร็จ</a:t>
            </a:r>
            <a:r>
              <a:rPr lang="th-TH" sz="1400" dirty="0" smtClean="0"/>
              <a:t>ที่สะท้อนถึงการพัฒนาในด้านความโปร่งใสในภาพรวมของการดำเนินงานของทั้งโครงการ</a:t>
            </a:r>
            <a:r>
              <a:rPr lang="en-US" sz="1400" dirty="0" smtClean="0"/>
              <a:t> </a:t>
            </a:r>
            <a:r>
              <a:rPr lang="th-TH" sz="1400" dirty="0" smtClean="0"/>
              <a:t>สอดคล้องตามวัตถุประสงค์ และเป้าหมาย ตลอดจนมีการกำหนดผลลัพธ์ที่คาดหวัง</a:t>
            </a:r>
          </a:p>
          <a:p>
            <a:pPr>
              <a:lnSpc>
                <a:spcPct val="150000"/>
              </a:lnSpc>
            </a:pPr>
            <a:endParaRPr lang="th-TH" sz="14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69850"/>
          <a:ext cx="8839200" cy="57943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34797"/>
                <a:gridCol w="5865263"/>
                <a:gridCol w="1239140"/>
              </a:tblGrid>
              <a:tr h="579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b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 มิติภายใน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 anchor="ctr"/>
                </a:tc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latin typeface="Tahoma" pitchFamily="34" charset="0"/>
                          <a:cs typeface="Tahoma" pitchFamily="34" charset="0"/>
                        </a:rPr>
                        <a:t>ตัวชี้วัด  ร้อยละ</a:t>
                      </a:r>
                      <a:r>
                        <a:rPr lang="th-TH" sz="1600" b="1" kern="1200" spc="1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ความสำเร็จเฉลี่ยถ่วงน้ำหนักของการสร้างความโปร่งใสในการปฏิบัติราชการ</a:t>
                      </a:r>
                      <a:endParaRPr lang="en-US" sz="1600" b="1" spc="10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th-TH" sz="1600" b="1" dirty="0" smtClean="0">
                          <a:latin typeface="Tahoma" pitchFamily="34" charset="0"/>
                          <a:cs typeface="Tahoma" pitchFamily="34" charset="0"/>
                        </a:rPr>
                        <a:t>ร้อยละ</a:t>
                      </a:r>
                      <a:r>
                        <a:rPr lang="en-US" sz="1600" b="1" dirty="0" smtClean="0">
                          <a:latin typeface="Tahoma" pitchFamily="34" charset="0"/>
                          <a:cs typeface="Tahoma" pitchFamily="34" charset="0"/>
                        </a:rPr>
                        <a:t> 5</a:t>
                      </a:r>
                      <a:endParaRPr lang="en-US" sz="16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763" y="44450"/>
            <a:ext cx="9144000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th-TH" sz="180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Line 31"/>
          <p:cNvSpPr>
            <a:spLocks noChangeShapeType="1"/>
          </p:cNvSpPr>
          <p:nvPr/>
        </p:nvSpPr>
        <p:spPr bwMode="auto">
          <a:xfrm>
            <a:off x="4763" y="685800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4763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3988" y="73025"/>
          <a:ext cx="8839200" cy="5365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8839200"/>
              </a:tblGrid>
              <a:tr h="536575">
                <a:tc>
                  <a:txBody>
                    <a:bodyPr/>
                    <a:lstStyle/>
                    <a:p>
                      <a:pPr marL="1651000" marR="0" lvl="0" indent="-1651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ตัวชี้วัดย่อย 7</a:t>
                      </a:r>
                      <a:r>
                        <a:rPr lang="en-US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.1 </a:t>
                      </a:r>
                      <a:r>
                        <a:rPr lang="th-TH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ระดับความสำเร็จในการจัดทำแผนสร้างความโปร่งใสในการปฏิบัติราชการ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2" descr="D:\Work_Por\Modernization OPDC\opdc_en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4238" y="41275"/>
            <a:ext cx="6397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A6990A3-47C9-4DC1-B757-102F13B48B75}" type="slidenum">
              <a:rPr lang="en-US" sz="1400" smtClean="0">
                <a:solidFill>
                  <a:schemeClr val="tx1"/>
                </a:solidFill>
              </a:rPr>
              <a:pPr/>
              <a:t>5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7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139216" y="679820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1600" b="1" dirty="0" smtClean="0"/>
              <a:t>เงื่อนไข </a:t>
            </a:r>
            <a:r>
              <a:rPr lang="en-US" sz="1600" b="1" dirty="0" smtClean="0"/>
              <a:t>: </a:t>
            </a:r>
            <a:r>
              <a:rPr lang="th-TH" sz="1600" b="1" dirty="0" smtClean="0"/>
              <a:t>(ต่อ)</a:t>
            </a:r>
            <a:endParaRPr lang="en-US" sz="1400" dirty="0" smtClean="0"/>
          </a:p>
          <a:p>
            <a:pPr algn="thaiDist">
              <a:lnSpc>
                <a:spcPct val="150000"/>
              </a:lnSpc>
            </a:pPr>
            <a:r>
              <a:rPr lang="en-US" sz="1400" b="1" dirty="0" smtClean="0"/>
              <a:t>(2) </a:t>
            </a:r>
            <a:r>
              <a:rPr lang="th-TH" sz="1400" b="1" dirty="0" smtClean="0"/>
              <a:t>เกณฑ์คุณภาพ </a:t>
            </a:r>
            <a:r>
              <a:rPr lang="en-US" sz="1400" b="1" dirty="0" smtClean="0"/>
              <a:t>: </a:t>
            </a:r>
            <a:r>
              <a:rPr lang="th-TH" sz="1400" dirty="0" smtClean="0"/>
              <a:t>พิจารณาความสอดคล้องของแนวทางการดำเนินงานและการแก้ไขปัญหาที่สอดคล้องกับปัจจัยสำคัญในการสร้างความโปร่งใสของแต่ละประเภทกระบวนงาน ซึ่งกำหนดให้ส่วนราชการ</a:t>
            </a:r>
            <a:r>
              <a:rPr lang="th-TH" sz="1400" u="sng" dirty="0" smtClean="0"/>
              <a:t>ดำเนินการ</a:t>
            </a:r>
            <a:br>
              <a:rPr lang="th-TH" sz="1400" u="sng" dirty="0" smtClean="0"/>
            </a:br>
            <a:r>
              <a:rPr lang="th-TH" sz="1400" u="sng" dirty="0" smtClean="0"/>
              <a:t>ไม่น้อยกว่าร้อยละ </a:t>
            </a:r>
            <a:r>
              <a:rPr lang="en-US" sz="1400" u="sng" dirty="0" smtClean="0"/>
              <a:t>70 </a:t>
            </a:r>
            <a:r>
              <a:rPr lang="th-TH" sz="1400" u="sng" dirty="0" smtClean="0"/>
              <a:t>ของปัจจัยสำคัญทั้งหมด</a:t>
            </a:r>
            <a:r>
              <a:rPr lang="th-TH" sz="1400" dirty="0" smtClean="0"/>
              <a:t> ดังนี้</a:t>
            </a:r>
            <a:endParaRPr lang="en-US" sz="1400" dirty="0" smtClean="0"/>
          </a:p>
          <a:p>
            <a:pPr>
              <a:lnSpc>
                <a:spcPct val="150000"/>
              </a:lnSpc>
            </a:pPr>
            <a:endParaRPr lang="th-TH" sz="14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69850"/>
          <a:ext cx="8839200" cy="57943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34797"/>
                <a:gridCol w="5865263"/>
                <a:gridCol w="1239140"/>
              </a:tblGrid>
              <a:tr h="579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b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 มิติภายใน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 anchor="ctr"/>
                </a:tc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latin typeface="Tahoma" pitchFamily="34" charset="0"/>
                          <a:cs typeface="Tahoma" pitchFamily="34" charset="0"/>
                        </a:rPr>
                        <a:t>ตัวชี้วัด  ร้อยละ</a:t>
                      </a:r>
                      <a:r>
                        <a:rPr lang="th-TH" sz="1600" b="1" kern="1200" spc="1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ความสำเร็จเฉลี่ยถ่วงน้ำหนักของการสร้างความโปร่งใสในการปฏิบัติราชการ</a:t>
                      </a:r>
                      <a:endParaRPr lang="en-US" sz="1600" b="1" spc="10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th-TH" sz="1600" b="1" dirty="0" smtClean="0">
                          <a:latin typeface="Tahoma" pitchFamily="34" charset="0"/>
                          <a:cs typeface="Tahoma" pitchFamily="34" charset="0"/>
                        </a:rPr>
                        <a:t>ร้อยละ</a:t>
                      </a:r>
                      <a:r>
                        <a:rPr lang="en-US" sz="1600" b="1" dirty="0" smtClean="0">
                          <a:latin typeface="Tahoma" pitchFamily="34" charset="0"/>
                          <a:cs typeface="Tahoma" pitchFamily="34" charset="0"/>
                        </a:rPr>
                        <a:t> 5</a:t>
                      </a:r>
                      <a:endParaRPr lang="en-US" sz="16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763" y="44450"/>
            <a:ext cx="9144000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th-TH" sz="180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Line 31"/>
          <p:cNvSpPr>
            <a:spLocks noChangeShapeType="1"/>
          </p:cNvSpPr>
          <p:nvPr/>
        </p:nvSpPr>
        <p:spPr bwMode="auto">
          <a:xfrm>
            <a:off x="4763" y="685800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4763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3988" y="73025"/>
          <a:ext cx="8839200" cy="5365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8839200"/>
              </a:tblGrid>
              <a:tr h="536575">
                <a:tc>
                  <a:txBody>
                    <a:bodyPr/>
                    <a:lstStyle/>
                    <a:p>
                      <a:pPr marL="1651000" marR="0" lvl="0" indent="-1651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ตัวชี้วัดย่อย 7</a:t>
                      </a:r>
                      <a:r>
                        <a:rPr lang="en-US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.1 </a:t>
                      </a:r>
                      <a:r>
                        <a:rPr lang="th-TH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ระดับความสำเร็จในการจัดทำแผนสร้างความโปร่งใสในการปฏิบัติราชการ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2" descr="D:\Work_Por\Modernization OPDC\opdc_en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4238" y="41275"/>
            <a:ext cx="6397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0733817"/>
              </p:ext>
            </p:extLst>
          </p:nvPr>
        </p:nvGraphicFramePr>
        <p:xfrm>
          <a:off x="442783" y="2048439"/>
          <a:ext cx="8280920" cy="479145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784144"/>
                <a:gridCol w="5496776"/>
              </a:tblGrid>
              <a:tr h="0">
                <a:tc>
                  <a:txBody>
                    <a:bodyPr/>
                    <a:lstStyle/>
                    <a:p>
                      <a:pPr lvl="0" algn="ctr"/>
                      <a:r>
                        <a:rPr lang="th-TH" sz="1200" dirty="0" smtClean="0">
                          <a:latin typeface="+mj-lt"/>
                        </a:rPr>
                        <a:t>ประเภทกระบวนงาน</a:t>
                      </a:r>
                      <a:endParaRPr lang="en-US" sz="120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th-TH" sz="1200" dirty="0" smtClean="0">
                          <a:latin typeface="+mj-lt"/>
                        </a:rPr>
                        <a:t>ปัจจัยสำคัญในการสร้างความโปร่งใส</a:t>
                      </a:r>
                      <a:endParaRPr lang="th-TH" sz="1200" dirty="0">
                        <a:latin typeface="+mj-lt"/>
                      </a:endParaRPr>
                    </a:p>
                  </a:txBody>
                  <a:tcPr/>
                </a:tc>
              </a:tr>
              <a:tr h="476731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>
                          <a:latin typeface="+mj-lt"/>
                        </a:rPr>
                        <a:t>1. </a:t>
                      </a:r>
                      <a:r>
                        <a:rPr lang="th-TH" sz="1200" dirty="0" smtClean="0">
                          <a:latin typeface="+mj-lt"/>
                        </a:rPr>
                        <a:t>กระบวนงานเกี่ยวกับการให้บริการประชาชนและบริการสาธารณะ</a:t>
                      </a:r>
                      <a:endParaRPr lang="en-US" sz="120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-109538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tabLst>
                          <a:tab pos="160020" algn="l"/>
                        </a:tabLst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ลดความยุ่งยาก ซับซ้อนของกระบวนงาน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09538" marR="0" lvl="0" indent="-109538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tabLst>
                          <a:tab pos="160020" algn="l"/>
                        </a:tabLst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สร้างการมีส่วนร่วมกับผู้รับบริการ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09538" marR="0" lvl="0" indent="-109538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tabLst>
                          <a:tab pos="160020" algn="l"/>
                        </a:tabLst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ให้บริการอย่างเป็นธรรม เสมอภาค</a:t>
                      </a:r>
                    </a:p>
                    <a:p>
                      <a:pPr marL="109538" marR="0" lvl="0" indent="-109538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tabLst>
                          <a:tab pos="160020" algn="l"/>
                        </a:tabLst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มีมาตรฐานการให้บริการและการประกาศให้ทราบ </a:t>
                      </a:r>
                    </a:p>
                  </a:txBody>
                  <a:tcPr/>
                </a:tc>
              </a:tr>
              <a:tr h="476731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>
                          <a:latin typeface="+mj-lt"/>
                        </a:rPr>
                        <a:t>2. </a:t>
                      </a:r>
                      <a:r>
                        <a:rPr lang="th-TH" sz="1200" dirty="0" smtClean="0">
                          <a:latin typeface="+mj-lt"/>
                        </a:rPr>
                        <a:t>กระบวนงานเกี่ยวกับการออกใบอนุญาต อนุมัติ และใบรับรอง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-109538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tabLst>
                          <a:tab pos="160020" algn="l"/>
                        </a:tabLst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มีเกณฑ์การตัดสินใจที่ชัดเจน ลดการใช้ดุลพินิจ 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09538" marR="0" lvl="0" indent="-109538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tabLst>
                          <a:tab pos="160020" algn="l"/>
                        </a:tabLst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มีการให้ข้อมูล และสร้างความเข้าใจกับผู้รับบริการ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09538" marR="0" lvl="0" indent="-109538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tabLst>
                          <a:tab pos="160020" algn="l"/>
                        </a:tabLst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เน้นถูกต้องตามกฎระเบียบ</a:t>
                      </a:r>
                    </a:p>
                    <a:p>
                      <a:pPr marL="109538" marR="0" lvl="0" indent="-109538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  <a:tabLst>
                          <a:tab pos="160020" algn="l"/>
                        </a:tabLst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มีฐานข้อมูลประกอบการตัดสินใจ </a:t>
                      </a:r>
                    </a:p>
                  </a:txBody>
                  <a:tcPr/>
                </a:tc>
              </a:tr>
              <a:tr h="476731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>
                          <a:latin typeface="+mj-lt"/>
                        </a:rPr>
                        <a:t>3. </a:t>
                      </a:r>
                      <a:r>
                        <a:rPr lang="th-TH" sz="1200" dirty="0" smtClean="0">
                          <a:latin typeface="+mj-lt"/>
                        </a:rPr>
                        <a:t>กระบวนงานเกี่ยวกับการกำกับและบังคับใช้กฎหมาย</a:t>
                      </a:r>
                      <a:endParaRPr lang="th-TH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indent="-109538">
                        <a:buFont typeface="Wingdings" pitchFamily="2" charset="2"/>
                        <a:buChar char="§"/>
                      </a:pPr>
                      <a:r>
                        <a:rPr lang="th-TH" sz="1200" dirty="0" smtClean="0">
                          <a:latin typeface="+mj-lt"/>
                        </a:rPr>
                        <a:t>มีการควบคุม ติดตามอย่างเป็นระบบ</a:t>
                      </a:r>
                    </a:p>
                    <a:p>
                      <a:pPr marL="109538" indent="-109538">
                        <a:buFont typeface="Wingdings" pitchFamily="2" charset="2"/>
                        <a:buChar char="§"/>
                      </a:pPr>
                      <a:r>
                        <a:rPr lang="th-TH" sz="1200" dirty="0" smtClean="0">
                          <a:latin typeface="+mj-lt"/>
                        </a:rPr>
                        <a:t>มีฐานข้อมูลประกอบการตัดสินใจ</a:t>
                      </a:r>
                    </a:p>
                    <a:p>
                      <a:pPr marL="109538" indent="-109538">
                        <a:buFont typeface="Wingdings" pitchFamily="2" charset="2"/>
                        <a:buChar char="§"/>
                      </a:pPr>
                      <a:r>
                        <a:rPr lang="th-TH" sz="1200" dirty="0" smtClean="0">
                          <a:latin typeface="+mj-lt"/>
                        </a:rPr>
                        <a:t>มีการบูร</a:t>
                      </a:r>
                      <a:r>
                        <a:rPr lang="th-TH" sz="1200" dirty="0" err="1" smtClean="0">
                          <a:latin typeface="+mj-lt"/>
                        </a:rPr>
                        <a:t>ณา</a:t>
                      </a:r>
                      <a:r>
                        <a:rPr lang="th-TH" sz="1200" dirty="0" smtClean="0">
                          <a:latin typeface="+mj-lt"/>
                        </a:rPr>
                        <a:t>การระหว่างหน่วยงาน</a:t>
                      </a:r>
                    </a:p>
                    <a:p>
                      <a:pPr marL="109538" indent="-109538">
                        <a:buFont typeface="Wingdings" pitchFamily="2" charset="2"/>
                        <a:buChar char="§"/>
                      </a:pPr>
                      <a:r>
                        <a:rPr lang="th-TH" sz="1200" dirty="0" smtClean="0">
                          <a:latin typeface="+mj-lt"/>
                        </a:rPr>
                        <a:t>เน้นถูกต้องตามกฎหมาย ลดการใช้ดุลพินิจ</a:t>
                      </a:r>
                    </a:p>
                    <a:p>
                      <a:pPr marL="109538" indent="-109538">
                        <a:buFont typeface="Wingdings" pitchFamily="2" charset="2"/>
                        <a:buChar char="§"/>
                      </a:pPr>
                      <a:r>
                        <a:rPr lang="th-TH" sz="1200" dirty="0" smtClean="0">
                          <a:latin typeface="+mj-lt"/>
                        </a:rPr>
                        <a:t>เน้นความเป็นธรรม เสมอภาค </a:t>
                      </a:r>
                    </a:p>
                  </a:txBody>
                  <a:tcPr/>
                </a:tc>
              </a:tr>
              <a:tr h="476731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>
                          <a:latin typeface="+mj-lt"/>
                        </a:rPr>
                        <a:t>4. </a:t>
                      </a:r>
                      <a:r>
                        <a:rPr lang="th-TH" sz="1200" dirty="0" smtClean="0">
                          <a:latin typeface="+mj-lt"/>
                        </a:rPr>
                        <a:t>กระบวนงานการให้บริการข้อมูลสารสนเทศ/วิเคราะห์และเสนอแนะนโยบาย</a:t>
                      </a:r>
                      <a:endParaRPr lang="th-TH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indent="-1095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h-TH" sz="1200" baseline="0" dirty="0" smtClean="0">
                          <a:latin typeface="+mj-lt"/>
                        </a:rPr>
                        <a:t>มีการเปิดเผยข้อมูลสารสนเทศ</a:t>
                      </a:r>
                    </a:p>
                    <a:p>
                      <a:pPr marL="109538" marR="0" indent="-1095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h-TH" sz="1200" baseline="0" dirty="0" smtClean="0">
                          <a:latin typeface="+mj-lt"/>
                        </a:rPr>
                        <a:t>มีฐานข้อมูลประกอบการเสนอแนะนโยบายและให้บริการ</a:t>
                      </a:r>
                    </a:p>
                    <a:p>
                      <a:pPr marL="109538" marR="0" indent="-1095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h-TH" sz="1200" baseline="0" dirty="0" smtClean="0">
                          <a:latin typeface="+mj-lt"/>
                        </a:rPr>
                        <a:t>สร้างการมีส่วนร่วมกับผู้มีส่วนได้ส่วนเสีย</a:t>
                      </a:r>
                    </a:p>
                    <a:p>
                      <a:pPr marL="109538" marR="0" indent="-1095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h-TH" sz="1200" baseline="0" dirty="0" smtClean="0">
                          <a:latin typeface="+mj-lt"/>
                        </a:rPr>
                        <a:t>มีการควบคุม ติดตามอย่างเป็นระบบ (เช่น มีติดตามหลังจากนโยบายได้มีการปฏิบัติ)</a:t>
                      </a:r>
                    </a:p>
                  </a:txBody>
                  <a:tcPr/>
                </a:tc>
              </a:tr>
              <a:tr h="476731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>
                          <a:latin typeface="+mj-lt"/>
                        </a:rPr>
                        <a:t>5. </a:t>
                      </a:r>
                      <a:r>
                        <a:rPr lang="th-TH" sz="1200" dirty="0" smtClean="0">
                          <a:latin typeface="+mj-lt"/>
                        </a:rPr>
                        <a:t>กระบวนการจัดการข้อร้องเรียน/ข้อพิพาท/แก้ไขความขัดแย้ง</a:t>
                      </a:r>
                      <a:endParaRPr lang="th-TH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indent="-1095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h-TH" sz="1200" baseline="0" dirty="0" smtClean="0">
                          <a:latin typeface="+mj-lt"/>
                        </a:rPr>
                        <a:t>สร้างการมีส่วนร่วมกับผู้รับบริการ</a:t>
                      </a:r>
                    </a:p>
                    <a:p>
                      <a:pPr marL="109538" marR="0" indent="-1095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h-TH" sz="1200" baseline="0" dirty="0" smtClean="0">
                          <a:latin typeface="+mj-lt"/>
                        </a:rPr>
                        <a:t>มีเกณฑ์การตัดสินใจที่ชัดเจน ลดการใช้ดุลพินิจ</a:t>
                      </a:r>
                    </a:p>
                    <a:p>
                      <a:pPr marL="109538" marR="0" indent="-1095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h-TH" sz="1200" baseline="0" dirty="0" smtClean="0">
                          <a:latin typeface="+mj-lt"/>
                        </a:rPr>
                        <a:t>มีการควบคุม ติดตามอย่างเป็นระบบ</a:t>
                      </a:r>
                    </a:p>
                    <a:p>
                      <a:pPr marL="109538" marR="0" indent="-1095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th-TH" sz="1200" baseline="0" dirty="0" smtClean="0">
                          <a:latin typeface="+mj-lt"/>
                        </a:rPr>
                        <a:t>มีการเปิดเผยข้อมูลในการจัดการข้อร้องเรียน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A6990A3-47C9-4DC1-B757-102F13B48B75}" type="slidenum">
              <a:rPr lang="en-US" sz="1400" smtClean="0">
                <a:solidFill>
                  <a:schemeClr val="tx1"/>
                </a:solidFill>
              </a:rPr>
              <a:pPr/>
              <a:t>6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7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69850"/>
          <a:ext cx="8839200" cy="57943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34797"/>
                <a:gridCol w="5865263"/>
                <a:gridCol w="1239140"/>
              </a:tblGrid>
              <a:tr h="579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b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 มิติภายใน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 anchor="ctr"/>
                </a:tc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latin typeface="Tahoma" pitchFamily="34" charset="0"/>
                          <a:cs typeface="Tahoma" pitchFamily="34" charset="0"/>
                        </a:rPr>
                        <a:t>ตัวชี้วัด  ร้อยละ</a:t>
                      </a:r>
                      <a:r>
                        <a:rPr lang="th-TH" sz="1600" b="1" kern="1200" spc="1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ความสำเร็จเฉลี่ยถ่วงน้ำหนักของการสร้างความโปร่งใสในการปฏิบัติราชการ</a:t>
                      </a:r>
                      <a:endParaRPr lang="en-US" sz="1600" b="1" spc="10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th-TH" sz="1600" b="1" dirty="0" smtClean="0">
                          <a:latin typeface="Tahoma" pitchFamily="34" charset="0"/>
                          <a:cs typeface="Tahoma" pitchFamily="34" charset="0"/>
                        </a:rPr>
                        <a:t>ร้อยละ</a:t>
                      </a:r>
                      <a:r>
                        <a:rPr lang="en-US" sz="1600" b="1" dirty="0" smtClean="0">
                          <a:latin typeface="Tahoma" pitchFamily="34" charset="0"/>
                          <a:cs typeface="Tahoma" pitchFamily="34" charset="0"/>
                        </a:rPr>
                        <a:t> 5</a:t>
                      </a:r>
                      <a:endParaRPr lang="en-US" sz="16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763" y="44450"/>
            <a:ext cx="9144000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th-TH" sz="180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Line 31"/>
          <p:cNvSpPr>
            <a:spLocks noChangeShapeType="1"/>
          </p:cNvSpPr>
          <p:nvPr/>
        </p:nvSpPr>
        <p:spPr bwMode="auto">
          <a:xfrm>
            <a:off x="4763" y="685800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4763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3988" y="73025"/>
          <a:ext cx="8839200" cy="57912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8839200"/>
              </a:tblGrid>
              <a:tr h="536575">
                <a:tc>
                  <a:txBody>
                    <a:bodyPr/>
                    <a:lstStyle/>
                    <a:p>
                      <a:pPr marL="1651000" marR="0" lvl="0" indent="-1651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ตัวชี้วัดย่อย 7.2	ระดับความสำเร็จในการดำเนินการตามแผนสร้างความโปร่งใส</a:t>
                      </a:r>
                      <a:r>
                        <a:rPr lang="en-US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lang="en-US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th-TH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ในการปฏิบัติราชการ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2" descr="D:\Work_Por\Modernization OPDC\opdc_en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4238" y="41275"/>
            <a:ext cx="6397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76200" y="5486400"/>
            <a:ext cx="87766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1400" b="1" i="1" dirty="0" smtClean="0"/>
              <a:t>เงื่อนไข </a:t>
            </a:r>
            <a:r>
              <a:rPr lang="en-US" sz="1400" b="1" i="1" dirty="0" smtClean="0"/>
              <a:t>:</a:t>
            </a:r>
            <a:endParaRPr lang="en-US" sz="1400" i="1" dirty="0" smtClean="0"/>
          </a:p>
          <a:p>
            <a:pPr marL="282575" lvl="0" indent="-166688" algn="thaiDi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i="1" dirty="0" smtClean="0"/>
              <a:t> </a:t>
            </a:r>
            <a:r>
              <a:rPr lang="th-TH" sz="1200" i="1" dirty="0" smtClean="0"/>
              <a:t>สำนักงาน </a:t>
            </a:r>
            <a:r>
              <a:rPr lang="th-TH" sz="1200" i="1" dirty="0" err="1" smtClean="0"/>
              <a:t>ก.พ.ร.</a:t>
            </a:r>
            <a:r>
              <a:rPr lang="th-TH" sz="1200" i="1" dirty="0" smtClean="0"/>
              <a:t> จะประเมินผลตัวชี้วัดที่ </a:t>
            </a:r>
            <a:r>
              <a:rPr lang="en-US" sz="1200" i="1" dirty="0" smtClean="0"/>
              <a:t>7.2 </a:t>
            </a:r>
            <a:r>
              <a:rPr lang="th-TH" sz="1200" i="1" dirty="0" smtClean="0"/>
              <a:t>เมื่อส่วนราชการมีผลการดำเนินการตามตัวชี้วัดที่ </a:t>
            </a:r>
            <a:r>
              <a:rPr lang="en-US" sz="1200" i="1" dirty="0" smtClean="0"/>
              <a:t>7.1 </a:t>
            </a:r>
            <a:r>
              <a:rPr lang="th-TH" sz="1200" i="1" dirty="0" smtClean="0"/>
              <a:t>ไม่น้อยกว่าระดับคะแนนที่ </a:t>
            </a:r>
            <a:r>
              <a:rPr lang="en-US" sz="1200" i="1" dirty="0" smtClean="0"/>
              <a:t>3 </a:t>
            </a:r>
            <a:r>
              <a:rPr lang="th-TH" sz="1200" i="1" dirty="0" smtClean="0"/>
              <a:t>คือ มีแผนสร้างความโปร่งใสในการปฏิบัติราชการครบตามเกณฑ์พื้นฐาน </a:t>
            </a:r>
            <a:r>
              <a:rPr lang="en-US" sz="1200" i="1" dirty="0" smtClean="0"/>
              <a:t>5</a:t>
            </a:r>
            <a:r>
              <a:rPr lang="th-TH" sz="1200" i="1" dirty="0" smtClean="0"/>
              <a:t> องค์ประกอบ และมีคุณภาพตามเกณฑ์คุณภาพไม่น้อยกว่าร้อยละ </a:t>
            </a:r>
            <a:r>
              <a:rPr lang="en-US" sz="1200" i="1" dirty="0" smtClean="0"/>
              <a:t>70 </a:t>
            </a:r>
          </a:p>
          <a:p>
            <a:pPr marL="282575" lvl="0" indent="-166688" algn="thaiDi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i="1" dirty="0" smtClean="0"/>
              <a:t> </a:t>
            </a:r>
            <a:r>
              <a:rPr lang="th-TH" sz="1200" i="1" dirty="0" smtClean="0"/>
              <a:t>การดำเนินการครบถ้วนตามแผนการสร้างความโปร่งใสในการปฏิบัติราชการ หมายถึง การดำเนินกิจกรรมครบถ้วนตามแผน และภายในระยะเวลาที่กำหนด</a:t>
            </a:r>
            <a:endParaRPr lang="en-US" sz="1200" i="1" dirty="0" smtClean="0"/>
          </a:p>
          <a:p>
            <a:pPr algn="thaiDist"/>
            <a:endParaRPr lang="en-US" sz="1400" i="1" dirty="0" smtClean="0"/>
          </a:p>
          <a:p>
            <a:pPr algn="thaiDist"/>
            <a:endParaRPr lang="en-US" sz="1400" i="1" dirty="0"/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875175" y="642074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A6990A3-47C9-4DC1-B757-102F13B48B75}" type="slidenum">
              <a:rPr lang="en-US" sz="1400" smtClean="0">
                <a:solidFill>
                  <a:schemeClr val="tx1"/>
                </a:solidFill>
              </a:rPr>
              <a:pPr/>
              <a:t>7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2865248"/>
              </p:ext>
            </p:extLst>
          </p:nvPr>
        </p:nvGraphicFramePr>
        <p:xfrm>
          <a:off x="525905" y="2604680"/>
          <a:ext cx="8136904" cy="287553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136848"/>
                <a:gridCol w="7000056"/>
              </a:tblGrid>
              <a:tr h="537731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ระดับคะแนน</a:t>
                      </a:r>
                      <a:endParaRPr lang="th-TH" sz="1400" dirty="0"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เกณฑ์การให้คะแนน</a:t>
                      </a:r>
                      <a:endParaRPr lang="th-TH" sz="1400" dirty="0"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412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มีการดำเนินการตามแผนได้ครบถ้วน ร้อยละ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100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954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2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มีการดำเนินการตามแผนได้ครบถ้วน ร้อยละ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100 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และมีความสำเร็จเฉลี่ยถ่วงน้ำหนักของการบรรลุเป้าหมายตามตัวชี้วัดที่กำหนดร้อยละ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70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744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มีการดำเนินการตามแผนได้ครบถ้วน ร้อยละ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100 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และมีความสำเร็จเฉลี่ยถ่วงน้ำหนักของการบรรลุเป้าหมายตามตัวชี้วัดที่กำหนดร้อยละ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80</a:t>
                      </a:r>
                      <a:r>
                        <a:rPr lang="th-TH" sz="1400" u="sng" dirty="0">
                          <a:solidFill>
                            <a:srgbClr val="FF0000"/>
                          </a:solidFill>
                          <a:latin typeface="+mn-lt"/>
                          <a:ea typeface="Cordia New"/>
                          <a:cs typeface="+mn-cs"/>
                        </a:rPr>
                        <a:t> 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778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มีการดำเนินการตามแผนได้ครบถ้วน ร้อยละ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100</a:t>
                      </a:r>
                      <a:r>
                        <a:rPr lang="th-TH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 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และมีความสำเร็จเฉลี่ยถ่วงน้ำหนักของการบรรลุเป้าหมายตามตัวชี้วัดที่กำหนดร้อยละ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90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778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มีการดำเนินการตามแผนได้ครบถ้วน ร้อยละ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100</a:t>
                      </a:r>
                      <a:r>
                        <a:rPr lang="th-TH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 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และมีความสำเร็จเฉลี่ยถ่วงน้ำหนักของการบรรลุเป้าหมายตามตัวชี้วัดที่กำหนดร้อยละ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Cordia New"/>
                          <a:cs typeface="+mn-cs"/>
                        </a:rPr>
                        <a:t>100</a:t>
                      </a:r>
                      <a:r>
                        <a:rPr lang="th-TH" sz="1400" u="sng" dirty="0">
                          <a:solidFill>
                            <a:srgbClr val="FF0000"/>
                          </a:solidFill>
                          <a:latin typeface="+mn-lt"/>
                          <a:ea typeface="Cordia New"/>
                          <a:cs typeface="+mn-cs"/>
                        </a:rPr>
                        <a:t> 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51326" y="943552"/>
            <a:ext cx="8915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thaiDist"/>
            <a:r>
              <a:rPr lang="en-US" sz="1400" dirty="0" smtClean="0">
                <a:latin typeface="Tahoma" pitchFamily="34" charset="0"/>
                <a:cs typeface="Tahoma" pitchFamily="34" charset="0"/>
              </a:rPr>
              <a:t> 	</a:t>
            </a:r>
            <a:r>
              <a:rPr lang="th-TH" sz="1400" dirty="0" smtClean="0"/>
              <a:t>พิจารณาจากความสำเร็จของการดำเนินการตามแผนสร้างความโปร่งใสในการปฏิบัติราชการ และระดับความสำเร็จถ่วงน้ำหนักของการดำเนินการตามตัวชี้วัดเมื่อเทียบกับค่าเป้าหมายที่กำหนด</a:t>
            </a:r>
            <a:endParaRPr lang="en-US" sz="1400" dirty="0" smtClean="0"/>
          </a:p>
          <a:p>
            <a:pPr lvl="0" algn="thaiDist"/>
            <a:r>
              <a:rPr lang="en-US" sz="1400" dirty="0" smtClean="0"/>
              <a:t>	 (</a:t>
            </a:r>
            <a:r>
              <a:rPr lang="th-TH" sz="1400" u="sng" dirty="0" smtClean="0"/>
              <a:t>ตัวชี้วัดความสำเร็จตามแผนสร้างความโปร่งใสในการปฏิบัติราชการ</a:t>
            </a:r>
            <a:r>
              <a:rPr lang="en-US" sz="1400" dirty="0" smtClean="0"/>
              <a:t>)</a:t>
            </a:r>
          </a:p>
          <a:p>
            <a:pPr algn="thaiDist"/>
            <a:endParaRPr lang="en-US" sz="1400" dirty="0" smtClean="0">
              <a:latin typeface="Tahoma" pitchFamily="34" charset="0"/>
              <a:cs typeface="Tahoma" pitchFamily="34" charset="0"/>
            </a:endParaRPr>
          </a:p>
          <a:p>
            <a:pPr algn="thaiDist"/>
            <a:r>
              <a:rPr lang="th-TH" sz="1400" b="1" dirty="0" smtClean="0"/>
              <a:t>เกณฑ์การให้คะแนน </a:t>
            </a:r>
            <a:r>
              <a:rPr lang="en-US" sz="1400" b="1" dirty="0" smtClean="0"/>
              <a:t>:</a:t>
            </a:r>
            <a:endParaRPr lang="en-US" sz="1400" dirty="0" smtClean="0"/>
          </a:p>
          <a:p>
            <a:pPr algn="thaiDist"/>
            <a:r>
              <a:rPr lang="en-US" sz="1400" dirty="0" smtClean="0"/>
              <a:t>	</a:t>
            </a:r>
            <a:r>
              <a:rPr lang="th-TH" sz="1400" dirty="0" smtClean="0"/>
              <a:t>กำหนดเป็นระดับขั้นของความสำเร็จในการดำเนินการระดับคะแนนที่ </a:t>
            </a:r>
            <a:r>
              <a:rPr lang="en-US" sz="1400" dirty="0" smtClean="0"/>
              <a:t>1</a:t>
            </a:r>
            <a:r>
              <a:rPr lang="th-TH" sz="1400" dirty="0" smtClean="0"/>
              <a:t> </a:t>
            </a:r>
            <a:r>
              <a:rPr lang="en-US" sz="1400" dirty="0" smtClean="0"/>
              <a:t>(Milestone) </a:t>
            </a:r>
            <a:r>
              <a:rPr lang="th-TH" sz="1400" dirty="0" smtClean="0"/>
              <a:t>และระดับความสำเร็จ</a:t>
            </a:r>
            <a:br>
              <a:rPr lang="th-TH" sz="1400" dirty="0" smtClean="0"/>
            </a:br>
            <a:r>
              <a:rPr lang="th-TH" sz="1400" dirty="0" smtClean="0"/>
              <a:t>ถ่วงน้ำหนักของการดำเนินการตามตัวชี้วัดเมื่อเทียบกับค่าเป้าหมายที่กำหนดในระดับคะแนนที่ </a:t>
            </a:r>
            <a:r>
              <a:rPr lang="en-US" sz="1400" dirty="0" smtClean="0"/>
              <a:t>2-5</a:t>
            </a:r>
          </a:p>
          <a:p>
            <a:pPr algn="thaiDist"/>
            <a:endParaRPr lang="th-TH" sz="14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7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69850"/>
          <a:ext cx="8839200" cy="57943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34797"/>
                <a:gridCol w="5865263"/>
                <a:gridCol w="1239140"/>
              </a:tblGrid>
              <a:tr h="579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b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 มิติภายใน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 anchor="ctr"/>
                </a:tc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latin typeface="Tahoma" pitchFamily="34" charset="0"/>
                          <a:cs typeface="Tahoma" pitchFamily="34" charset="0"/>
                        </a:rPr>
                        <a:t>ตัวชี้วัด  ร้อยละ</a:t>
                      </a:r>
                      <a:r>
                        <a:rPr lang="th-TH" sz="1600" b="1" kern="1200" spc="1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ความสำเร็จเฉลี่ยถ่วงน้ำหนักของการสร้างความโปร่งใสในการปฏิบัติราชการ</a:t>
                      </a:r>
                      <a:endParaRPr lang="en-US" sz="1600" b="1" spc="10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th-TH" sz="1600" b="1" dirty="0" smtClean="0">
                          <a:latin typeface="Tahoma" pitchFamily="34" charset="0"/>
                          <a:cs typeface="Tahoma" pitchFamily="34" charset="0"/>
                        </a:rPr>
                        <a:t>ร้อยละ</a:t>
                      </a:r>
                      <a:r>
                        <a:rPr lang="en-US" sz="1600" b="1" dirty="0" smtClean="0">
                          <a:latin typeface="Tahoma" pitchFamily="34" charset="0"/>
                          <a:cs typeface="Tahoma" pitchFamily="34" charset="0"/>
                        </a:rPr>
                        <a:t> 5</a:t>
                      </a:r>
                      <a:endParaRPr lang="en-US" sz="16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763" y="44452"/>
            <a:ext cx="9144000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th-TH" sz="180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Line 31"/>
          <p:cNvSpPr>
            <a:spLocks noChangeShapeType="1"/>
          </p:cNvSpPr>
          <p:nvPr/>
        </p:nvSpPr>
        <p:spPr bwMode="auto">
          <a:xfrm>
            <a:off x="4763" y="685800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4763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3988" y="73027"/>
          <a:ext cx="8839200" cy="5365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8839200"/>
              </a:tblGrid>
              <a:tr h="536575">
                <a:tc>
                  <a:txBody>
                    <a:bodyPr/>
                    <a:lstStyle/>
                    <a:p>
                      <a:pPr marL="1651000" marR="0" lvl="0" indent="-1651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1" spc="10" dirty="0" smtClean="0">
                        <a:solidFill>
                          <a:schemeClr val="tx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2" descr="D:\Work_Por\Modernization OPDC\opdc_en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4238" y="41277"/>
            <a:ext cx="6397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2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A6990A3-47C9-4DC1-B757-102F13B48B75}" type="slidenum">
              <a:rPr lang="en-US" sz="1400" smtClean="0">
                <a:solidFill>
                  <a:schemeClr val="tx1"/>
                </a:solidFill>
              </a:rPr>
              <a:pPr/>
              <a:t>8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95536" y="202842"/>
            <a:ext cx="820891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ตัวอย่าง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th-TH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ตัวชี้วัดในการพัฒนาหรือปรับปรุงกระบวนงานให้มีความโปร่งใส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1516" y="977721"/>
            <a:ext cx="9002331" cy="4952638"/>
          </a:xfrm>
          <a:prstGeom prst="rect">
            <a:avLst/>
          </a:prstGeom>
          <a:solidFill>
            <a:srgbClr val="CCECFF">
              <a:alpha val="47843"/>
            </a:srgbClr>
          </a:solidFill>
        </p:spPr>
        <p:txBody>
          <a:bodyPr wrap="square">
            <a:spAutoFit/>
          </a:bodyPr>
          <a:lstStyle/>
          <a:p>
            <a:pPr marL="231775" lvl="0" indent="-231775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"/>
            </a:pPr>
            <a:r>
              <a:rPr lang="th-TH" sz="1200" dirty="0">
                <a:latin typeface="Cordia New" pitchFamily="34" charset="-34"/>
              </a:rPr>
              <a:t>ระดับความเชื่อถือไว้วางใจของประชาชนต่อ</a:t>
            </a:r>
            <a:r>
              <a:rPr lang="th-TH" sz="1200" dirty="0" smtClean="0">
                <a:latin typeface="Cordia New" pitchFamily="34" charset="-34"/>
              </a:rPr>
              <a:t>องค์การ</a:t>
            </a:r>
            <a:r>
              <a:rPr lang="en-US" sz="1200" dirty="0" smtClean="0">
                <a:latin typeface="Cordia New" pitchFamily="34" charset="-34"/>
              </a:rPr>
              <a:t> </a:t>
            </a:r>
            <a:r>
              <a:rPr lang="th-TH" sz="1200" dirty="0" smtClean="0">
                <a:latin typeface="Cordia New" pitchFamily="34" charset="-34"/>
              </a:rPr>
              <a:t>(เพิ่มขึ้นร้อยละ...)</a:t>
            </a:r>
            <a:endParaRPr lang="en-US" sz="1200" dirty="0">
              <a:latin typeface="Cordia New" pitchFamily="34" charset="-34"/>
            </a:endParaRPr>
          </a:p>
          <a:p>
            <a:pPr marL="231775" indent="-231775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"/>
            </a:pPr>
            <a:r>
              <a:rPr lang="th-TH" sz="1200" dirty="0">
                <a:latin typeface="Cordia New" pitchFamily="34" charset="-34"/>
              </a:rPr>
              <a:t>ระดับความพึงพอใจของประชาชนในการรับการบริการและข้อมูลข่าวสารจากข้าราชการในองค์การ (เพิ่มขึ้นร้อยละ...</a:t>
            </a:r>
            <a:r>
              <a:rPr lang="th-TH" sz="1200" dirty="0" smtClean="0">
                <a:latin typeface="Cordia New" pitchFamily="34" charset="-34"/>
              </a:rPr>
              <a:t>)</a:t>
            </a:r>
            <a:endParaRPr lang="en-US" sz="1200" dirty="0">
              <a:latin typeface="Cordia New" pitchFamily="34" charset="-34"/>
            </a:endParaRPr>
          </a:p>
          <a:p>
            <a:pPr marL="231775" lvl="0" indent="-231775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"/>
            </a:pPr>
            <a:r>
              <a:rPr lang="th-TH" sz="1200" dirty="0">
                <a:latin typeface="Cordia New" pitchFamily="34" charset="-34"/>
              </a:rPr>
              <a:t>ร้อยละของงบประมาณที่ประหยัด</a:t>
            </a:r>
            <a:r>
              <a:rPr lang="th-TH" sz="1200" dirty="0" smtClean="0">
                <a:latin typeface="Cordia New" pitchFamily="34" charset="-34"/>
              </a:rPr>
              <a:t>ได้ (ประหยัดได้ร้อยละ...)</a:t>
            </a:r>
            <a:endParaRPr lang="en-US" sz="1200" dirty="0">
              <a:latin typeface="Cordia New" pitchFamily="34" charset="-34"/>
            </a:endParaRPr>
          </a:p>
          <a:p>
            <a:pPr marL="231775" lvl="0" indent="-231775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"/>
            </a:pPr>
            <a:r>
              <a:rPr lang="th-TH" sz="1200" dirty="0">
                <a:latin typeface="Cordia New" pitchFamily="34" charset="-34"/>
              </a:rPr>
              <a:t>ร้อยละของจำนวนงานที่มีความผิดพลาด ไม่สมบูรณ์ ไม่สอดคล้องกับแนวทาง/มาตรฐานที่กำหนด</a:t>
            </a:r>
            <a:r>
              <a:rPr lang="th-TH" sz="1200" dirty="0" smtClean="0">
                <a:latin typeface="Cordia New" pitchFamily="34" charset="-34"/>
              </a:rPr>
              <a:t>ไว้ (ลดลงร้อยละ...)</a:t>
            </a:r>
            <a:endParaRPr lang="en-US" sz="1200" dirty="0">
              <a:latin typeface="Cordia New" pitchFamily="34" charset="-34"/>
            </a:endParaRPr>
          </a:p>
          <a:p>
            <a:pPr marL="231775" indent="-231775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"/>
            </a:pPr>
            <a:r>
              <a:rPr lang="th-TH" sz="1200" dirty="0">
                <a:latin typeface="Cordia New" pitchFamily="34" charset="-34"/>
              </a:rPr>
              <a:t>จำนวนกรณีฟ้องร้องหรือข้อร้องเรียนจากประชาชนเกี่ยวกับการบริการที่ไม่เป็นธรรม การเลือกปฏิบัติ ไม่โปร่งใส รวมทั้งข้อมูลที่ไม่ครบถ้วน บิดเบือนข้อเท็จจริงของข้าราชการในองค์การ (ลดลงร้อยละ...</a:t>
            </a:r>
            <a:r>
              <a:rPr lang="th-TH" sz="1200" dirty="0" smtClean="0">
                <a:latin typeface="Cordia New" pitchFamily="34" charset="-34"/>
              </a:rPr>
              <a:t>)</a:t>
            </a:r>
            <a:endParaRPr lang="en-US" sz="1200" dirty="0">
              <a:latin typeface="Cordia New" pitchFamily="34" charset="-34"/>
            </a:endParaRPr>
          </a:p>
          <a:p>
            <a:pPr marL="231775" indent="-231775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"/>
            </a:pPr>
            <a:r>
              <a:rPr lang="th-TH" sz="1200" dirty="0">
                <a:latin typeface="Cordia New" pitchFamily="34" charset="-34"/>
              </a:rPr>
              <a:t>จำนวนกรณีฟ้องร้องหรือข้อร้องเรียนจากประชาชนและข้าราชการเกี่ยวกับกรณีทุจริต การใช้ตำแหน่งหน้าที่เพื่อเอื้อประโยชน์ การกระทำที่เป็นการขัดกันแห่งผลประโยชน์ และการมีผลประโยชน์ทับซ้อนของข้าราชการในองค์การ (ลดลงร้อยละ...</a:t>
            </a:r>
            <a:r>
              <a:rPr lang="th-TH" sz="1200" dirty="0" smtClean="0">
                <a:latin typeface="Cordia New" pitchFamily="34" charset="-34"/>
              </a:rPr>
              <a:t>)</a:t>
            </a:r>
            <a:endParaRPr lang="en-US" sz="1200" dirty="0">
              <a:latin typeface="Cordia New" pitchFamily="34" charset="-34"/>
            </a:endParaRPr>
          </a:p>
          <a:p>
            <a:pPr marL="231775" indent="-231775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"/>
            </a:pPr>
            <a:r>
              <a:rPr lang="th-TH" sz="1200" dirty="0">
                <a:latin typeface="Cordia New" pitchFamily="34" charset="-34"/>
              </a:rPr>
              <a:t>จำนวนกรณีฟ้องร้องหรือข้อร้องเรียนเกี่ยวกับความโปร่งใสในการดำเนินงานขององค์การ</a:t>
            </a:r>
            <a:r>
              <a:rPr lang="th-TH" sz="1200" dirty="0" smtClean="0">
                <a:latin typeface="Cordia New" pitchFamily="34" charset="-34"/>
              </a:rPr>
              <a:t>นั้นๆ</a:t>
            </a:r>
            <a:r>
              <a:rPr lang="en-US" sz="1200" dirty="0" smtClean="0">
                <a:latin typeface="Cordia New" pitchFamily="34" charset="-34"/>
              </a:rPr>
              <a:t> </a:t>
            </a:r>
            <a:r>
              <a:rPr lang="th-TH" sz="1200" dirty="0">
                <a:latin typeface="Cordia New" pitchFamily="34" charset="-34"/>
              </a:rPr>
              <a:t>(ลดลงร้อยละ...</a:t>
            </a:r>
            <a:r>
              <a:rPr lang="th-TH" sz="1200" dirty="0" smtClean="0">
                <a:latin typeface="Cordia New" pitchFamily="34" charset="-34"/>
              </a:rPr>
              <a:t>)</a:t>
            </a:r>
          </a:p>
          <a:p>
            <a:pPr marL="231775" indent="-231775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"/>
            </a:pPr>
            <a:r>
              <a:rPr lang="th-TH" sz="1200" dirty="0" smtClean="0">
                <a:latin typeface="Cordia New" pitchFamily="34" charset="-34"/>
              </a:rPr>
              <a:t>จำนวนเรื่องที่ต้องชี้แจง </a:t>
            </a:r>
            <a:r>
              <a:rPr lang="th-TH" sz="1200" dirty="0" err="1" smtClean="0">
                <a:latin typeface="Cordia New" pitchFamily="34" charset="-34"/>
              </a:rPr>
              <a:t>สตง</a:t>
            </a:r>
            <a:r>
              <a:rPr lang="th-TH" sz="1200" dirty="0" smtClean="0">
                <a:latin typeface="Cordia New" pitchFamily="34" charset="-34"/>
              </a:rPr>
              <a:t>.</a:t>
            </a:r>
            <a:r>
              <a:rPr lang="en-US" sz="1200" dirty="0" smtClean="0">
                <a:latin typeface="Cordia New" pitchFamily="34" charset="-34"/>
              </a:rPr>
              <a:t> </a:t>
            </a:r>
            <a:r>
              <a:rPr lang="th-TH" sz="1200" dirty="0">
                <a:latin typeface="Cordia New" pitchFamily="34" charset="-34"/>
              </a:rPr>
              <a:t>(ลดลงร้อยละ...</a:t>
            </a:r>
            <a:r>
              <a:rPr lang="th-TH" sz="1200" dirty="0" smtClean="0">
                <a:latin typeface="Cordia New" pitchFamily="34" charset="-34"/>
              </a:rPr>
              <a:t>)</a:t>
            </a:r>
          </a:p>
          <a:p>
            <a:pPr marL="231775" indent="-231775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"/>
            </a:pPr>
            <a:r>
              <a:rPr lang="th-TH" sz="1200" dirty="0" smtClean="0">
                <a:latin typeface="Cordia New" pitchFamily="34" charset="-34"/>
              </a:rPr>
              <a:t>จำนวนคดีที่ส่งไป ป.ป.ช. หรือ </a:t>
            </a:r>
            <a:r>
              <a:rPr lang="th-TH" sz="1200" dirty="0" err="1" smtClean="0">
                <a:latin typeface="Cordia New" pitchFamily="34" charset="-34"/>
              </a:rPr>
              <a:t>ป.ป.ท</a:t>
            </a:r>
            <a:r>
              <a:rPr lang="th-TH" sz="1200" dirty="0" smtClean="0">
                <a:latin typeface="Cordia New" pitchFamily="34" charset="-34"/>
              </a:rPr>
              <a:t>.</a:t>
            </a:r>
            <a:r>
              <a:rPr lang="en-US" sz="1200" dirty="0" smtClean="0">
                <a:latin typeface="Cordia New" pitchFamily="34" charset="-34"/>
              </a:rPr>
              <a:t> </a:t>
            </a:r>
            <a:r>
              <a:rPr lang="th-TH" sz="1200" dirty="0">
                <a:latin typeface="Cordia New" pitchFamily="34" charset="-34"/>
              </a:rPr>
              <a:t>(ลดลงร้อยละ...</a:t>
            </a:r>
            <a:r>
              <a:rPr lang="th-TH" sz="1200" dirty="0" smtClean="0">
                <a:latin typeface="Cordia New" pitchFamily="34" charset="-34"/>
              </a:rPr>
              <a:t>)</a:t>
            </a:r>
            <a:endParaRPr lang="en-US" sz="1200" dirty="0">
              <a:latin typeface="Cordia New" pitchFamily="34" charset="-34"/>
            </a:endParaRPr>
          </a:p>
          <a:p>
            <a:pPr marL="231775" indent="-231775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"/>
            </a:pPr>
            <a:r>
              <a:rPr lang="th-TH" sz="1200" dirty="0">
                <a:latin typeface="Cordia New" pitchFamily="34" charset="-34"/>
              </a:rPr>
              <a:t>จำนวนข้อมูลข่าวสาร (จำแนกตามเรื่อง/ประเภท) ที่เปิดเผยต่อประชาชนทางเว็บไซต์และอื่น </a:t>
            </a:r>
            <a:r>
              <a:rPr lang="th-TH" sz="1200" dirty="0" smtClean="0">
                <a:latin typeface="Cordia New" pitchFamily="34" charset="-34"/>
              </a:rPr>
              <a:t>ๆ</a:t>
            </a:r>
            <a:r>
              <a:rPr lang="en-US" sz="1200" dirty="0" smtClean="0">
                <a:latin typeface="Cordia New" pitchFamily="34" charset="-34"/>
              </a:rPr>
              <a:t> </a:t>
            </a:r>
            <a:r>
              <a:rPr lang="th-TH" sz="1200" dirty="0">
                <a:latin typeface="Cordia New" pitchFamily="34" charset="-34"/>
              </a:rPr>
              <a:t>(เพิ่มขึ้นร้อยละ...</a:t>
            </a:r>
            <a:r>
              <a:rPr lang="th-TH" sz="1200" dirty="0" smtClean="0">
                <a:latin typeface="Cordia New" pitchFamily="34" charset="-34"/>
              </a:rPr>
              <a:t>)</a:t>
            </a:r>
            <a:endParaRPr lang="en-US" sz="1200" dirty="0">
              <a:latin typeface="Cordia New" pitchFamily="34" charset="-34"/>
            </a:endParaRPr>
          </a:p>
          <a:p>
            <a:pPr marL="231775" indent="-231775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"/>
            </a:pPr>
            <a:r>
              <a:rPr lang="th-TH" sz="1200" dirty="0">
                <a:latin typeface="Cordia New" pitchFamily="34" charset="-34"/>
              </a:rPr>
              <a:t>จำนวนข้อมูลเกี่ยวกับการดำเนินงาน/การปฏิบัติงานที่ได้เปิดเผยต่อหน่วยราชการอื่นๆ และประชาชนทางเว็บไซต์ และ</a:t>
            </a:r>
            <a:r>
              <a:rPr lang="th-TH" sz="1200" dirty="0" smtClean="0">
                <a:latin typeface="Cordia New" pitchFamily="34" charset="-34"/>
              </a:rPr>
              <a:t>อื่นๆ</a:t>
            </a:r>
            <a:r>
              <a:rPr lang="en-US" sz="1200" dirty="0" smtClean="0">
                <a:latin typeface="Cordia New" pitchFamily="34" charset="-34"/>
              </a:rPr>
              <a:t> </a:t>
            </a:r>
            <a:r>
              <a:rPr lang="th-TH" sz="1200" dirty="0">
                <a:latin typeface="Cordia New" pitchFamily="34" charset="-34"/>
              </a:rPr>
              <a:t>(เพิ่มขึ้นร้อยละ...</a:t>
            </a:r>
            <a:r>
              <a:rPr lang="th-TH" sz="1200" dirty="0" smtClean="0">
                <a:latin typeface="Cordia New" pitchFamily="34" charset="-34"/>
              </a:rPr>
              <a:t>)</a:t>
            </a:r>
            <a:endParaRPr lang="en-US" sz="1200" dirty="0">
              <a:latin typeface="Cordia New" pitchFamily="34" charset="-34"/>
            </a:endParaRPr>
          </a:p>
          <a:p>
            <a:pPr marL="231775" indent="-231775">
              <a:lnSpc>
                <a:spcPct val="150000"/>
              </a:lnSpc>
              <a:spcAft>
                <a:spcPts val="500"/>
              </a:spcAft>
              <a:buFont typeface="Wingdings" pitchFamily="2" charset="2"/>
              <a:buChar char=""/>
            </a:pPr>
            <a:r>
              <a:rPr lang="th-TH" sz="1200" dirty="0">
                <a:latin typeface="Cordia New" pitchFamily="34" charset="-34"/>
              </a:rPr>
              <a:t>จำนวนโครงการ/กิจกรรมที่กระตุ้น/เสริมสร้างจิตสำนึกของข้าราชการในองค์การต่อการปฏิบัติหน้าที่เพื่อผลประโยชน์ของ</a:t>
            </a:r>
            <a:r>
              <a:rPr lang="th-TH" sz="1200" dirty="0" smtClean="0">
                <a:latin typeface="Cordia New" pitchFamily="34" charset="-34"/>
              </a:rPr>
              <a:t>ประเทศชาติ</a:t>
            </a:r>
            <a:r>
              <a:rPr lang="en-US" sz="1200" dirty="0" smtClean="0">
                <a:latin typeface="Cordia New" pitchFamily="34" charset="-34"/>
              </a:rPr>
              <a:t> </a:t>
            </a:r>
            <a:r>
              <a:rPr lang="th-TH" sz="1200" dirty="0">
                <a:latin typeface="Cordia New" pitchFamily="34" charset="-34"/>
              </a:rPr>
              <a:t>(เพิ่มขึ้นร้อยละ...</a:t>
            </a:r>
            <a:r>
              <a:rPr lang="th-TH" sz="1200" dirty="0" smtClean="0">
                <a:latin typeface="Cordia New" pitchFamily="34" charset="-34"/>
              </a:rPr>
              <a:t>)</a:t>
            </a:r>
            <a:endParaRPr lang="en-US" sz="1200" dirty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87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69850"/>
          <a:ext cx="8839200" cy="57943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34797"/>
                <a:gridCol w="5865263"/>
                <a:gridCol w="1239140"/>
              </a:tblGrid>
              <a:tr h="579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การประเมิน</a:t>
                      </a:r>
                      <a:b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ahoma" pitchFamily="34" charset="0"/>
                          <a:cs typeface="Tahoma" pitchFamily="34" charset="0"/>
                        </a:rPr>
                        <a:t> มิติภายใน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 anchor="ctr"/>
                </a:tc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latin typeface="Tahoma" pitchFamily="34" charset="0"/>
                          <a:cs typeface="Tahoma" pitchFamily="34" charset="0"/>
                        </a:rPr>
                        <a:t>ตัวชี้วัด  ร้อยละ</a:t>
                      </a:r>
                      <a:r>
                        <a:rPr lang="th-TH" sz="1600" b="1" kern="1200" spc="10" baseline="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ความสำเร็จเฉลี่ยถ่วงน้ำหนักของการสร้างความโปร่งใสในการปฏิบัติราชการ</a:t>
                      </a:r>
                      <a:endParaRPr lang="en-US" sz="1600" b="1" spc="10" dirty="0" smtClean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th-TH" sz="1600" b="1" dirty="0" smtClean="0">
                          <a:latin typeface="Tahoma" pitchFamily="34" charset="0"/>
                          <a:cs typeface="Tahoma" pitchFamily="34" charset="0"/>
                        </a:rPr>
                        <a:t>ร้อยละ</a:t>
                      </a:r>
                      <a:r>
                        <a:rPr lang="en-US" sz="1600" b="1" dirty="0" smtClean="0">
                          <a:latin typeface="Tahoma" pitchFamily="34" charset="0"/>
                          <a:cs typeface="Tahoma" pitchFamily="34" charset="0"/>
                        </a:rPr>
                        <a:t> 5</a:t>
                      </a:r>
                      <a:endParaRPr lang="en-US" sz="16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T="45745" marB="45745"/>
                </a:tc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763" y="44450"/>
            <a:ext cx="9144000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>
              <a:defRPr/>
            </a:pPr>
            <a:endParaRPr lang="th-TH" sz="180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Line 31"/>
          <p:cNvSpPr>
            <a:spLocks noChangeShapeType="1"/>
          </p:cNvSpPr>
          <p:nvPr/>
        </p:nvSpPr>
        <p:spPr bwMode="auto">
          <a:xfrm>
            <a:off x="4763" y="685800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31"/>
          <p:cNvSpPr>
            <a:spLocks noChangeShapeType="1"/>
          </p:cNvSpPr>
          <p:nvPr/>
        </p:nvSpPr>
        <p:spPr bwMode="auto">
          <a:xfrm>
            <a:off x="4763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3988" y="73025"/>
          <a:ext cx="8839200" cy="5365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8839200"/>
              </a:tblGrid>
              <a:tr h="536575">
                <a:tc>
                  <a:txBody>
                    <a:bodyPr/>
                    <a:lstStyle/>
                    <a:p>
                      <a:pPr marL="1651000" marR="0" lvl="0" indent="-1651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spc="1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ตัวชี้วัดย่อย 7.3	ผลสำรวจความโปร่งใสในการปฏิบัติราชการ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2" descr="D:\Work_Por\Modernization OPDC\opdc_en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4238" y="41275"/>
            <a:ext cx="6397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7296" y="943552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 smtClean="0">
                <a:latin typeface="Tahoma" pitchFamily="34" charset="0"/>
                <a:cs typeface="Tahoma" pitchFamily="34" charset="0"/>
              </a:rPr>
              <a:t> 	</a:t>
            </a:r>
            <a:r>
              <a:rPr lang="th-TH" sz="1400" dirty="0" smtClean="0"/>
              <a:t>เพื่อเป็นการประเมินความสำเร็จของการดำเนินการสร้างความโปร่งใสในการปฏิบัติราชการ โดยวัดผลลัพธ์จากความเห็นของผู้รับบริการที่เกี่ยวข้องกับกระบวนงานที่ส่วนราชการดำเนินการสร้างความโปร่งใส</a:t>
            </a:r>
            <a:r>
              <a:rPr lang="en-US" sz="1400" dirty="0" smtClean="0"/>
              <a:t> </a:t>
            </a:r>
            <a:r>
              <a:rPr lang="th-TH" sz="1400" dirty="0" smtClean="0"/>
              <a:t>(สำรวจโดยสำนักงาน </a:t>
            </a:r>
            <a:r>
              <a:rPr lang="th-TH" sz="1400" dirty="0" err="1" smtClean="0"/>
              <a:t>ก.พ.ร.</a:t>
            </a:r>
            <a:r>
              <a:rPr lang="th-TH" sz="1400" dirty="0" smtClean="0"/>
              <a:t>)</a:t>
            </a:r>
            <a:endParaRPr lang="en-US" sz="1400" dirty="0" smtClean="0"/>
          </a:p>
          <a:p>
            <a:endParaRPr lang="en-US" sz="1400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1400" b="1" dirty="0" smtClean="0"/>
              <a:t>เกณฑ์การให้คะแนน </a:t>
            </a:r>
            <a:r>
              <a:rPr lang="en-US" sz="1400" b="1" dirty="0" smtClean="0"/>
              <a:t>:</a:t>
            </a:r>
            <a:endParaRPr lang="en-US" sz="1400" dirty="0" smtClean="0"/>
          </a:p>
          <a:p>
            <a:r>
              <a:rPr lang="en-US" sz="1400" dirty="0" smtClean="0"/>
              <a:t>	</a:t>
            </a:r>
            <a:r>
              <a:rPr lang="th-TH" sz="1400" dirty="0" smtClean="0"/>
              <a:t>ช่วงปรับเกณฑ์การให้คะแนน +/- ร้อยละ </a:t>
            </a:r>
            <a:r>
              <a:rPr lang="en-US" sz="1400" dirty="0" smtClean="0"/>
              <a:t>5</a:t>
            </a:r>
            <a:r>
              <a:rPr lang="th-TH" sz="1400" dirty="0" smtClean="0"/>
              <a:t> ต่อ 1 คะแนน โดยกำหนดเกณฑ์การให้คะแนน ดังนี้</a:t>
            </a:r>
            <a:endParaRPr lang="en-US" sz="1400" dirty="0" smtClean="0"/>
          </a:p>
          <a:p>
            <a:endParaRPr lang="en-US" sz="1400" dirty="0" smtClean="0"/>
          </a:p>
          <a:p>
            <a:endParaRPr lang="th-TH" sz="14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2865248"/>
              </p:ext>
            </p:extLst>
          </p:nvPr>
        </p:nvGraphicFramePr>
        <p:xfrm>
          <a:off x="525904" y="2707712"/>
          <a:ext cx="8136904" cy="25755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136848"/>
                <a:gridCol w="700005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ระดับคะแนน</a:t>
                      </a:r>
                      <a:endParaRPr lang="th-TH" sz="1400" dirty="0"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เกณฑ์การให้คะแนน</a:t>
                      </a:r>
                      <a:endParaRPr lang="th-TH" sz="1400" dirty="0"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1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latin typeface="+mn-lt"/>
                          <a:ea typeface="Cordia New"/>
                          <a:cs typeface="+mn-cs"/>
                        </a:rPr>
                        <a:t>ความโปร่งใสในการปฏิบัติราชการร้อยละ</a:t>
                      </a:r>
                      <a:r>
                        <a:rPr lang="th-TH" sz="1400" baseline="0" dirty="0" smtClean="0">
                          <a:latin typeface="+mn-lt"/>
                          <a:ea typeface="Cordia New"/>
                          <a:cs typeface="+mn-cs"/>
                        </a:rPr>
                        <a:t> </a:t>
                      </a:r>
                      <a:r>
                        <a:rPr lang="en-US" sz="1400" baseline="0" dirty="0" smtClean="0">
                          <a:latin typeface="+mn-lt"/>
                          <a:ea typeface="Cordia New"/>
                          <a:cs typeface="+mn-cs"/>
                        </a:rPr>
                        <a:t>65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2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latin typeface="+mn-lt"/>
                          <a:ea typeface="Cordia New"/>
                          <a:cs typeface="+mn-cs"/>
                        </a:rPr>
                        <a:t>ความโปร่งใสในการปฏิบัติราชการร้อยละ</a:t>
                      </a:r>
                      <a:r>
                        <a:rPr lang="th-TH" sz="1400" baseline="0" dirty="0" smtClean="0">
                          <a:latin typeface="+mn-lt"/>
                          <a:ea typeface="Cordia New"/>
                          <a:cs typeface="+mn-cs"/>
                        </a:rPr>
                        <a:t> </a:t>
                      </a:r>
                      <a:r>
                        <a:rPr lang="en-US" sz="1400" baseline="0" dirty="0" smtClean="0">
                          <a:latin typeface="+mn-lt"/>
                          <a:ea typeface="Cordia New"/>
                          <a:cs typeface="+mn-cs"/>
                        </a:rPr>
                        <a:t>70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3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latin typeface="+mn-lt"/>
                          <a:ea typeface="Cordia New"/>
                          <a:cs typeface="+mn-cs"/>
                        </a:rPr>
                        <a:t>ความโปร่งใสในการปฏิบัติราชการร้อยละ</a:t>
                      </a:r>
                      <a:r>
                        <a:rPr lang="th-TH" sz="1400" baseline="0" dirty="0" smtClean="0">
                          <a:latin typeface="+mn-lt"/>
                          <a:ea typeface="Cordia New"/>
                          <a:cs typeface="+mn-cs"/>
                        </a:rPr>
                        <a:t> </a:t>
                      </a:r>
                      <a:r>
                        <a:rPr lang="en-US" sz="1400" baseline="0" dirty="0" smtClean="0">
                          <a:latin typeface="+mn-lt"/>
                          <a:ea typeface="Cordia New"/>
                          <a:cs typeface="+mn-cs"/>
                        </a:rPr>
                        <a:t>75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latin typeface="+mn-lt"/>
                          <a:ea typeface="Cordia New"/>
                          <a:cs typeface="+mn-cs"/>
                        </a:rPr>
                        <a:t>ความโปร่งใสในการปฏิบัติราชการร้อยละ</a:t>
                      </a:r>
                      <a:r>
                        <a:rPr lang="th-TH" sz="1400" baseline="0" dirty="0" smtClean="0">
                          <a:latin typeface="+mn-lt"/>
                          <a:ea typeface="Cordia New"/>
                          <a:cs typeface="+mn-cs"/>
                        </a:rPr>
                        <a:t> </a:t>
                      </a:r>
                      <a:r>
                        <a:rPr lang="en-US" sz="1400" baseline="0" dirty="0" smtClean="0">
                          <a:latin typeface="+mn-lt"/>
                          <a:ea typeface="Cordia New"/>
                          <a:cs typeface="+mn-cs"/>
                        </a:rPr>
                        <a:t>80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  <a:endParaRPr lang="th-TH" sz="1400" dirty="0">
                        <a:latin typeface="+mj-lt"/>
                        <a:ea typeface="Tahoma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latin typeface="+mn-lt"/>
                          <a:ea typeface="Cordia New"/>
                          <a:cs typeface="+mn-cs"/>
                        </a:rPr>
                        <a:t>ความโปร่งใสในการปฏิบัติราชการร้อยละ</a:t>
                      </a:r>
                      <a:r>
                        <a:rPr lang="th-TH" sz="1400" baseline="0" dirty="0" smtClean="0">
                          <a:latin typeface="+mn-lt"/>
                          <a:ea typeface="Cordia New"/>
                          <a:cs typeface="+mn-cs"/>
                        </a:rPr>
                        <a:t> </a:t>
                      </a:r>
                      <a:r>
                        <a:rPr lang="en-US" sz="1400" baseline="0" dirty="0" smtClean="0">
                          <a:latin typeface="+mn-lt"/>
                          <a:ea typeface="Cordia New"/>
                          <a:cs typeface="+mn-cs"/>
                        </a:rPr>
                        <a:t>85</a:t>
                      </a:r>
                      <a:endParaRPr lang="en-US" sz="1400" dirty="0">
                        <a:latin typeface="+mn-lt"/>
                        <a:ea typeface="Cordia New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A6990A3-47C9-4DC1-B757-102F13B48B75}" type="slidenum">
              <a:rPr lang="en-US" sz="1400" smtClean="0">
                <a:solidFill>
                  <a:schemeClr val="tx1"/>
                </a:solidFill>
              </a:rPr>
              <a:pPr/>
              <a:t>9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7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ahoma Theme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2366</Words>
  <Application>Microsoft Office PowerPoint</Application>
  <PresentationFormat>On-screen Show (4:3)</PresentationFormat>
  <Paragraphs>251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ระดับความสำเร็จของการดำเนินโครงการสร้างความโปร่งใสในการปฏิบัติราชการ</dc:title>
  <dc:creator>USER</dc:creator>
  <cp:lastModifiedBy>USER</cp:lastModifiedBy>
  <cp:revision>55</cp:revision>
  <dcterms:created xsi:type="dcterms:W3CDTF">2012-11-22T14:07:37Z</dcterms:created>
  <dcterms:modified xsi:type="dcterms:W3CDTF">2014-04-09T02:07:58Z</dcterms:modified>
</cp:coreProperties>
</file>