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23" r:id="rId3"/>
    <p:sldMasterId id="2147483748" r:id="rId4"/>
    <p:sldMasterId id="2147483808" r:id="rId5"/>
    <p:sldMasterId id="2147483832" r:id="rId6"/>
  </p:sldMasterIdLst>
  <p:notesMasterIdLst>
    <p:notesMasterId r:id="rId15"/>
  </p:notesMasterIdLst>
  <p:sldIdLst>
    <p:sldId id="390" r:id="rId7"/>
    <p:sldId id="391" r:id="rId8"/>
    <p:sldId id="392" r:id="rId9"/>
    <p:sldId id="393" r:id="rId10"/>
    <p:sldId id="394" r:id="rId11"/>
    <p:sldId id="395" r:id="rId12"/>
    <p:sldId id="424" r:id="rId13"/>
    <p:sldId id="396" r:id="rId14"/>
  </p:sldIdLst>
  <p:sldSz cx="9144000" cy="6858000" type="screen4x3"/>
  <p:notesSz cx="6735763" cy="98663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00FF"/>
    <a:srgbClr val="D7E4BD"/>
    <a:srgbClr val="C3D69B"/>
    <a:srgbClr val="77933C"/>
    <a:srgbClr val="00FFFF"/>
    <a:srgbClr val="84A7D2"/>
    <a:srgbClr val="003300"/>
    <a:srgbClr val="CC6600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8046" autoAdjust="0"/>
  </p:normalViewPr>
  <p:slideViewPr>
    <p:cSldViewPr snapToGrid="0">
      <p:cViewPr>
        <p:scale>
          <a:sx n="70" d="100"/>
          <a:sy n="70" d="100"/>
        </p:scale>
        <p:origin x="-132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816" y="-120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29" cy="495029"/>
          </a:xfrm>
          <a:prstGeom prst="rect">
            <a:avLst/>
          </a:prstGeom>
        </p:spPr>
        <p:txBody>
          <a:bodyPr vert="horz" lIns="91175" tIns="45586" rIns="91175" bIns="4558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29" cy="495029"/>
          </a:xfrm>
          <a:prstGeom prst="rect">
            <a:avLst/>
          </a:prstGeom>
        </p:spPr>
        <p:txBody>
          <a:bodyPr vert="horz" lIns="91175" tIns="45586" rIns="91175" bIns="45586" rtlCol="0"/>
          <a:lstStyle>
            <a:lvl1pPr algn="r">
              <a:defRPr sz="1200"/>
            </a:lvl1pPr>
          </a:lstStyle>
          <a:p>
            <a:fld id="{89B3FE29-7ED5-489A-A98F-03A3072594B9}" type="datetimeFigureOut">
              <a:rPr lang="th-TH" smtClean="0"/>
              <a:pPr/>
              <a:t>13/02/57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75" tIns="45586" rIns="91175" bIns="45586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1175" tIns="45586" rIns="91175" bIns="45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29" cy="495028"/>
          </a:xfrm>
          <a:prstGeom prst="rect">
            <a:avLst/>
          </a:prstGeom>
        </p:spPr>
        <p:txBody>
          <a:bodyPr vert="horz" lIns="91175" tIns="45586" rIns="91175" bIns="4558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29" cy="495028"/>
          </a:xfrm>
          <a:prstGeom prst="rect">
            <a:avLst/>
          </a:prstGeom>
        </p:spPr>
        <p:txBody>
          <a:bodyPr vert="horz" lIns="91175" tIns="45586" rIns="91175" bIns="45586" rtlCol="0" anchor="b"/>
          <a:lstStyle>
            <a:lvl1pPr algn="r">
              <a:defRPr sz="1200"/>
            </a:lvl1pPr>
          </a:lstStyle>
          <a:p>
            <a:fld id="{2964C197-F2EC-4792-88B0-A8B72B839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25450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5FA487C-BC7E-4CE9-8D5A-93EC7BA59617}" type="slidenum">
              <a:rPr lang="en-US" altLang="th-TH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27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dirty="0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35049" indent="-282709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30844" indent="-226167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583180" indent="-226167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35519" indent="-226167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487857" indent="-226167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40194" indent="-226167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392531" indent="-226167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44867" indent="-226167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fld id="{08191BA6-8812-40A8-8D07-7C08E0B5DE2E}" type="slidenum">
              <a:rPr lang="en-US" altLang="th-TH" sz="1200">
                <a:solidFill>
                  <a:prstClr val="black"/>
                </a:solidFill>
              </a:rPr>
              <a:pPr eaLnBrk="1" hangingPunct="1">
                <a:defRPr/>
              </a:pPr>
              <a:t>5</a:t>
            </a:fld>
            <a:endParaRPr lang="en-US" altLang="th-TH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64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5B98-7907-425C-BF67-9F4D55558E3F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188" y="5863812"/>
            <a:ext cx="1023149" cy="8562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CDCA-CDFE-4552-B92A-6A5FE01C86C9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17981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D511-EE22-4E81-95A2-DB9198507715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5961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82" y="1972624"/>
            <a:ext cx="1424502" cy="11921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9720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20A9-7D18-4080-8212-7244EFB8947A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98821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7118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28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7154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107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943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137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4FB9-D506-43D5-8AC3-01046B430906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8042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056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900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91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261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5B98-7907-425C-BF67-9F4D55558E3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188" y="5863812"/>
            <a:ext cx="1023149" cy="8562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4FB9-D506-43D5-8AC3-01046B43090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029A-4416-46DE-B460-EFCB910B1B0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66D0-E616-406D-BDE0-B3DCD4FBF3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107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B2E7-FCFB-4582-BE4D-78C567A4A9A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029A-4416-46DE-B460-EFCB910B1B0F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113-4025-4910-B226-4D5E8842088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89D8-50E0-43FE-8BDC-F027B71A2A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6AE4-28B6-4010-8C03-ADF73A624B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0862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473E-1503-4A24-AD2A-C0F33A9068E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23104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CDCA-CDFE-4552-B92A-6A5FE01C86C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98137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D511-EE22-4E81-95A2-DB919850771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612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05AFF-43E7-4C2B-B7B7-25263D0C4A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C2E-EF09-4D40-A436-D501706E5F2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17EC-2693-43A6-8002-410A40FAE48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86629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CAA8-71F2-4708-A404-0E612268AFD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697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66D0-E616-406D-BDE0-B3DCD4FBF300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671075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AE70-8CDD-4DE2-8CB2-29C921750A8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74231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3A8ED-7F0C-43D3-9B4A-54C8ED65557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07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D53D-76B2-447B-9CC0-00BFF759965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6B56-7F6F-4361-B308-558EB83337F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57128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5DB5-E091-46D1-80EB-B808780DE12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CCF7-0032-4E95-BB73-7C38CBC3522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196C-DFA7-45C4-A3CC-69786E8F9BE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011534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82" y="1972624"/>
            <a:ext cx="1424502" cy="11921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467" y="3259762"/>
            <a:ext cx="9144000" cy="680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E2E9C"/>
                </a:solidFill>
              </a:rPr>
              <a:t>MAKE</a:t>
            </a:r>
            <a:r>
              <a:rPr lang="en-US" b="1" dirty="0">
                <a:solidFill>
                  <a:srgbClr val="2E2E9C"/>
                </a:solidFill>
              </a:rPr>
              <a:t> SIMPLE </a:t>
            </a:r>
            <a:r>
              <a:rPr lang="en-US" sz="1400" b="1" dirty="0">
                <a:solidFill>
                  <a:srgbClr val="2E2E9C"/>
                </a:solidFill>
              </a:rPr>
              <a:t>BE</a:t>
            </a:r>
            <a:r>
              <a:rPr lang="en-US" b="1" dirty="0">
                <a:solidFill>
                  <a:srgbClr val="2E2E9C"/>
                </a:solidFill>
              </a:rPr>
              <a:t> MODERN</a:t>
            </a:r>
            <a:endParaRPr lang="th-TH" b="1" dirty="0">
              <a:solidFill>
                <a:srgbClr val="2E2E9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9720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20A9-7D18-4080-8212-7244EFB8947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88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B2E7-FCFB-4582-BE4D-78C567A4A9AD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E113-4025-4910-B226-4D5E8842088D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89D8-50E0-43FE-8BDC-F027B71A2AD0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6AE4-28B6-4010-8C03-ADF73A624BE7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4086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473E-1503-4A24-AD2A-C0F33A9068EB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29231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A55E-0393-4E72-8A0B-22E3814676FE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47DA-E08E-436F-AD29-F9BEF5119C08}" type="datetime1">
              <a:rPr lang="th-TH" smtClean="0"/>
              <a:pPr/>
              <a:t>13/02/57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75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534749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877" y="29703"/>
            <a:ext cx="576000" cy="4820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953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A55E-0393-4E72-8A0B-22E3814676F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76727-4678-4DA7-9417-586C6749D8C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8841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47DA-E08E-436F-AD29-F9BEF5119C0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13/02/57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5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2.jpeg"/><Relationship Id="rId18" Type="http://schemas.openxmlformats.org/officeDocument/2006/relationships/image" Target="../media/image16.jpeg"/><Relationship Id="rId3" Type="http://schemas.openxmlformats.org/officeDocument/2006/relationships/image" Target="../media/image5.jpeg"/><Relationship Id="rId21" Type="http://schemas.openxmlformats.org/officeDocument/2006/relationships/image" Target="../media/image18.jpeg"/><Relationship Id="rId7" Type="http://schemas.openxmlformats.org/officeDocument/2006/relationships/hyperlink" Target="http://www.google.co.th/url?sa=i&amp;rct=j&amp;q=%E0%B8%AD%E0%B8%B8%E0%B8%95%E0%B8%AA%E0%B8%B2%E0%B8%AB%E0%B8%81%E0%B8%A3%E0%B8%A3%E0%B8%A1&amp;source=images&amp;cd=&amp;cad=rja&amp;docid=65mafh1VLYVANM&amp;tbnid=yMPnPrPhspEvjM:&amp;ved=0CAUQjRw&amp;url=http://www.siamgag.com/v821351/&amp;ei=9ooQUpzfFYfpiAeH9YCABg&amp;psig=AFQjCNHgBeAE6-guJRq1OpGKyqbEC9tYKQ&amp;ust=1376902104249935" TargetMode="External"/><Relationship Id="rId12" Type="http://schemas.openxmlformats.org/officeDocument/2006/relationships/hyperlink" Target="http://www.google.co.th/url?sa=i&amp;source=images&amp;cd=&amp;cad=rja&amp;docid=pGmqSuE1qzhFLM&amp;tbnid=YLyieWPU0q5yvM:&amp;ved=0CAgQjRwwADjQBQ&amp;url=http://www.thairath.co.th/content/eco/159568&amp;ei=-YwQUpyMHqSFiAfGroDQBQ&amp;psig=AFQjCNFhj7FUVq035lGPxFM_MHyoX4zQrA&amp;ust=1376902777524768" TargetMode="External"/><Relationship Id="rId17" Type="http://schemas.openxmlformats.org/officeDocument/2006/relationships/image" Target="../media/image15.jpeg"/><Relationship Id="rId2" Type="http://schemas.openxmlformats.org/officeDocument/2006/relationships/image" Target="../media/image4.jpeg"/><Relationship Id="rId16" Type="http://schemas.openxmlformats.org/officeDocument/2006/relationships/image" Target="../media/image14.jpeg"/><Relationship Id="rId20" Type="http://schemas.openxmlformats.org/officeDocument/2006/relationships/hyperlink" Target="http://www.google.co.th/url?sa=i&amp;rct=j&amp;q=%E0%B8%81%E0%B8%B2%E0%B8%A3%E0%B8%A8%E0%B8%B6%E0%B8%81%E0%B8%A9%E0%B8%B2&amp;source=images&amp;cd=&amp;cad=rja&amp;docid=VhZ1e6C-QUTDlM&amp;tbnid=GQMwYD1mLjY7MM:&amp;ved=0CAUQjRw&amp;url=http://www.matichon.co.th/news_detail.php?newsid=1361676531&amp;grpid=03&amp;catid=03&amp;ei=45AQUum5F6yUiQfasoCYCA&amp;psig=AFQjCNEdu4AHI2LpK8_ck1V8nZAF2KmMgw&amp;ust=1376903605204778" TargetMode="Externa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7.jpeg"/><Relationship Id="rId11" Type="http://schemas.openxmlformats.org/officeDocument/2006/relationships/image" Target="../media/image11.jpeg"/><Relationship Id="rId5" Type="http://schemas.openxmlformats.org/officeDocument/2006/relationships/image" Target="../media/image6.png"/><Relationship Id="rId15" Type="http://schemas.openxmlformats.org/officeDocument/2006/relationships/image" Target="../media/image13.png"/><Relationship Id="rId23" Type="http://schemas.openxmlformats.org/officeDocument/2006/relationships/image" Target="../media/image19.jpeg"/><Relationship Id="rId10" Type="http://schemas.openxmlformats.org/officeDocument/2006/relationships/image" Target="../media/image10.jpeg"/><Relationship Id="rId19" Type="http://schemas.openxmlformats.org/officeDocument/2006/relationships/image" Target="../media/image17.jpeg"/><Relationship Id="rId4" Type="http://schemas.openxmlformats.org/officeDocument/2006/relationships/hyperlink" Target="http://www.google.co.th/url?sa=i&amp;rct=j&amp;q=%E0%B8%81%E0%B8%B2%E0%B8%A3%E0%B8%84%E0%B9%89%E0%B8%B2+%E0%B8%81%E0%B8%B2%E0%B8%A3%E0%B8%A5%E0%B8%87%E0%B8%97%E0%B8%B8%E0%B8%99&amp;source=images&amp;cd=&amp;cad=rja&amp;docid=u8Mh3D4iX4n6tM&amp;tbnid=8VgFG6OeAyxV8M:&amp;ved=0CAUQjRw&amp;url=http://k-tcc.co.th/ktcc_trade.html&amp;ei=oYkQUvLLG6SpiAeS3IHwCQ&amp;psig=AFQjCNEXO4n0UnWxRL_vnwHPPPT_SzBxag&amp;ust=1376901615483980" TargetMode="External"/><Relationship Id="rId9" Type="http://schemas.openxmlformats.org/officeDocument/2006/relationships/image" Target="../media/image9.jpeg"/><Relationship Id="rId14" Type="http://schemas.openxmlformats.org/officeDocument/2006/relationships/hyperlink" Target="http://www.google.co.th/url?sa=i&amp;source=images&amp;cd=&amp;cad=rja&amp;docid=9lvtaNzb9Roz8M&amp;tbnid=bAUErTWdzXORRM:&amp;ved=0CAgQjRwwAA&amp;url=http://www.manager.co.th/Weekly54/ViewNews.aspx?NewsID=9560000053096&amp;CommentReferID=23108291&amp;CommentReferNo=2&amp;&amp;ei=I44QUry6MaesiAfUvIGABQ&amp;psig=AFQjCNE1_DEYXPFwZdCAi0J7P_Mu5sUvyQ&amp;ust=1376903075845839" TargetMode="External"/><Relationship Id="rId22" Type="http://schemas.openxmlformats.org/officeDocument/2006/relationships/hyperlink" Target="http://www.google.co.th/url?sa=i&amp;rct=j&amp;q=%E0%B9%81%E0%B8%A3%E0%B8%87%E0%B8%87%E0%B8%B2%E0%B8%99&amp;source=images&amp;cd=&amp;cad=rja&amp;docid=shq-vJBFyetUCM&amp;tbnid=TBnME-wWFrd7qM:&amp;ved=0CAUQjRw&amp;url=http://protectthaicitizen.blogspot.com/2012/03/blog-post_29.html&amp;ei=f5EQUsqrMoqaiQeT9oGABg&amp;psig=AFQjCNExhrP5NgZD-j3V2jcCyAsnjT76fQ&amp;ust=137690383326146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089488"/>
            <a:ext cx="8020050" cy="2232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 defTabSz="266700">
              <a:lnSpc>
                <a:spcPct val="150000"/>
              </a:lnSpc>
              <a:buFontTx/>
              <a:buAutoNum type="arabicPeriod" startAt="2"/>
            </a:pPr>
            <a:r>
              <a:rPr lang="th-TH" altLang="th-TH" sz="24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กรอบและหลักการประเมินผลการปฏิบัติราชการของกลุ่มจังหวัด/จังหวัด ปีงบประมาณ พ.ศ. </a:t>
            </a:r>
            <a:r>
              <a:rPr lang="en-US" altLang="th-TH" sz="24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</a:t>
            </a:r>
          </a:p>
          <a:p>
            <a:pPr marL="457200" indent="-457200" algn="thaiDist" defTabSz="266700">
              <a:lnSpc>
                <a:spcPct val="150000"/>
              </a:lnSpc>
            </a:pPr>
            <a:endParaRPr lang="en-US" altLang="th-TH" sz="2400" b="1" dirty="0" smtClean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thaiDist" defTabSz="266700">
              <a:lnSpc>
                <a:spcPct val="150000"/>
              </a:lnSpc>
            </a:pPr>
            <a:r>
              <a:rPr lang="en-US" altLang="th-TH" sz="24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2400" b="1" dirty="0" smtClean="0">
                <a:solidFill>
                  <a:prstClr val="black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 รองเลขาธิการ ก.พ.ร. (นายนครเขตต์ สุทธปรีดา)</a:t>
            </a:r>
            <a:endParaRPr lang="en-US" altLang="th-TH" sz="2400" b="1" dirty="0">
              <a:solidFill>
                <a:prstClr val="black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05" y="29703"/>
            <a:ext cx="736270" cy="616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763" y="30126"/>
            <a:ext cx="8429553" cy="647700"/>
          </a:xfrm>
          <a:noFill/>
        </p:spPr>
        <p:txBody>
          <a:bodyPr>
            <a:noAutofit/>
          </a:bodyPr>
          <a:lstStyle/>
          <a:p>
            <a:pPr algn="ctr"/>
            <a:r>
              <a:rPr lang="th-TH" altLang="th-TH" sz="24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th-TH" sz="2400" b="1" dirty="0" smtClean="0">
                <a:latin typeface="Tahoma" pitchFamily="34" charset="0"/>
                <a:cs typeface="Tahoma" pitchFamily="34" charset="0"/>
              </a:rPr>
              <a:t>2. </a:t>
            </a:r>
            <a:r>
              <a:rPr lang="th-TH" altLang="th-TH" sz="2400" b="1" dirty="0" smtClean="0">
                <a:latin typeface="Tahoma" pitchFamily="34" charset="0"/>
                <a:cs typeface="Tahoma" pitchFamily="34" charset="0"/>
              </a:rPr>
              <a:t>กรอบและหลักการการประเมินผลการปฏิบัติราชการ</a:t>
            </a:r>
            <a:br>
              <a:rPr lang="th-TH" altLang="th-TH" sz="2400" b="1" dirty="0" smtClean="0">
                <a:latin typeface="Tahoma" pitchFamily="34" charset="0"/>
                <a:cs typeface="Tahoma" pitchFamily="34" charset="0"/>
              </a:rPr>
            </a:br>
            <a:r>
              <a:rPr lang="th-TH" altLang="th-TH" sz="2400" b="1" dirty="0" smtClean="0">
                <a:latin typeface="Tahoma" pitchFamily="34" charset="0"/>
                <a:cs typeface="Tahoma" pitchFamily="34" charset="0"/>
              </a:rPr>
              <a:t>ของกลุ่มจังหวัดและจังหวัด </a:t>
            </a:r>
          </a:p>
        </p:txBody>
      </p:sp>
      <p:sp>
        <p:nvSpPr>
          <p:cNvPr id="86019" name="Rectangle 4"/>
          <p:cNvSpPr>
            <a:spLocks noChangeArrowheads="1"/>
          </p:cNvSpPr>
          <p:nvPr/>
        </p:nvSpPr>
        <p:spPr bwMode="auto">
          <a:xfrm>
            <a:off x="38100" y="736298"/>
            <a:ext cx="4895850" cy="534368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36000" bIns="3600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5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กรอบการประเมินผลการปฏิบัติราชการ</a:t>
            </a:r>
            <a:br>
              <a:rPr lang="th-TH" altLang="th-TH" sz="15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5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ของกลุ่มจังหวัดและจังหวัด ปีงบประมาณ พ.ศ. </a:t>
            </a:r>
            <a:r>
              <a:rPr lang="en-US" altLang="th-TH" sz="15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2557</a:t>
            </a:r>
            <a:endParaRPr lang="th-TH" altLang="th-TH" sz="1500" dirty="0" smtClean="0">
              <a:solidFill>
                <a:srgbClr val="FFFFFF"/>
              </a:solidFill>
              <a:cs typeface="Cordia New" pitchFamily="34" charset="-34"/>
            </a:endParaRPr>
          </a:p>
        </p:txBody>
      </p:sp>
      <p:sp>
        <p:nvSpPr>
          <p:cNvPr id="8" name="Up Arrow Callout 7"/>
          <p:cNvSpPr/>
          <p:nvPr/>
        </p:nvSpPr>
        <p:spPr>
          <a:xfrm rot="5400000">
            <a:off x="3194048" y="3067006"/>
            <a:ext cx="3816000" cy="288000"/>
          </a:xfrm>
          <a:prstGeom prst="upArrowCallout">
            <a:avLst>
              <a:gd name="adj1" fmla="val 88016"/>
              <a:gd name="adj2" fmla="val 84924"/>
              <a:gd name="adj3" fmla="val 28841"/>
              <a:gd name="adj4" fmla="val 53965"/>
            </a:avLst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600" b="1" kern="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4925" y="1292772"/>
          <a:ext cx="4881563" cy="5588397"/>
        </p:xfrm>
        <a:graphic>
          <a:graphicData uri="http://schemas.openxmlformats.org/drawingml/2006/table">
            <a:tbl>
              <a:tblPr firstRow="1" firstCol="1" bandRow="1"/>
              <a:tblGrid>
                <a:gridCol w="1440124"/>
                <a:gridCol w="2844703"/>
                <a:gridCol w="596736"/>
              </a:tblGrid>
              <a:tr h="3360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en-US" sz="11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563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th-TH" sz="1100" b="1" kern="1200" spc="-9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ตัวชี้วัดยุทธศาสตร์ของกลุ่มจังหวัด/จังหวัด </a:t>
                      </a:r>
                      <a:r>
                        <a:rPr lang="th-TH" sz="11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th-TH" sz="11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(กำหนดตามแผนยุทธศาสตร์ ที่มีแผนงาน/โครงการ</a:t>
                      </a:r>
                      <a:r>
                        <a:rPr lang="en-US" sz="1100" b="0" i="1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0" i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541338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1.1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  <a:r>
                        <a:rPr lang="th-TH" sz="11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ยุทธศาสตร์กลุ่มจังหวัด </a:t>
                      </a:r>
                      <a: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b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(เลือกเฉพาะ</a:t>
                      </a:r>
                      <a:r>
                        <a:rPr lang="th-TH" sz="1100" b="0" i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ยุทธศาสตร์สำคัญของกลุ่มจังหวัด) </a:t>
                      </a:r>
                    </a:p>
                    <a:p>
                      <a:pPr marL="541338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1.2</a:t>
                      </a:r>
                      <a:r>
                        <a:rPr lang="en-US" sz="11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  <a:r>
                        <a:rPr lang="th-TH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ยุทธศาสตร์จังหวัด </a:t>
                      </a:r>
                      <a: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en-US" sz="1100" b="0" i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1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ที่สะท้อนความสำเร็จตามยุทธศาสตร์สำคัญของจังหวัด)</a:t>
                      </a:r>
                      <a:r>
                        <a:rPr lang="th-TH" sz="11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000" b="0" i="1" kern="120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27063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450850" algn="l"/>
                        </a:tabLst>
                      </a:pPr>
                      <a:endParaRPr lang="en-US" sz="1100" b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27063" lvl="1" indent="-627063" algn="l" defTabSz="914400" rtl="0" eaLnBrk="1" latinLnBrk="0" hangingPunct="1"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lang="th-TH" sz="10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หมายเหตุ</a:t>
                      </a: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	ตัวชี้วัดยุทธศาสตร์กลุ่มจังหวัด </a:t>
                      </a:r>
                      <a:b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และตัวชี้วัดยุทธศาสตร์จังหวัดควรมี</a:t>
                      </a:r>
                      <a:b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ไม่เกิน </a:t>
                      </a:r>
                      <a:r>
                        <a:rPr lang="en-US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th-TH" sz="1000" b="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0" marR="7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(15)</a:t>
                      </a:r>
                    </a:p>
                    <a:p>
                      <a:pPr algn="ctr"/>
                      <a:endParaRPr lang="en-US" sz="11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en-US" sz="11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(45)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53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100" b="1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</a:t>
                      </a:r>
                      <a:endParaRPr lang="en-US" sz="1100" b="1" strike="noStrike" kern="12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55600" marR="0" indent="-184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1100" b="1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ความพึงพอใจของผู้รับบริการ </a:t>
                      </a:r>
                      <a:br>
                        <a:rPr lang="th-TH" sz="1100" b="1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(งานบัตรประชาชนและทะเบียนราษฏร์</a:t>
                      </a:r>
                      <a: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b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งานจดทะเบียนสิทธิและนิติกรรม </a:t>
                      </a:r>
                      <a:b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งานบริ</a:t>
                      </a:r>
                      <a: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การจัดหางาน งานบริการผู้ป่วยนอก </a:t>
                      </a:r>
                      <a:b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งานการถ่ายทอดความรู้และการให้บริการทางการเกษตร</a:t>
                      </a:r>
                      <a:r>
                        <a:rPr lang="th-TH" sz="100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และงานประกันสังคม</a:t>
                      </a: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)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1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8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95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15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(20)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r>
                        <a:rPr lang="th-TH" sz="11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1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1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1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การสร้าง</a:t>
                      </a: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ความโปร่งใสในการปฏิบัติ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u="sng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 </a:t>
                      </a:r>
                      <a:r>
                        <a:rPr lang="th-TH" sz="1000" b="0" u="non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ประเมิน </a:t>
                      </a:r>
                      <a:r>
                        <a:rPr lang="en-US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</a:t>
                      </a: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งานบริการที่จังหวัดเลือก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จากตัวชี่วัดที่ </a:t>
                      </a:r>
                      <a:r>
                        <a:rPr lang="en-US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6066" name="TextBox 8"/>
          <p:cNvSpPr txBox="1">
            <a:spLocks noChangeArrowheads="1"/>
          </p:cNvSpPr>
          <p:nvPr/>
        </p:nvSpPr>
        <p:spPr bwMode="auto">
          <a:xfrm>
            <a:off x="5249863" y="730250"/>
            <a:ext cx="3805237" cy="4683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600" b="1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   หลักการ </a:t>
            </a:r>
            <a:endParaRPr lang="en-US" altLang="th-TH" sz="1600" b="1" dirty="0" smtClean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6213" y="1285874"/>
            <a:ext cx="3779837" cy="550150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28600" indent="-228600" algn="thaiDist" eaLnBrk="0" fontAlgn="base" hangingPunct="0">
              <a:spcBef>
                <a:spcPts val="1800"/>
              </a:spcBef>
              <a:spcAft>
                <a:spcPct val="0"/>
              </a:spcAft>
              <a:buFont typeface="Calibri" pitchFamily="34" charset="0"/>
              <a:buAutoNum type="arabicPeriod"/>
              <a:defRPr/>
            </a:pPr>
            <a:endParaRPr lang="th-TH" sz="105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 eaLnBrk="0" fontAlgn="base" hangingPunct="0">
              <a:spcBef>
                <a:spcPts val="1200"/>
              </a:spcBef>
              <a:spcAft>
                <a:spcPct val="0"/>
              </a:spcAft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ตัวชี้วัดยุทธศาสตร์</a:t>
            </a:r>
            <a:r>
              <a:rPr lang="th-TH" sz="1100" b="1" u="sng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กลุ่มจังหวัดและจังหวัด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ต้องสอดรับกับ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ยุทธศาสตร์ประเทศ/ยุทธศาสตร์การพัฒนาจังหวัด และแผนปฏิบัติราชการ ประจำปีงบประมาณ พ.ศ. </a:t>
            </a:r>
            <a:r>
              <a:rPr lang="th-TH" sz="11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2557 หรือมีงบประมาณรองรับ</a:t>
            </a:r>
            <a:endParaRPr 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-228600" algn="thaiDist" eaLnBrk="0" fontAlgn="base" hangingPunct="0">
              <a:spcBef>
                <a:spcPts val="1200"/>
              </a:spcBef>
              <a:spcAft>
                <a:spcPct val="0"/>
              </a:spcAft>
              <a:buFont typeface="Calibri" pitchFamily="34" charset="0"/>
              <a:buAutoNum type="arabicPeriod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ตัวชี้วัดยุทธศาสตร์</a:t>
            </a:r>
            <a:r>
              <a:rPr lang="th-TH" sz="1100" b="1" u="sng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กลุ่มจังหวัด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เลือกเฉพาะยุทธศาสตร์สำคัญของกลุ่มจังหวัดซึ่ง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ทุกจังหวัดควรมีส่วนร่วม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228600" indent="-228600" algn="thaiDist" eaLnBrk="0" fontAlgn="base" hangingPunct="0">
              <a:spcBef>
                <a:spcPts val="1200"/>
              </a:spcBef>
              <a:spcAft>
                <a:spcPct val="0"/>
              </a:spcAft>
              <a:buFont typeface="Calibri" pitchFamily="34" charset="0"/>
              <a:buAutoNum type="arabicPeriod" startAt="3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ตัวชี้วัดที่กำหนด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ต้องสามารถวัดผลได้ในปีงบประมาณ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หากตัวชี้วัดใดไม่สามารถวัดผลได้ภายในปีงบประมาณ จะถูกกำหนดเป็นตัว </a:t>
            </a:r>
            <a:r>
              <a:rPr lang="en-US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Monitor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1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th-TH" sz="11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marL="228600" indent="400050" algn="thaiDist" eaLnBrk="0" fontAlgn="base" hangingPunct="0">
              <a:spcBef>
                <a:spcPts val="1200"/>
              </a:spcBef>
              <a:spcAft>
                <a:spcPct val="0"/>
              </a:spcAft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ทั้งนี้ มีการ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กำหนดตัวชี้วัด </a:t>
            </a:r>
            <a:r>
              <a:rPr lang="en-US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monitor 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บังคับ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ของ</a:t>
            </a:r>
            <a:b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ทุกจังหวัด ดังนี้</a:t>
            </a:r>
          </a:p>
          <a:p>
            <a:pPr marL="709613" lvl="3" indent="-80963" algn="thaiDist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มูลค่าผลิตภัณฑ์มวลรวมจังหวัด (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GPP) </a:t>
            </a:r>
          </a:p>
          <a:p>
            <a:pPr marL="709613" lvl="3" indent="-80963" algn="thaiDist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ค่าเฉลี่ย </a:t>
            </a: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O-NET (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ป.6 ม.3 และ ม.6) </a:t>
            </a:r>
          </a:p>
          <a:p>
            <a:pPr marL="709613" lvl="3" indent="-80963" algn="thaiDist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ผลิตภาพแรงงานรายจังหวัด</a:t>
            </a:r>
          </a:p>
          <a:p>
            <a:pPr marL="228600" lvl="2" indent="-228600" algn="thaiDist" eaLnBrk="0" fontAlgn="base" hangingPunct="0">
              <a:spcBef>
                <a:spcPts val="120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4. 	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ด้านประสิทธิผล ควรมีไม่เกิน 5 ตัวชี้วัด</a:t>
            </a:r>
          </a:p>
          <a:p>
            <a:pPr marL="228600" lvl="2" indent="-228600" algn="thaiDist" eaLnBrk="0" fontAlgn="base" hangingPunct="0">
              <a:spcBef>
                <a:spcPts val="1200"/>
              </a:spcBef>
              <a:spcAft>
                <a:spcPts val="1200"/>
              </a:spcAft>
              <a:buFontTx/>
              <a:buAutoNum type="arabicPeriod" startAt="5"/>
              <a:defRPr/>
            </a:pP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ตัวชี้วัดการประเมินคุณภาพการให้บริการ </a:t>
            </a:r>
            <a:r>
              <a:rPr lang="th-TH" sz="1100" b="1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วัดความพึงพอใจของผู้รับบริการที่มีต่องานบริการที่เป็นความต้องการพื้นฐานของประชาชนจำนวนมากภายในจังหวัด </a:t>
            </a:r>
            <a:r>
              <a:rPr lang="en-US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th-TH" sz="11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งาน</a:t>
            </a:r>
            <a:r>
              <a:rPr lang="th-TH" sz="11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บริการ</a:t>
            </a:r>
          </a:p>
          <a:p>
            <a:pPr marL="228600" lvl="2" indent="-228600" algn="thaiDist" eaLnBrk="0" fontAlgn="base" hangingPunct="0">
              <a:spcBef>
                <a:spcPts val="1200"/>
              </a:spcBef>
              <a:spcAft>
                <a:spcPts val="1200"/>
              </a:spcAft>
              <a:defRPr/>
            </a:pPr>
            <a:endParaRPr lang="th-TH" sz="11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04075" y="6550025"/>
            <a:ext cx="1905000" cy="2635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79143F-A745-4468-99F0-778F740093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7059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ชื่อเรื่อง 1"/>
          <p:cNvSpPr txBox="1">
            <a:spLocks/>
          </p:cNvSpPr>
          <p:nvPr/>
        </p:nvSpPr>
        <p:spPr bwMode="auto">
          <a:xfrm>
            <a:off x="1165774" y="81888"/>
            <a:ext cx="7292046" cy="59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รายการตัวชี้วัดยุทธศาสตร์ของ</a:t>
            </a:r>
            <a:r>
              <a:rPr lang="th-TH" sz="2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กลุ่มจังหวัด/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จังหวัด</a:t>
            </a:r>
            <a:endParaRPr lang="th-TH" sz="2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9144" y="1346272"/>
            <a:ext cx="9072000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87744" y="780707"/>
            <a:ext cx="5177040" cy="531915"/>
          </a:xfrm>
          <a:prstGeom prst="roundRect">
            <a:avLst/>
          </a:prstGeom>
          <a:solidFill>
            <a:srgbClr val="4F81BD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ด้าน  การสร้างความสามารถในการแข่งขัน</a:t>
            </a:r>
            <a:endParaRPr lang="th-TH" sz="14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295900" y="780662"/>
            <a:ext cx="3767892" cy="531856"/>
          </a:xfrm>
          <a:prstGeom prst="roundRect">
            <a:avLst/>
          </a:prstGeom>
          <a:solidFill>
            <a:srgbClr val="9BBB59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th-TH" sz="1400" b="1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ด้าน  การสร้างความเสมอภาคและเท่าเทียม และเป็นมิตรกับสิ่งแวดล้อม</a:t>
            </a:r>
            <a:endParaRPr lang="th-TH" sz="1400" b="1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04236" y="1418356"/>
            <a:ext cx="1080000" cy="36000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1.1 </a:t>
            </a:r>
            <a:r>
              <a:rPr lang="th-TH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เกษตร</a:t>
            </a:r>
            <a:endParaRPr lang="th-TH" sz="1600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270298" y="1414548"/>
            <a:ext cx="1260000" cy="360000"/>
          </a:xfrm>
          <a:prstGeom prst="roundRect">
            <a:avLst/>
          </a:prstGeom>
          <a:solidFill>
            <a:srgbClr val="1F497D">
              <a:lumMod val="60000"/>
              <a:lumOff val="40000"/>
            </a:srgbClr>
          </a:solidFill>
          <a:ln w="63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1.2 </a:t>
            </a:r>
            <a:r>
              <a:rPr lang="th-TH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ท่องเที่ยว</a:t>
            </a:r>
            <a:endParaRPr lang="th-TH" sz="1600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626860" y="1418316"/>
            <a:ext cx="1080000" cy="360000"/>
          </a:xfrm>
          <a:prstGeom prst="roundRect">
            <a:avLst/>
          </a:prstGeom>
          <a:solidFill>
            <a:srgbClr val="1F497D">
              <a:lumMod val="40000"/>
              <a:lumOff val="60000"/>
            </a:srgbClr>
          </a:solidFill>
          <a:ln w="63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1.3 </a:t>
            </a:r>
            <a:r>
              <a:rPr lang="th-TH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การค้า</a:t>
            </a:r>
            <a:endParaRPr lang="th-TH" sz="1600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760224" y="1418316"/>
            <a:ext cx="1512000" cy="3600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63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1.4 </a:t>
            </a:r>
            <a:r>
              <a:rPr lang="th-TH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อุตสาหกรรม</a:t>
            </a:r>
            <a:endParaRPr lang="th-TH" sz="16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295900" y="1421058"/>
            <a:ext cx="1512000" cy="360000"/>
          </a:xfrm>
          <a:prstGeom prst="roundRect">
            <a:avLst/>
          </a:prstGeom>
          <a:solidFill>
            <a:srgbClr val="77933C"/>
          </a:solidFill>
          <a:ln w="6350" cap="flat" cmpd="sng" algn="ctr">
            <a:solidFill>
              <a:sysClr val="windowText" lastClr="000000">
                <a:lumMod val="95000"/>
                <a:lumOff val="5000"/>
              </a:sysClr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2.1 </a:t>
            </a:r>
            <a:r>
              <a:rPr lang="th-TH" sz="1600" kern="0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สิ่งแวดล้อม</a:t>
            </a:r>
            <a:endParaRPr lang="th-TH" sz="1600" kern="0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896100" y="1413880"/>
            <a:ext cx="1163688" cy="360000"/>
          </a:xfrm>
          <a:prstGeom prst="roundRect">
            <a:avLst/>
          </a:prstGeom>
          <a:solidFill>
            <a:srgbClr val="C3D69B"/>
          </a:solidFill>
          <a:ln w="6350" cap="flat" cmpd="sng" algn="ctr">
            <a:solidFill>
              <a:sysClr val="windowText" lastClr="000000">
                <a:lumMod val="95000"/>
                <a:lumOff val="5000"/>
              </a:sysClr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</a:t>
            </a:r>
            <a:r>
              <a:rPr lang="th-TH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สังคม</a:t>
            </a:r>
            <a:endParaRPr lang="th-TH" sz="16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8120014" y="1416764"/>
            <a:ext cx="900000" cy="360000"/>
          </a:xfrm>
          <a:prstGeom prst="roundRect">
            <a:avLst/>
          </a:prstGeom>
          <a:solidFill>
            <a:srgbClr val="D7E4BD"/>
          </a:solidFill>
          <a:ln w="6350" cap="flat" cmpd="sng" algn="ctr">
            <a:solidFill>
              <a:sysClr val="windowText" lastClr="000000">
                <a:lumMod val="95000"/>
                <a:lumOff val="5000"/>
              </a:sysClr>
            </a:solidFill>
            <a:prstDash val="solid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2.3 </a:t>
            </a:r>
            <a:r>
              <a:rPr lang="th-TH" sz="1600" kern="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อื่น ๆ </a:t>
            </a:r>
            <a:endParaRPr lang="th-TH" sz="1600" kern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สี่เหลี่ยมผืนผ้า 3"/>
          <p:cNvSpPr>
            <a:spLocks noChangeArrowheads="1"/>
          </p:cNvSpPr>
          <p:nvPr/>
        </p:nvSpPr>
        <p:spPr bwMode="auto">
          <a:xfrm>
            <a:off x="27296" y="2933859"/>
            <a:ext cx="146031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 "/>
                <a:cs typeface="Tahoma" pitchFamily="34" charset="0"/>
              </a:rPr>
              <a:t>มูลค่าผลผลิตทางการเกษตร</a:t>
            </a:r>
          </a:p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 "/>
                <a:cs typeface="Tahoma" pitchFamily="34" charset="0"/>
              </a:rPr>
              <a:t>ผลผลิต</a:t>
            </a:r>
            <a:r>
              <a:rPr lang="th-TH" sz="1200" dirty="0">
                <a:solidFill>
                  <a:srgbClr val="000000"/>
                </a:solidFill>
                <a:latin typeface="Tahoma "/>
                <a:cs typeface="Tahoma" pitchFamily="34" charset="0"/>
              </a:rPr>
              <a:t>การเกษตรเฉลี่ยต่อหน่วยการผลิต</a:t>
            </a:r>
          </a:p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 "/>
                <a:cs typeface="Tahoma" pitchFamily="34" charset="0"/>
              </a:rPr>
              <a:t>จำนวน</a:t>
            </a:r>
            <a:r>
              <a:rPr lang="th-TH" sz="1200" dirty="0">
                <a:solidFill>
                  <a:srgbClr val="000000"/>
                </a:solidFill>
                <a:latin typeface="Tahoma "/>
                <a:cs typeface="Tahoma" pitchFamily="34" charset="0"/>
              </a:rPr>
              <a:t>แปลงฟาร์มที่ได้รับใบรับรองมาตรฐาน </a:t>
            </a:r>
            <a:r>
              <a:rPr lang="en-US" sz="1200" dirty="0" smtClean="0">
                <a:solidFill>
                  <a:srgbClr val="000000"/>
                </a:solidFill>
                <a:latin typeface="Tahoma "/>
                <a:cs typeface="Tahoma" pitchFamily="34" charset="0"/>
              </a:rPr>
              <a:t>GAP</a:t>
            </a:r>
            <a:endParaRPr lang="en-US" sz="1200" dirty="0">
              <a:solidFill>
                <a:srgbClr val="000000"/>
              </a:solidFill>
              <a:latin typeface="Tahoma "/>
              <a:cs typeface="Tahoma" pitchFamily="34" charset="0"/>
            </a:endParaRPr>
          </a:p>
        </p:txBody>
      </p:sp>
      <p:pic>
        <p:nvPicPr>
          <p:cNvPr id="50" name="Picture 2" descr="http://www.google.co.th/url?sa=i&amp;source=images&amp;cd=&amp;docid=mvTShC8zzxOpUM&amp;tbnid=rPHhByGublwDBM:&amp;ved=0CAUQjBwwAA&amp;url=http%3A%2F%2F2.bp.blogspot.com%2F-nC3dYkzcLjg%2FUW1a0rpCHzI%2FAAAAAAAAALU%2FP8y8miKMTVk%2Fs320%2FDataResAgrt.jpg&amp;ei=HIcQUo3AOLGViQfwm4CYBA&amp;psig=AFQjCNE6jbLCq4uWViMSsY7jXJ-ldaHzxQ&amp;ust=13769012769597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46" y="1941393"/>
            <a:ext cx="950176" cy="95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2" descr="http://www.moohin.com/images/tat_502x265_2.jpg"/>
          <p:cNvPicPr>
            <a:picLocks noChangeAspect="1" noChangeArrowheads="1"/>
          </p:cNvPicPr>
          <p:nvPr/>
        </p:nvPicPr>
        <p:blipFill>
          <a:blip r:embed="rId3" cstate="print"/>
          <a:srcRect r="40524"/>
          <a:stretch>
            <a:fillRect/>
          </a:stretch>
        </p:blipFill>
        <p:spPr bwMode="auto">
          <a:xfrm>
            <a:off x="1440050" y="1941393"/>
            <a:ext cx="1071500" cy="95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425910" y="2933859"/>
            <a:ext cx="1107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/>
            </a:pPr>
            <a:r>
              <a:rPr lang="th-TH" sz="1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</a:rPr>
              <a:t>รายได้จากการท่องเที่ยว</a:t>
            </a:r>
            <a:endParaRPr lang="th-TH" sz="2000" dirty="0">
              <a:solidFill>
                <a:prstClr val="black"/>
              </a:solidFill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2672514" y="1941393"/>
            <a:ext cx="1168540" cy="965578"/>
            <a:chOff x="250825" y="3429000"/>
            <a:chExt cx="2497138" cy="2663825"/>
          </a:xfrm>
        </p:grpSpPr>
        <p:pic>
          <p:nvPicPr>
            <p:cNvPr id="54" name="Picture 8" descr="http://k-tcc.co.th/images/untitled.bmp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0825" y="3429000"/>
              <a:ext cx="2497138" cy="1871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2" descr="http://t3.gstatic.com/images?q=tbn:ANd9GcSMP86ZbtHYP98FEVlE0-jldAtn5sHQJ6v5jg7R4EwII0UZGIejkQ"/>
            <p:cNvPicPr>
              <a:picLocks noChangeAspect="1" noChangeArrowheads="1"/>
            </p:cNvPicPr>
            <p:nvPr/>
          </p:nvPicPr>
          <p:blipFill>
            <a:blip r:embed="rId6" cstate="print"/>
            <a:srcRect r="8000" b="14468"/>
            <a:stretch>
              <a:fillRect/>
            </a:stretch>
          </p:blipFill>
          <p:spPr bwMode="auto">
            <a:xfrm>
              <a:off x="755650" y="5106988"/>
              <a:ext cx="1512888" cy="9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6" name="Rectangle 55"/>
          <p:cNvSpPr/>
          <p:nvPr/>
        </p:nvSpPr>
        <p:spPr>
          <a:xfrm>
            <a:off x="2593075" y="2933859"/>
            <a:ext cx="1241946" cy="2506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รายได้จากการจำหน่าย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OTOP </a:t>
            </a:r>
            <a:endParaRPr lang="th-TH" sz="12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มูลค่าการค้าชายแดน และการค้าผ่านแดน </a:t>
            </a:r>
          </a:p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มูลค่าการส่งออกผลิตภัณฑ์ฮาลาล</a:t>
            </a:r>
            <a:endParaRPr lang="th-TH" sz="12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973494" y="1941393"/>
            <a:ext cx="1241543" cy="901791"/>
            <a:chOff x="211044" y="3444766"/>
            <a:chExt cx="2689448" cy="3058215"/>
          </a:xfrm>
        </p:grpSpPr>
        <p:pic>
          <p:nvPicPr>
            <p:cNvPr id="58" name="Picture 2" descr="http://file.siamgag.com/news/pictures/2010-08/09/11-28-03-988037868.gif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1045" y="3444766"/>
              <a:ext cx="1240305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4" descr="http://t2.gstatic.com/images?q=tbn:ANd9GcSd3m5ETiB03c__ABPHuVm9yslBm16yHbNjjyEMSHMiDN-vUxdP"/>
            <p:cNvPicPr>
              <a:picLocks noChangeAspect="1" noChangeArrowheads="1"/>
            </p:cNvPicPr>
            <p:nvPr/>
          </p:nvPicPr>
          <p:blipFill>
            <a:blip r:embed="rId9" cstate="print"/>
            <a:srcRect t="1773"/>
            <a:stretch>
              <a:fillRect/>
            </a:stretch>
          </p:blipFill>
          <p:spPr bwMode="auto">
            <a:xfrm>
              <a:off x="1474343" y="3444766"/>
              <a:ext cx="1425600" cy="873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6" descr="http://t0.gstatic.com/images?q=tbn:ANd9GcQdqVvLzdAqht-iZilepm1e-u_KEybxEtyvL9qH0Z681ZxWtvO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11044" y="4333571"/>
              <a:ext cx="1242000" cy="1044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8" descr="http://t1.gstatic.com/images?q=tbn:ANd9GcRla3WB7I7P8vh_4VhT1_73LKLSwNrZj-Pn7sVMCqvIQ3dTtXAWGg"/>
            <p:cNvPicPr>
              <a:picLocks noChangeAspect="1" noChangeArrowheads="1"/>
            </p:cNvPicPr>
            <p:nvPr/>
          </p:nvPicPr>
          <p:blipFill>
            <a:blip r:embed="rId11" cstate="print"/>
            <a:srcRect l="9180"/>
            <a:stretch>
              <a:fillRect/>
            </a:stretch>
          </p:blipFill>
          <p:spPr bwMode="auto">
            <a:xfrm>
              <a:off x="1475656" y="4333572"/>
              <a:ext cx="1424836" cy="104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0" descr="http://static.cdn.thairath.co.th/media/content/2011/03/29/159568/hr1667/630.jpg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 t="24573" b="7817"/>
            <a:stretch>
              <a:fillRect/>
            </a:stretch>
          </p:blipFill>
          <p:spPr bwMode="auto">
            <a:xfrm>
              <a:off x="211044" y="5413693"/>
              <a:ext cx="2682000" cy="108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3" name="Rectangle 62"/>
          <p:cNvSpPr/>
          <p:nvPr/>
        </p:nvSpPr>
        <p:spPr>
          <a:xfrm>
            <a:off x="3828202" y="2933859"/>
            <a:ext cx="157313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120000"/>
              </a:lnSpc>
              <a:buFont typeface="+mj-lt"/>
              <a:buAutoNum type="arabicParenR"/>
            </a:pPr>
            <a:r>
              <a:rPr lang="th-TH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มูลค่าการลงทุนด้านอุตสาหกรรม</a:t>
            </a:r>
          </a:p>
        </p:txBody>
      </p:sp>
      <p:pic>
        <p:nvPicPr>
          <p:cNvPr id="66" name="Picture 2" descr="http://www.manager.co.th/asp-bin/Image.aspx?ID=2645505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0707" y="1941391"/>
            <a:ext cx="873615" cy="89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Rectangle 66"/>
          <p:cNvSpPr/>
          <p:nvPr/>
        </p:nvSpPr>
        <p:spPr>
          <a:xfrm>
            <a:off x="4256695" y="4166238"/>
            <a:ext cx="1908000" cy="2646878"/>
          </a:xfrm>
          <a:prstGeom prst="rect">
            <a:avLst/>
          </a:prstGeom>
          <a:solidFill>
            <a:srgbClr val="C3D69B"/>
          </a:solidFill>
        </p:spPr>
        <p:txBody>
          <a:bodyPr wrap="square">
            <a:spAutoFit/>
          </a:bodyPr>
          <a:lstStyle/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2.2.1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	การแก้ไขปัญหาการก่อเหตุรุนแรงในพื้นที่จังหวัดชายแดนภาคใต้</a:t>
            </a: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2.2.2	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การป้องกันและปราบปรามยาเสพติด</a:t>
            </a: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2.2.3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	การป้องกันและปราบปรามคดีอาชญากรรม</a:t>
            </a: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2.2.4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	จำนวนครัวเรือนยากจนที่มีรายได้</a:t>
            </a:r>
            <a:b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</a:b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ต่ำกว่าเกณฑ์ จปฐ. </a:t>
            </a:r>
          </a:p>
          <a:p>
            <a:pPr marL="441325" indent="-441325">
              <a:spcBef>
                <a:spcPts val="300"/>
              </a:spcBef>
            </a:pPr>
            <a:endParaRPr lang="th-TH" sz="12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351327" y="1929481"/>
            <a:ext cx="2700000" cy="1421928"/>
          </a:xfrm>
          <a:prstGeom prst="rect">
            <a:avLst/>
          </a:prstGeom>
          <a:solidFill>
            <a:srgbClr val="77933C"/>
          </a:solidFill>
        </p:spPr>
        <p:txBody>
          <a:bodyPr wrap="square">
            <a:spAutoFit/>
          </a:bodyPr>
          <a:lstStyle/>
          <a:p>
            <a:pPr marL="450850" indent="-450850">
              <a:lnSpc>
                <a:spcPct val="120000"/>
              </a:lnSpc>
            </a:pPr>
            <a:r>
              <a:rPr lang="en-US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2.1.1 </a:t>
            </a:r>
            <a:r>
              <a:rPr lang="th-TH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การจัดการทรัพยากรธรรมชาติและสิ่งแวดล้อม (น้ำ/อากาศ/หมอกควัน/ขยะ)</a:t>
            </a:r>
          </a:p>
          <a:p>
            <a:pPr marL="450850" indent="-450850">
              <a:lnSpc>
                <a:spcPct val="120000"/>
              </a:lnSpc>
            </a:pPr>
            <a:r>
              <a:rPr lang="en-US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2.1.2 </a:t>
            </a:r>
            <a:r>
              <a:rPr lang="th-TH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อุตสาหกรรมสีเขียว</a:t>
            </a:r>
          </a:p>
          <a:p>
            <a:pPr marL="450850" indent="-450850">
              <a:lnSpc>
                <a:spcPct val="120000"/>
              </a:lnSpc>
            </a:pPr>
            <a:r>
              <a:rPr lang="en-US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2.1.3 </a:t>
            </a:r>
            <a:r>
              <a:rPr lang="th-TH" sz="12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จำนวนป่าเสื่อมโทรมที่ได้รับการฟื้นฟู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217364" y="4141117"/>
            <a:ext cx="2832048" cy="2685351"/>
          </a:xfrm>
          <a:prstGeom prst="rect">
            <a:avLst/>
          </a:prstGeom>
          <a:solidFill>
            <a:srgbClr val="D7E4BD"/>
          </a:solidFill>
        </p:spPr>
        <p:txBody>
          <a:bodyPr wrap="square">
            <a:spAutoFit/>
          </a:bodyPr>
          <a:lstStyle/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2.3.1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สถานศึกษากลุ่มเป้าหมายที่ผ่านเกณฑ์อาหารปลอดภัย</a:t>
            </a:r>
            <a:endParaRPr lang="en-US" sz="12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2.3.2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อัตราการป่วย/ตายด้วยโรคที่เป็นปัญหาสำคัญของประเทศ</a:t>
            </a:r>
            <a:endParaRPr lang="en-US" sz="12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2.3.3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จำนวนสถานบริการสุขภาพที่มีคุณภาพมาตรฐานตามที่กำหนด </a:t>
            </a:r>
            <a:endParaRPr lang="en-US" sz="12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2.3.4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อัตราการเข้าเรียนระดับมัธยมศึกษาตอนปลายหรือเทียบเท่าของประชากรกลุ่มอายุ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15-17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2.3.5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จำนวนแรงงานที่ได้รับการบรรจุงานในประเทศ</a:t>
            </a:r>
          </a:p>
          <a:p>
            <a:pPr marL="441325" indent="-441325">
              <a:spcBef>
                <a:spcPts val="300"/>
              </a:spcBef>
            </a:pP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2.3.6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จำนวนผู้เสียชีวิตจากอุบัติเหตุการจราจรทางบก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368212" y="3180993"/>
            <a:ext cx="1206010" cy="870745"/>
            <a:chOff x="178939" y="3429000"/>
            <a:chExt cx="2472960" cy="2520280"/>
          </a:xfrm>
        </p:grpSpPr>
        <p:pic>
          <p:nvPicPr>
            <p:cNvPr id="69" name="Picture 2" descr="http://t0.gstatic.com/images?q=tbn:ANd9GcTlXhUZydsaNxdhniDVvvkbgn0J_UqO2pVjGhxzzLixjKe-UwYR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79512" y="3429000"/>
              <a:ext cx="1286752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6" descr="http://t0.gstatic.com/images?q=tbn:ANd9GcSsPnlJvBvh87nAb1skHtpAsZGqYSkliVF5rhTljE3wPa1Us5ip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491423" y="3429000"/>
              <a:ext cx="1153484" cy="86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" name="Picture 8" descr="http://t0.gstatic.com/images?q=tbn:ANd9GcR_5833kTxESRyVAc0JmoZhKRM_xqStmkcGtbeFXijdMBb8O7Pk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511834" y="4317806"/>
              <a:ext cx="1133926" cy="695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" name="Picture 10" descr="http://t0.gstatic.com/images?q=tbn:ANd9GcTZLUqrxbPtvFyYsJwYSYWIgh9Sr-Gr1ZCBNznMukMrgQlTVwiE"/>
            <p:cNvPicPr>
              <a:picLocks noChangeAspect="1" noChangeArrowheads="1"/>
            </p:cNvPicPr>
            <p:nvPr/>
          </p:nvPicPr>
          <p:blipFill>
            <a:blip r:embed="rId19" cstate="print"/>
            <a:srcRect b="11040"/>
            <a:stretch>
              <a:fillRect/>
            </a:stretch>
          </p:blipFill>
          <p:spPr bwMode="auto">
            <a:xfrm>
              <a:off x="178939" y="4324628"/>
              <a:ext cx="1289999" cy="688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3" name="Picture 18" descr="http://t2.gstatic.com/images?q=tbn:ANd9GcRUTQrnDk3M8EqGm4T92bTJ7oczxNzTNhPB81Ufa1RQ5j_837YF">
              <a:hlinkClick r:id="rId20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 b="21538"/>
            <a:stretch>
              <a:fillRect/>
            </a:stretch>
          </p:blipFill>
          <p:spPr bwMode="auto">
            <a:xfrm>
              <a:off x="179512" y="5029800"/>
              <a:ext cx="1285200" cy="919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" name="Picture 20" descr="http://t0.gstatic.com/images?q=tbn:ANd9GcSsgAnHHnfh87gPuBkwUdwmeKFcYdmAokf7MmYWZDb4z9DJdKeN">
              <a:hlinkClick r:id="rId22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1463781" y="5037684"/>
              <a:ext cx="1188118" cy="9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812E81-ECAE-47E7-8F32-593910340F55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h-TH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3" name="สี่เหลี่ยมผืนผ้า 52"/>
          <p:cNvSpPr/>
          <p:nvPr/>
        </p:nvSpPr>
        <p:spPr>
          <a:xfrm rot="20287583">
            <a:off x="30223" y="181125"/>
            <a:ext cx="1173707" cy="38213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  <a:endParaRPr lang="th-TH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3" y="26988"/>
            <a:ext cx="8388610" cy="647700"/>
          </a:xfrm>
          <a:noFill/>
        </p:spPr>
        <p:txBody>
          <a:bodyPr>
            <a:normAutofit/>
          </a:bodyPr>
          <a:lstStyle/>
          <a:p>
            <a:pPr marL="457200" indent="-457200" algn="ctr"/>
            <a:r>
              <a:rPr lang="th-TH" altLang="th-TH" sz="2600" b="1" dirty="0" smtClean="0">
                <a:latin typeface="Tahoma" pitchFamily="34" charset="0"/>
                <a:cs typeface="Tahoma" pitchFamily="34" charset="0"/>
              </a:rPr>
              <a:t>หลักการกำหนดตัวชี้วัดของกลุ่มจังหวัดและจังหวัด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364" y="805648"/>
            <a:ext cx="8898340" cy="1900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-355600">
              <a:lnSpc>
                <a:spcPct val="12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การกำหนด 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ของกลุ่มจังหวัดและจังหวัดควรครอบคลุมทั้งยุทธศาสตร์การสร้างความสามารถในการแข่งขัน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(Growth &amp;  Competitiveness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และการสร้างความเสมอภาคและเท่าเทียม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(Inclusive Growth)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/เป็นมิตรกับสิ่งแวดล้อม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(Green Growth)</a:t>
            </a:r>
            <a:endParaRPr lang="th-TH" sz="1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5600" indent="-355600">
              <a:lnSpc>
                <a:spcPct val="120000"/>
              </a:lnSpc>
              <a:spcBef>
                <a:spcPts val="1000"/>
              </a:spcBef>
              <a:buFontTx/>
              <a:buAutoNum type="arabicPeriod" startAt="2"/>
              <a:tabLst>
                <a:tab pos="355600" algn="l"/>
              </a:tabLst>
            </a:pP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การกำหนด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กลุ่มจังหวัดทุกจังหวัดต้องมีส่วนร่วมดำเนินการ</a:t>
            </a:r>
          </a:p>
          <a:p>
            <a:pPr marL="355600" indent="-355600">
              <a:lnSpc>
                <a:spcPct val="120000"/>
              </a:lnSpc>
              <a:spcBef>
                <a:spcPts val="1000"/>
              </a:spcBef>
              <a:buFontTx/>
              <a:buAutoNum type="arabicPeriod" startAt="2"/>
              <a:tabLst>
                <a:tab pos="355600" algn="l"/>
              </a:tabLst>
            </a:pP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สำหรับยุทธศาสตร์การสร้างความสามารถในการแข่งขัน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(Growth &amp;  Competitiveness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ด้าน</a:t>
            </a:r>
            <a: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การท่องเที่ยว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และ ด้าน</a:t>
            </a:r>
            <a: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การเกษตร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ให้ใช้หลักการในการกำหนด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ดังนี้</a:t>
            </a:r>
            <a:endParaRPr lang="en-US" sz="1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4269" y="2773032"/>
            <a:ext cx="1297150" cy="307777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การท่องเที่ยว </a:t>
            </a:r>
            <a:endParaRPr lang="th-TH" sz="1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070" y="3131653"/>
            <a:ext cx="3923741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lvl="1" indent="-357188">
              <a:spcBef>
                <a:spcPts val="600"/>
              </a:spcBef>
              <a:buFont typeface="+mj-lt"/>
              <a:buAutoNum type="arabicParenR"/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ให้วัด “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รายได้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จากการท่องเที่ยว” 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 </a:t>
            </a:r>
          </a:p>
          <a:p>
            <a:pPr marL="712788" lvl="1" indent="-357188">
              <a:spcBef>
                <a:spcPts val="600"/>
              </a:spcBef>
              <a:buFont typeface="+mj-lt"/>
              <a:buAutoNum type="arabicParenR"/>
            </a:pP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“รายได้จากการท่องเที่ยว”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ซ้ำระหว่าง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 - จังหวัด </a:t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ได้ในกรณี</a:t>
            </a:r>
          </a:p>
          <a:p>
            <a:pPr marL="900113" lvl="1" indent="-176213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เป็นจังหวัดที่มีรายได้จากการท่องเที่ยว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สูงเป็นรายได้หลัก 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หรือมีมูลค่าสูงเมื่อเทียบกับรายได้อื่น</a:t>
            </a:r>
            <a:endParaRPr lang="en-US" sz="14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lvl="1" indent="-176213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ในกรณีจังหวัดที่มีรายได้จากการท่องเที่ยว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ไม่สูงมาก 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ไม่มี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ยุทธศาสตร์อื่นที่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สำคัญกว่า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55210" y="2773032"/>
            <a:ext cx="1023037" cy="307777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การเกษตร</a:t>
            </a:r>
            <a:endParaRPr lang="th-TH" sz="14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30807" y="3131653"/>
            <a:ext cx="4763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2788" lvl="1" indent="-357188">
              <a:spcBef>
                <a:spcPts val="600"/>
              </a:spcBef>
              <a:buFont typeface="+mj-lt"/>
              <a:buAutoNum type="arabicParenR"/>
            </a:pP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ให้ระบุชื่อผลผลิต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ทางการเกษตร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ที่ชัดเจน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เช่น อ้อย มันสำปะหลัง ยางพารา กุ้ง ปลา ฯลฯ 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ที่เป็น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Revenue Driver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สำคัญของกลุ่มจังหวัด/จังหวัด </a:t>
            </a:r>
          </a:p>
          <a:p>
            <a:pPr marL="712788" lvl="1" indent="-357188">
              <a:spcBef>
                <a:spcPts val="600"/>
              </a:spcBef>
              <a:buFont typeface="+mj-lt"/>
              <a:buAutoNum type="arabicParenR"/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ให้วัด “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มูลค่า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ผลผลิตทางเกษตรสำคัญ” เป็น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</a:t>
            </a:r>
          </a:p>
          <a:p>
            <a:pPr marL="712788" lvl="1" indent="-357188">
              <a:spcBef>
                <a:spcPts val="600"/>
              </a:spcBef>
              <a:buFont typeface="+mj-lt"/>
              <a:buAutoNum type="arabicParenR"/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กรณีมียุทธศาสตร์อื่นด้านการเกษตรที่เฉพาะเจาะจง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ในกรณีต่างๆ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th-TH" sz="14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lvl="1" indent="-176213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กรณีมียุทธศาสตร์ด้านการเพิ่มผลผลิตและปรับปรุงกระบวนการผลิต ให้วัด “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ผลผลิตต่อหน่วย (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Yield)”</a:t>
            </a:r>
            <a:endParaRPr lang="th-TH" sz="14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lvl="1" indent="-176213">
              <a:spcBef>
                <a:spcPts val="600"/>
              </a:spcBef>
              <a:buFont typeface="Arial" pitchFamily="34" charset="0"/>
              <a:buChar char="•"/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กรณีมียุทธศาสตร์ด้านมาตรฐานการผลิตหรือส่งเสริมการส่งออก ให้วัด “</a:t>
            </a:r>
            <a:r>
              <a:rPr lang="th-TH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การรับรองมาตรฐาน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GAP”</a:t>
            </a:r>
            <a:endParaRPr lang="th-TH" sz="14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8364" y="5830626"/>
            <a:ext cx="8911988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lnSpc>
                <a:spcPct val="120000"/>
              </a:lnSpc>
              <a:spcBef>
                <a:spcPts val="600"/>
              </a:spcBef>
              <a:tabLst>
                <a:tab pos="355600" algn="l"/>
              </a:tabLst>
            </a:pP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สำหรับยุทธศาสตร์การสร้างความเสมอภาคและเท่าเทียม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(Inclusive Growth)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/เป็นมิตรกับสิ่งแวดล้อม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(Green Growth)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ให้ใช้หลักการในการกำหนด </a:t>
            </a:r>
            <a:r>
              <a:rPr lang="en-US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โดยพิจารณาจากตัวชี้วัดการพัฒนาระดับจังหวัดของ สศช. ที่เป็นจุดอ่อนของจังหวัดเป็นลำดับแรก</a:t>
            </a:r>
          </a:p>
        </p:txBody>
      </p:sp>
    </p:spTree>
    <p:extLst>
      <p:ext uri="{BB962C8B-B14F-4D97-AF65-F5344CB8AC3E}">
        <p14:creationId xmlns="" xmlns:p14="http://schemas.microsoft.com/office/powerpoint/2010/main" val="26166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95533" y="3166281"/>
            <a:ext cx="1980000" cy="229282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88" y="5529488"/>
            <a:ext cx="1980000" cy="1015663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ก.พ.ร. </a:t>
            </a:r>
            <a:endParaRPr lang="th-TH" sz="1200" b="1" dirty="0" smtClean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00" b="1" u="sng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จ่ายเงิน</a:t>
            </a:r>
            <a:r>
              <a:rPr lang="th-TH" sz="1200" b="1" u="sng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รางวัล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ฯ </a:t>
            </a:r>
            <a:endParaRPr lang="th-TH" sz="1200" b="1" dirty="0" smtClean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2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เป็น</a:t>
            </a:r>
            <a:r>
              <a:rPr lang="th-TH" sz="1200" b="1" u="sng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รายจังหวัด</a:t>
            </a:r>
            <a:r>
              <a:rPr lang="th-TH" sz="12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ตามห</a:t>
            </a:r>
            <a:r>
              <a:rPr lang="th-TH" sz="1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ลักเกณฑ์และวิธีการที่ ก.พ.ร. </a:t>
            </a:r>
            <a:r>
              <a:rPr lang="th-TH" sz="12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</a:t>
            </a:r>
            <a:endParaRPr lang="th-TH" sz="1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733" name="Rectangle 26"/>
          <p:cNvSpPr>
            <a:spLocks noChangeArrowheads="1"/>
          </p:cNvSpPr>
          <p:nvPr/>
        </p:nvSpPr>
        <p:spPr bwMode="auto">
          <a:xfrm>
            <a:off x="109182" y="1384796"/>
            <a:ext cx="1980000" cy="1315745"/>
          </a:xfrm>
          <a:prstGeom prst="rect">
            <a:avLst/>
          </a:prstGeom>
          <a:solidFill>
            <a:srgbClr val="CC66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คณะกรรมการเจรจาข้อตกลงและประเมินผลกลุ่มจังหวัดและจังหวัด </a:t>
            </a:r>
            <a:r>
              <a:rPr lang="th-TH" altLang="th-TH" sz="12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12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05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105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1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เป็นผู้</a:t>
            </a:r>
            <a:r>
              <a:rPr lang="th-TH" altLang="th-TH" sz="11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พิจารณา</a:t>
            </a:r>
            <a:br>
              <a:rPr lang="th-TH" altLang="th-TH" sz="11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1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ตัวชี้วัดมิติภายนอก </a:t>
            </a:r>
            <a:br>
              <a:rPr lang="th-TH" altLang="th-TH" sz="11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th-TH" altLang="th-TH" sz="1100" b="1" u="sng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การประเมินประสิทธิผล</a:t>
            </a:r>
            <a:endParaRPr lang="th-TH" altLang="th-TH" sz="1050" b="1" u="sng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737" name="TextBox 27"/>
          <p:cNvSpPr txBox="1">
            <a:spLocks noChangeArrowheads="1"/>
          </p:cNvSpPr>
          <p:nvPr/>
        </p:nvSpPr>
        <p:spPr bwMode="auto">
          <a:xfrm>
            <a:off x="3043461" y="1154909"/>
            <a:ext cx="4291535" cy="307777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สำนักงาน ก.พ.ร. จัดทำคำรับรองฯ เป็นรายจังหวัด</a:t>
            </a:r>
            <a:endParaRPr lang="en-US" altLang="th-TH" sz="1400" b="1" dirty="0" smtClean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252177" y="3313892"/>
            <a:ext cx="1644863" cy="15234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th-TH" altLang="th-TH" sz="1200" b="1" u="sng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คณะกรรมการพิจารณาคำขอเปลี่ยนแปลงรายละเอียดตัวชี้วัดฯ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th-TH" altLang="th-TH" sz="1200" b="1" u="sng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th-TH" altLang="th-TH" sz="11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เป็นผู้พิจารณาคำขออุทธรณ์ตัวชี้วัดกลุ่มจังหวัด/จังหวัด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4990323" y="1515603"/>
            <a:ext cx="318661" cy="16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742" name="Title 1"/>
          <p:cNvSpPr txBox="1">
            <a:spLocks/>
          </p:cNvSpPr>
          <p:nvPr/>
        </p:nvSpPr>
        <p:spPr bwMode="auto">
          <a:xfrm>
            <a:off x="257223" y="81888"/>
            <a:ext cx="7835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marL="457200" indent="-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th-TH" sz="22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3. 	</a:t>
            </a:r>
            <a:r>
              <a:rPr lang="th-TH" altLang="th-TH" sz="22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กลไกและวิธีการจัดทำคำรับรองการปฏิบัติราชการฯ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0C9D-720F-4EBC-9C1A-60377CF40F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284702" y="759086"/>
            <a:ext cx="33634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3.1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วิธีการในการจัดทำคำรับรองฯ 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2183649" y="1719979"/>
          <a:ext cx="6509987" cy="4833223"/>
        </p:xfrm>
        <a:graphic>
          <a:graphicData uri="http://schemas.openxmlformats.org/drawingml/2006/table">
            <a:tbl>
              <a:tblPr firstRow="1" firstCol="1" bandRow="1"/>
              <a:tblGrid>
                <a:gridCol w="1910692"/>
                <a:gridCol w="3879741"/>
                <a:gridCol w="719554"/>
              </a:tblGrid>
              <a:tr h="3360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ประเด็นการประเมินผลการปฏิบัติราชการ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en-US" sz="11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6883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th-TH" sz="1100" b="1" kern="1200" spc="-9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ตัวชี้วัดยุทธศาสตร์ของกลุ่มจังหวัด/จังหวัด </a:t>
                      </a:r>
                      <a:r>
                        <a:rPr lang="th-TH" sz="11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th-TH" sz="11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(กำหนดตามแผนยุทธศาสตร์ ที่มีแผนงาน/โครงการ</a:t>
                      </a:r>
                      <a:r>
                        <a:rPr lang="en-US" sz="1100" b="0" i="1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0" i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541338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1.1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  <a:r>
                        <a:rPr lang="th-TH" sz="11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ยุทธศาสตร์กลุ่มจังหวัด </a:t>
                      </a:r>
                      <a: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b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100" b="0" i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(เลือกเฉพาะ</a:t>
                      </a:r>
                      <a:r>
                        <a:rPr lang="th-TH" sz="1100" b="0" i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ยุทธศาสตร์สำคัญของกลุ่มจังหวัด) </a:t>
                      </a:r>
                    </a:p>
                    <a:p>
                      <a:pPr marL="541338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1.2</a:t>
                      </a:r>
                      <a:r>
                        <a:rPr lang="en-US" sz="11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100" b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  <a:r>
                        <a:rPr lang="th-TH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ยุทธศาสตร์จังหวัด </a:t>
                      </a:r>
                      <a: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1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en-US" sz="1100" b="0" i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1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ที่สะท้อนความสำเร็จตามยุทธศาสตร์สำคัญของจังหวัด)</a:t>
                      </a:r>
                      <a:r>
                        <a:rPr lang="th-TH" sz="11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000" b="0" i="1" kern="1200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27063" lvl="1" indent="-271463" algn="l" defTabSz="914400" rtl="0" eaLnBrk="1" latinLnBrk="0" hangingPunct="1">
                        <a:buFont typeface="Wingdings" pitchFamily="2" charset="2"/>
                        <a:buNone/>
                        <a:tabLst>
                          <a:tab pos="450850" algn="l"/>
                        </a:tabLst>
                      </a:pPr>
                      <a:endParaRPr lang="en-US" sz="1100" b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27063" lvl="1" indent="-627063" algn="l" defTabSz="914400" rtl="0" eaLnBrk="1" latinLnBrk="0" hangingPunct="1"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lang="th-TH" sz="1000" b="0" u="sng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หมายเหตุ</a:t>
                      </a: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	ตัวชี้วัดยุทธศาสตร์กลุ่มจังหวัด และตัวชี้วัดยุทธศาสตร์จังหวัดควรมีไม่เกิน </a:t>
                      </a:r>
                      <a:r>
                        <a:rPr lang="en-US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lang="th-TH" sz="10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th-TH" sz="1000" b="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0" marR="72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(15)</a:t>
                      </a:r>
                    </a:p>
                    <a:p>
                      <a:pPr algn="ctr"/>
                      <a:endParaRPr lang="en-US" sz="11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(45)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53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100" b="1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</a:t>
                      </a:r>
                      <a:endParaRPr lang="en-US" sz="1100" b="1" strike="noStrike" kern="12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55600" marR="0" indent="-184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1100" b="1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ความพึงพอใจของผู้รับบริการ </a:t>
                      </a:r>
                      <a:br>
                        <a:rPr lang="th-TH" sz="1100" b="1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(งานบัตรประชาชนและทะเบียนราษฏร์</a:t>
                      </a:r>
                      <a: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b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งานจดทะเบียนสิทธิและนิติกรรม </a:t>
                      </a:r>
                      <a:b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งานบริ</a:t>
                      </a:r>
                      <a: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การจัดหางาน งานบริการผู้ป่วยนอก </a:t>
                      </a:r>
                      <a:br>
                        <a:rPr lang="th-TH" sz="1000" b="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งานการถ่ายทอดความรู้และการให้บริการทางการเกษตร</a:t>
                      </a:r>
                      <a:r>
                        <a:rPr lang="th-TH" sz="1000" strike="noStrike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และงานประกันสังคม</a:t>
                      </a:r>
                      <a:r>
                        <a:rPr lang="th-TH" sz="1000" strike="noStrike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)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1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887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95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1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15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1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(20)</a:t>
                      </a:r>
                      <a:endParaRPr lang="en-US" sz="11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r>
                        <a:rPr lang="th-TH" sz="11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1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1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lang="th-TH" sz="11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1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การสร้าง</a:t>
                      </a:r>
                      <a:r>
                        <a:rPr lang="th-TH" sz="11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ความโปร่งใสในการปฏิบัติ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u="sng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 </a:t>
                      </a:r>
                      <a:r>
                        <a:rPr lang="th-TH" sz="1000" b="0" u="non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ประเมิน </a:t>
                      </a:r>
                      <a:r>
                        <a:rPr lang="en-US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</a:t>
                      </a: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งานบริการที่จังหวัดเลือก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จากตัวชี่วัดที่ </a:t>
                      </a:r>
                      <a:r>
                        <a:rPr lang="en-US" sz="1000" b="0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1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1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1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" name="Bent-Up Arrow 35"/>
          <p:cNvSpPr/>
          <p:nvPr/>
        </p:nvSpPr>
        <p:spPr>
          <a:xfrm rot="5400000">
            <a:off x="1514899" y="2238233"/>
            <a:ext cx="436729" cy="1419367"/>
          </a:xfrm>
          <a:prstGeom prst="bentUpArrow">
            <a:avLst>
              <a:gd name="adj1" fmla="val 40625"/>
              <a:gd name="adj2" fmla="val 35938"/>
              <a:gd name="adj3" fmla="val 46875"/>
            </a:avLst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5661" y="4817661"/>
            <a:ext cx="1637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รอบระยะเวลาในการอุทธรณ์ฯ รอบ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เดือน และ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th-TH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เดือน</a:t>
            </a:r>
            <a:endParaRPr lang="th-TH" sz="12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29052" y="2210937"/>
            <a:ext cx="6619164" cy="1555846"/>
          </a:xfrm>
          <a:prstGeom prst="rect">
            <a:avLst/>
          </a:prstGeom>
          <a:noFill/>
          <a:ln w="19050">
            <a:solidFill>
              <a:srgbClr val="CC66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341194" y="1362670"/>
            <a:ext cx="8478956" cy="338138"/>
          </a:xfrm>
          <a:solidFill>
            <a:srgbClr val="CC6600"/>
          </a:solidFill>
        </p:spPr>
        <p:txBody>
          <a:bodyPr>
            <a:normAutofit/>
          </a:bodyPr>
          <a:lstStyle/>
          <a:p>
            <a:pPr algn="l"/>
            <a:r>
              <a:rPr lang="en-US" altLang="th-TH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1.  </a:t>
            </a:r>
            <a:r>
              <a:rPr lang="th-TH" altLang="th-TH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คณะกรรมการเจรจาข้อตกลงและประเมินผลกลุ่มจังหวัดและจังหวัด</a:t>
            </a: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233980" y="854430"/>
            <a:ext cx="19928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3.2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คณะกรรมการ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956376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686" name="Title 1"/>
          <p:cNvSpPr txBox="1">
            <a:spLocks/>
          </p:cNvSpPr>
          <p:nvPr/>
        </p:nvSpPr>
        <p:spPr bwMode="auto">
          <a:xfrm>
            <a:off x="179388" y="188913"/>
            <a:ext cx="8640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3.  </a:t>
            </a:r>
            <a: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กลไกและวิธีการจัดทำคำรับรองการปฏิบัติราชการฯ (ต่อ)</a:t>
            </a:r>
            <a:b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</a:br>
            <a:endParaRPr lang="th-TH" altLang="th-TH" sz="2200" b="1" dirty="0" smtClean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2992052"/>
              </p:ext>
            </p:extLst>
          </p:nvPr>
        </p:nvGraphicFramePr>
        <p:xfrm>
          <a:off x="904366" y="1983161"/>
          <a:ext cx="748406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151"/>
                <a:gridCol w="3750611"/>
                <a:gridCol w="2664298"/>
              </a:tblGrid>
              <a:tr h="13824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ลำดับที่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รายชื่อคณะกรรมการ</a:t>
                      </a:r>
                      <a:endParaRPr lang="en-US" sz="16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ตำแหน่ง</a:t>
                      </a:r>
                      <a:endParaRPr lang="en-US" sz="16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20480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นายชัยณรงค์  	อินทรมีทรัพย์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ประธานกรรมการ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299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เลขาธิการ ก.พ.ร.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299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นายกอปร		กฤตยากีรณ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611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นายการุณ		กิตติสถาพร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83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นายมนุชญ์       	วัฒนโกเมร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83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นางวันเพ็ญ	กฤตผล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4776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นายสนิท         	อักษรแก้ว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29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นายสุธี            	มากบุญ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29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นายอาชว์        	เตาลานนท์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29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เจ้าหน้าที่สำนักงาน </a:t>
                      </a:r>
                      <a:r>
                        <a:rPr lang="th-TH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ก.พ.ร.</a:t>
                      </a: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เลขานุการ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73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341194" y="1362670"/>
            <a:ext cx="8478956" cy="338138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altLang="th-TH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2.</a:t>
            </a:r>
            <a:r>
              <a:rPr lang="th-TH" altLang="th-TH" sz="16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คณะกรรมการพิจารณาคำขอเปลี่ยนแปลงรายละเอียดตัวชี้วัดฯ</a:t>
            </a: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233980" y="854430"/>
            <a:ext cx="25106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3.2 </a:t>
            </a:r>
            <a:r>
              <a:rPr lang="th-TH" alt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คณะกรรมการ (ต่อ)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956376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sz="1800" dirty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686" name="Title 1"/>
          <p:cNvSpPr txBox="1">
            <a:spLocks/>
          </p:cNvSpPr>
          <p:nvPr/>
        </p:nvSpPr>
        <p:spPr bwMode="auto">
          <a:xfrm>
            <a:off x="179388" y="188913"/>
            <a:ext cx="8640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3.  </a:t>
            </a:r>
            <a: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กลไกและวิธีการจัดทำคำรับรองการปฏิบัติราชการฯ (ต่อ)</a:t>
            </a:r>
            <a:b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</a:br>
            <a:endParaRPr lang="th-TH" altLang="th-TH" sz="2200" b="1" dirty="0" smtClean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2992052"/>
              </p:ext>
            </p:extLst>
          </p:nvPr>
        </p:nvGraphicFramePr>
        <p:xfrm>
          <a:off x="904366" y="1983161"/>
          <a:ext cx="748406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151"/>
                <a:gridCol w="3750611"/>
                <a:gridCol w="2664298"/>
              </a:tblGrid>
              <a:tr h="13824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ลำดับที่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รายชื่อคณะกรรมการ</a:t>
                      </a:r>
                      <a:endParaRPr lang="en-US" sz="16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ตำแหน่ง</a:t>
                      </a:r>
                      <a:endParaRPr lang="en-US" sz="160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20480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นายชัยณรงค์  	อินทรมีทรัพย์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ประธานกรรมการ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299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เลขาธิการ ก.พ.ร.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299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นายกอปร		กฤตยากีรณ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611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นายการุณ		กิตติสถาพร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83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นายปรัชญา  	เวสารัชช์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83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นายสนิท         	อักษรแก้ว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กรรมการ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44776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 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เจ้าหน้าที่สำนักงาน </a:t>
                      </a:r>
                      <a:r>
                        <a:rPr lang="th-TH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ก.พ.ร.</a:t>
                      </a: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เลขานุการ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2295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เจ้าหน้าที่สำนักงาน </a:t>
                      </a:r>
                      <a:r>
                        <a:rPr lang="th-TH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ก.พ.ร.</a:t>
                      </a:r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ผู้ช่วยเลขานุการ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73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299" y="812167"/>
            <a:ext cx="7485797" cy="411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Tahoma"/>
                <a:ea typeface="Tahoma" panose="020B0604030504040204" pitchFamily="34" charset="0"/>
                <a:cs typeface="Tahoma"/>
              </a:rPr>
              <a:t>3.3 </a:t>
            </a:r>
            <a:r>
              <a:rPr lang="th-TH" sz="1600" b="1" dirty="0" smtClean="0">
                <a:solidFill>
                  <a:prstClr val="black"/>
                </a:solidFill>
                <a:latin typeface="Tahoma"/>
                <a:ea typeface="Tahoma" panose="020B0604030504040204" pitchFamily="34" charset="0"/>
                <a:cs typeface="Tahoma"/>
              </a:rPr>
              <a:t>ขั้นตอนการจัดทำคำรับรองและการประเมินผลการปฏิบัติราชการของจังหวัด</a:t>
            </a:r>
            <a:endParaRPr lang="th-TH" sz="1600" b="1" dirty="0">
              <a:solidFill>
                <a:prstClr val="black"/>
              </a:solidFill>
              <a:latin typeface="Tahoma"/>
              <a:ea typeface="Tahoma" panose="020B0604030504040204" pitchFamily="34" charset="0"/>
              <a:cs typeface="Tahoma"/>
            </a:endParaRP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2347913" y="4813541"/>
            <a:ext cx="3529012" cy="1938338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8038" indent="-808038" fontAlgn="base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/>
            </a:pPr>
            <a:r>
              <a:rPr lang="th-TH" altLang="th-TH" sz="12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 </a:t>
            </a:r>
            <a:r>
              <a:rPr lang="en-US" altLang="th-TH" sz="12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altLang="th-TH" sz="12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กรณีที่กลุ่มจังหวัด/จังหวัดไม่เห็นด้วยกับประเด็นยุทธศาสตร์และ/หรือตัวชี้วัดที่สำนักงาน ก.พ.ร. กำหนด </a:t>
            </a:r>
            <a:br>
              <a:rPr lang="th-TH" altLang="th-TH" sz="12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2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กลุ่มจังหวัด/จังหวัดสามารถเสนอประเด็นยุทธศาสตร์ใหม่ และ/หรือตัวชี้วัดอื่นที่สอดคล้องกับประเด็นยุทธศาสตร์นั้นๆ ได้ โดยต้องชี้แจงเหตุผลที่ชัดเจน และต้องเจรจาข้อตกลงและประเมินผลกับคณะกรรมการเจรจาฯ </a:t>
            </a: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96838" y="3171427"/>
            <a:ext cx="757237" cy="5794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ก.พ.ร</a:t>
            </a:r>
            <a:endParaRPr lang="en-US" altLang="th-TH" sz="1500" kern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257675" y="2460227"/>
            <a:ext cx="1487488" cy="20002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DC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เจรจา</a:t>
            </a: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ข้อตกลง และจัดทำ</a:t>
            </a:r>
            <a:b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คำรับรองฯ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ของกลุ่มจังหวัด และจังหวัด</a:t>
            </a:r>
            <a:endParaRPr lang="th-TH" altLang="th-TH" sz="1500" kern="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5942013" y="2453877"/>
            <a:ext cx="1541462" cy="20129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DC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ติดตาม</a:t>
            </a: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รอบ 6 เดือน</a:t>
            </a:r>
            <a:endParaRPr lang="en-US" altLang="th-TH" sz="1500" kern="0" dirty="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ประเมินผลรอบ </a:t>
            </a:r>
            <a:b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เดือน</a:t>
            </a:r>
            <a:endParaRPr lang="en-US" altLang="th-TH" sz="1500" kern="0" dirty="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ของจังหวัด</a:t>
            </a:r>
            <a:endParaRPr lang="th-TH" altLang="th-TH" sz="1500" kern="0" dirty="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7680325" y="2453877"/>
            <a:ext cx="1212850" cy="20129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DC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จัดสรรสิ่งจูงใจ</a:t>
            </a:r>
            <a:b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ในระดับจังหวัด</a:t>
            </a:r>
            <a:endParaRPr lang="th-TH" altLang="th-TH" sz="1500" kern="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 Box 104"/>
          <p:cNvSpPr txBox="1">
            <a:spLocks noChangeArrowheads="1"/>
          </p:cNvSpPr>
          <p:nvPr/>
        </p:nvSpPr>
        <p:spPr bwMode="auto">
          <a:xfrm>
            <a:off x="1050925" y="2441177"/>
            <a:ext cx="1079500" cy="20399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DC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  <a:defRPr/>
            </a:pPr>
            <a:r>
              <a:rPr lang="th-TH" altLang="th-TH" sz="15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</a:t>
            </a:r>
            <a: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</a:t>
            </a:r>
            <a:r>
              <a:rPr lang="th-TH" altLang="th-TH" sz="15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ประเมินผลของจังหวัด</a:t>
            </a:r>
            <a:endParaRPr lang="th-TH" altLang="th-TH" sz="1500" kern="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54"/>
          <p:cNvSpPr>
            <a:spLocks noChangeArrowheads="1"/>
          </p:cNvSpPr>
          <p:nvPr/>
        </p:nvSpPr>
        <p:spPr bwMode="auto">
          <a:xfrm>
            <a:off x="2755507" y="1467618"/>
            <a:ext cx="4273087" cy="584775"/>
          </a:xfrm>
          <a:prstGeom prst="rect">
            <a:avLst/>
          </a:prstGeom>
          <a:solidFill>
            <a:srgbClr val="CC6600"/>
          </a:soli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600" b="1" kern="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คณะกรรมการเจรจาข้อตกลงและประเมินผลของกลุ่มจังหวัดและจังหวัด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4600575" y="2117635"/>
            <a:ext cx="530225" cy="292100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3600" kern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328863" y="2460227"/>
            <a:ext cx="1730375" cy="20002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DC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lIns="45720" tIns="22860" rIns="45720" bIns="228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 ก.พ.ร. จัดทำ</a:t>
            </a:r>
            <a:r>
              <a:rPr lang="th-TH" altLang="th-TH" sz="1500" b="1" kern="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ร่างตัวชี้วัด</a:t>
            </a: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ตามยุทธศาสตร์ของกลุ่มจังหวัดและจังหวัด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ส่งให้กลุ่มจังหวัดและจังหวัดพิจารณา</a:t>
            </a:r>
            <a:r>
              <a:rPr lang="en-US" altLang="th-TH" sz="1500" b="1" kern="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endParaRPr lang="th-TH" altLang="th-TH" sz="1500" b="1" kern="0" dirty="0" smtClean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858838" y="3460352"/>
            <a:ext cx="2159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kern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155825" y="3460352"/>
            <a:ext cx="2159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kern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4027488" y="3460352"/>
            <a:ext cx="2159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kern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683250" y="3460352"/>
            <a:ext cx="2159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kern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7483475" y="3460352"/>
            <a:ext cx="2159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kern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4716463" y="4538264"/>
            <a:ext cx="431800" cy="220663"/>
          </a:xfrm>
          <a:prstGeom prst="downArrow">
            <a:avLst/>
          </a:prstGeom>
          <a:solidFill>
            <a:sysClr val="window" lastClr="FFFFFF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th-TH" sz="3600" kern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 bwMode="auto">
          <a:xfrm>
            <a:off x="179388" y="188913"/>
            <a:ext cx="8640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altLang="th-TH" sz="22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</a:br>
            <a:r>
              <a:rPr lang="en-US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3.  </a:t>
            </a:r>
            <a: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  <a:t>กลไกและวิธีการจัดทำคำรับรองการปฏิบัติราชการฯ (ต่อ)</a:t>
            </a:r>
            <a:br>
              <a:rPr lang="th-TH" altLang="th-TH" sz="22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ahoma" pitchFamily="34" charset="0"/>
                <a:cs typeface="Tahoma" pitchFamily="34" charset="0"/>
              </a:rPr>
            </a:br>
            <a:endParaRPr lang="th-TH" altLang="th-TH" sz="2200" b="1" dirty="0" smtClean="0">
              <a:solidFill>
                <a:prstClr val="black">
                  <a:lumMod val="95000"/>
                  <a:lumOff val="5000"/>
                </a:prst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7372</TotalTime>
  <Words>915</Words>
  <Application>Microsoft Office PowerPoint</Application>
  <PresentationFormat>นำเสนอทางหน้าจอ (4:3)</PresentationFormat>
  <Paragraphs>245</Paragraphs>
  <Slides>8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6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14" baseType="lpstr">
      <vt:lpstr>Custom Design</vt:lpstr>
      <vt:lpstr>1_Custom Design</vt:lpstr>
      <vt:lpstr>2_Office Theme</vt:lpstr>
      <vt:lpstr>2_Custom Design</vt:lpstr>
      <vt:lpstr>Office Theme</vt:lpstr>
      <vt:lpstr>3_Custom Design</vt:lpstr>
      <vt:lpstr>ภาพนิ่ง 1</vt:lpstr>
      <vt:lpstr> 2. กรอบและหลักการการประเมินผลการปฏิบัติราชการ ของกลุ่มจังหวัดและจังหวัด </vt:lpstr>
      <vt:lpstr>ภาพนิ่ง 3</vt:lpstr>
      <vt:lpstr>หลักการกำหนดตัวชี้วัดของกลุ่มจังหวัดและจังหวัด</vt:lpstr>
      <vt:lpstr>ภาพนิ่ง 5</vt:lpstr>
      <vt:lpstr>1.  คณะกรรมการเจรจาข้อตกลงและประเมินผลกลุ่มจังหวัดและจังหวัด</vt:lpstr>
      <vt:lpstr>2. คณะกรรมการพิจารณาคำขอเปลี่ยนแปลงรายละเอียดตัวชี้วัดฯ</vt:lpstr>
      <vt:lpstr>ภาพนิ่ง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Kritsana</dc:creator>
  <cp:lastModifiedBy>user47</cp:lastModifiedBy>
  <cp:revision>639</cp:revision>
  <cp:lastPrinted>2014-01-02T10:04:26Z</cp:lastPrinted>
  <dcterms:created xsi:type="dcterms:W3CDTF">2013-12-18T03:01:27Z</dcterms:created>
  <dcterms:modified xsi:type="dcterms:W3CDTF">2014-02-13T09:59:22Z</dcterms:modified>
</cp:coreProperties>
</file>