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23" r:id="rId3"/>
    <p:sldMasterId id="2147483748" r:id="rId4"/>
    <p:sldMasterId id="2147483784" r:id="rId5"/>
    <p:sldMasterId id="2147483796" r:id="rId6"/>
    <p:sldMasterId id="2147483832" r:id="rId7"/>
  </p:sldMasterIdLst>
  <p:notesMasterIdLst>
    <p:notesMasterId r:id="rId13"/>
  </p:notesMasterIdLst>
  <p:sldIdLst>
    <p:sldId id="352" r:id="rId8"/>
    <p:sldId id="382" r:id="rId9"/>
    <p:sldId id="383" r:id="rId10"/>
    <p:sldId id="385" r:id="rId11"/>
    <p:sldId id="384" r:id="rId12"/>
  </p:sldIdLst>
  <p:sldSz cx="9144000" cy="6858000" type="screen4x3"/>
  <p:notesSz cx="6735763" cy="98663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00"/>
    <a:srgbClr val="0000FF"/>
    <a:srgbClr val="D7E4BD"/>
    <a:srgbClr val="C3D69B"/>
    <a:srgbClr val="77933C"/>
    <a:srgbClr val="00FFFF"/>
    <a:srgbClr val="84A7D2"/>
    <a:srgbClr val="003300"/>
    <a:srgbClr val="CC6600"/>
    <a:srgbClr val="4F81B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8046" autoAdjust="0"/>
  </p:normalViewPr>
  <p:slideViewPr>
    <p:cSldViewPr snapToGrid="0">
      <p:cViewPr>
        <p:scale>
          <a:sx n="70" d="100"/>
          <a:sy n="70" d="100"/>
        </p:scale>
        <p:origin x="-132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816" y="-120"/>
      </p:cViewPr>
      <p:guideLst>
        <p:guide orient="horz" pos="3107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18829" cy="495029"/>
          </a:xfrm>
          <a:prstGeom prst="rect">
            <a:avLst/>
          </a:prstGeom>
        </p:spPr>
        <p:txBody>
          <a:bodyPr vert="horz" lIns="91175" tIns="45586" rIns="91175" bIns="45586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29" cy="495029"/>
          </a:xfrm>
          <a:prstGeom prst="rect">
            <a:avLst/>
          </a:prstGeom>
        </p:spPr>
        <p:txBody>
          <a:bodyPr vert="horz" lIns="91175" tIns="45586" rIns="91175" bIns="45586" rtlCol="0"/>
          <a:lstStyle>
            <a:lvl1pPr algn="r">
              <a:defRPr sz="1200"/>
            </a:lvl1pPr>
          </a:lstStyle>
          <a:p>
            <a:fld id="{89B3FE29-7ED5-489A-A98F-03A3072594B9}" type="datetimeFigureOut">
              <a:rPr lang="th-TH" smtClean="0"/>
              <a:pPr/>
              <a:t>13/02/57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1900"/>
            <a:ext cx="4440237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75" tIns="45586" rIns="91175" bIns="45586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6"/>
            <a:ext cx="5388610" cy="3884861"/>
          </a:xfrm>
          <a:prstGeom prst="rect">
            <a:avLst/>
          </a:prstGeom>
        </p:spPr>
        <p:txBody>
          <a:bodyPr vert="horz" lIns="91175" tIns="45586" rIns="91175" bIns="455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371288"/>
            <a:ext cx="2918829" cy="495028"/>
          </a:xfrm>
          <a:prstGeom prst="rect">
            <a:avLst/>
          </a:prstGeom>
        </p:spPr>
        <p:txBody>
          <a:bodyPr vert="horz" lIns="91175" tIns="45586" rIns="91175" bIns="45586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7" y="9371288"/>
            <a:ext cx="2918829" cy="495028"/>
          </a:xfrm>
          <a:prstGeom prst="rect">
            <a:avLst/>
          </a:prstGeom>
        </p:spPr>
        <p:txBody>
          <a:bodyPr vert="horz" lIns="91175" tIns="45586" rIns="91175" bIns="45586" rtlCol="0" anchor="b"/>
          <a:lstStyle>
            <a:lvl1pPr algn="r">
              <a:defRPr sz="1200"/>
            </a:lvl1pPr>
          </a:lstStyle>
          <a:p>
            <a:fld id="{2964C197-F2EC-4792-88B0-A8B72B8392B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254507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64B6F-F4AB-40C1-9B5F-4D3D6399D8D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4082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55B98-7907-425C-BF67-9F4D55558E3F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0" y="2553183"/>
            <a:ext cx="9139533" cy="1686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Line 31"/>
          <p:cNvSpPr>
            <a:spLocks noChangeShapeType="1"/>
          </p:cNvSpPr>
          <p:nvPr userDrawn="1"/>
        </p:nvSpPr>
        <p:spPr bwMode="auto">
          <a:xfrm>
            <a:off x="0" y="4334995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5" name="Line 31"/>
          <p:cNvSpPr>
            <a:spLocks noChangeShapeType="1"/>
          </p:cNvSpPr>
          <p:nvPr userDrawn="1"/>
        </p:nvSpPr>
        <p:spPr bwMode="auto">
          <a:xfrm>
            <a:off x="0" y="2464277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188" y="5863812"/>
            <a:ext cx="1023149" cy="85625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03711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CDCA-CDFE-4552-B92A-6A5FE01C86C9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179813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D511-EE22-4E81-95A2-DB9198507715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65961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31"/>
          <p:cNvSpPr>
            <a:spLocks noChangeShapeType="1"/>
          </p:cNvSpPr>
          <p:nvPr userDrawn="1"/>
        </p:nvSpPr>
        <p:spPr bwMode="auto">
          <a:xfrm>
            <a:off x="0" y="4011534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982" y="1972624"/>
            <a:ext cx="1424502" cy="119213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4467" y="3259762"/>
            <a:ext cx="9144000" cy="6805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2E2E9C"/>
                </a:solidFill>
              </a:rPr>
              <a:t>MAKE</a:t>
            </a:r>
            <a:r>
              <a:rPr lang="en-US" b="1" dirty="0">
                <a:solidFill>
                  <a:srgbClr val="2E2E9C"/>
                </a:solidFill>
              </a:rPr>
              <a:t> SIMPLE </a:t>
            </a:r>
            <a:r>
              <a:rPr lang="en-US" sz="1400" b="1" dirty="0">
                <a:solidFill>
                  <a:srgbClr val="2E2E9C"/>
                </a:solidFill>
              </a:rPr>
              <a:t>BE</a:t>
            </a:r>
            <a:r>
              <a:rPr lang="en-US" b="1" dirty="0">
                <a:solidFill>
                  <a:srgbClr val="2E2E9C"/>
                </a:solidFill>
              </a:rPr>
              <a:t> MODERN</a:t>
            </a:r>
            <a:endParaRPr lang="th-TH" b="1" dirty="0">
              <a:solidFill>
                <a:srgbClr val="2E2E9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9720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20A9-7D18-4080-8212-7244EFB8947A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198821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8F29-6832-4DF5-B6AB-1DB31E85DEE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7118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6BA-242C-406A-9989-DAA33DAC4B6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1283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1ECD-3908-4A90-81E4-6FDC88E09DC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7154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D2B4-E8CD-442D-A7CD-008FE18AE8B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51079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C83-44B7-4EA0-AD0F-8B64D5E0EA8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9431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C18B7-8052-440B-B1EA-ABE516351183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1376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4FB9-D506-43D5-8AC3-01046B430906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75867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BB84-46D1-4E2F-89E7-A5FCB3B1153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8042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F7E-019C-4C7B-A449-EA7443FB7E6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80561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3D1B-7A28-4513-B478-37FF5606930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9001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7869-30C6-404E-9132-E6AF6E7C7B2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2914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133-0381-4BA3-98AA-C630083DB16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0261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55B98-7907-425C-BF67-9F4D55558E3F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0" y="2553183"/>
            <a:ext cx="9139533" cy="1686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Line 31"/>
          <p:cNvSpPr>
            <a:spLocks noChangeShapeType="1"/>
          </p:cNvSpPr>
          <p:nvPr userDrawn="1"/>
        </p:nvSpPr>
        <p:spPr bwMode="auto">
          <a:xfrm>
            <a:off x="0" y="4334995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5" name="Line 31"/>
          <p:cNvSpPr>
            <a:spLocks noChangeShapeType="1"/>
          </p:cNvSpPr>
          <p:nvPr userDrawn="1"/>
        </p:nvSpPr>
        <p:spPr bwMode="auto">
          <a:xfrm>
            <a:off x="0" y="2464277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188" y="5863812"/>
            <a:ext cx="1023149" cy="85625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03711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4FB9-D506-43D5-8AC3-01046B43090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867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7029A-4416-46DE-B460-EFCB910B1B0F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6554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D66D0-E616-406D-BDE0-B3DCD4FBF30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71075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B2E7-FCFB-4582-BE4D-78C567A4A9A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844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7029A-4416-46DE-B460-EFCB910B1B0F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666554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E113-4025-4910-B226-4D5E8842088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5134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89D8-50E0-43FE-8BDC-F027B71A2AD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7103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6AE4-28B6-4010-8C03-ADF73A624BE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08621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473E-1503-4A24-AD2A-C0F33A9068E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23104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CDCA-CDFE-4552-B92A-6A5FE01C86C9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98137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D511-EE22-4E81-95A2-DB919850771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9612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05AFF-43E7-4C2B-B7B7-25263D0C4A6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8469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9C2E-EF09-4D40-A436-D501706E5F2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9035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17EC-2693-43A6-8002-410A40FAE48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86629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CAA8-71F2-4708-A404-0E612268AFD8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697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D66D0-E616-406D-BDE0-B3DCD4FBF300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76710758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AE70-8CDD-4DE2-8CB2-29C921750A8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74231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A8ED-7F0C-43D3-9B4A-54C8ED65557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07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2D53D-76B2-447B-9CC0-00BFF7599659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0301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6B56-7F6F-4361-B308-558EB83337FF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57128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5DB5-E091-46D1-80EB-B808780DE12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6474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CCF7-0032-4E95-BB73-7C38CBC3522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3270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196C-DFA7-45C4-A3CC-69786E8F9BE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6851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B50BD1C-4CD3-41C8-B3A6-2DC3A7FC738C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fld id="{9CD7CCF6-134E-4309-B17B-B567E35130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91022"/>
            <a:ext cx="7239000" cy="381000"/>
          </a:xfrm>
        </p:spPr>
        <p:txBody>
          <a:bodyPr>
            <a:no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081A39B-F9D8-44E7-85C5-34D17AE591FD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fld id="{344BBD0C-4352-4A25-AF0C-B951F51BA44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7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9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0" name="Line 31"/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1" name="Line 31"/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2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83" name="Picture 8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105" y="29703"/>
            <a:ext cx="736270" cy="61616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86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7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6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4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3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2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0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49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2E26126-9232-4667-89ED-199A41DE6DA8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fld id="{D4D27238-98C2-4EFC-BF10-B7D7FB1B2A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B2E7-FCFB-4582-BE4D-78C567A4A9AD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401844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2C0ED70-2DFE-4B6B-8CFD-994E0ADE7FFE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fld id="{C7E24475-6E9C-4507-8F2B-C7329B684A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67" indent="0">
              <a:buNone/>
              <a:defRPr sz="2000" b="1"/>
            </a:lvl2pPr>
            <a:lvl3pPr marL="913736" indent="0">
              <a:buNone/>
              <a:defRPr sz="1800" b="1"/>
            </a:lvl3pPr>
            <a:lvl4pPr marL="1370603" indent="0">
              <a:buNone/>
              <a:defRPr sz="1600" b="1"/>
            </a:lvl4pPr>
            <a:lvl5pPr marL="1827470" indent="0">
              <a:buNone/>
              <a:defRPr sz="1600" b="1"/>
            </a:lvl5pPr>
            <a:lvl6pPr marL="2284338" indent="0">
              <a:buNone/>
              <a:defRPr sz="1600" b="1"/>
            </a:lvl6pPr>
            <a:lvl7pPr marL="2741207" indent="0">
              <a:buNone/>
              <a:defRPr sz="1600" b="1"/>
            </a:lvl7pPr>
            <a:lvl8pPr marL="3198073" indent="0">
              <a:buNone/>
              <a:defRPr sz="1600" b="1"/>
            </a:lvl8pPr>
            <a:lvl9pPr marL="365494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67" indent="0">
              <a:buNone/>
              <a:defRPr sz="2000" b="1"/>
            </a:lvl2pPr>
            <a:lvl3pPr marL="913736" indent="0">
              <a:buNone/>
              <a:defRPr sz="1800" b="1"/>
            </a:lvl3pPr>
            <a:lvl4pPr marL="1370603" indent="0">
              <a:buNone/>
              <a:defRPr sz="1600" b="1"/>
            </a:lvl4pPr>
            <a:lvl5pPr marL="1827470" indent="0">
              <a:buNone/>
              <a:defRPr sz="1600" b="1"/>
            </a:lvl5pPr>
            <a:lvl6pPr marL="2284338" indent="0">
              <a:buNone/>
              <a:defRPr sz="1600" b="1"/>
            </a:lvl6pPr>
            <a:lvl7pPr marL="2741207" indent="0">
              <a:buNone/>
              <a:defRPr sz="1600" b="1"/>
            </a:lvl7pPr>
            <a:lvl8pPr marL="3198073" indent="0">
              <a:buNone/>
              <a:defRPr sz="1600" b="1"/>
            </a:lvl8pPr>
            <a:lvl9pPr marL="365494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9624ADA-C4FE-4736-BEE1-323EFDD65ABC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fld id="{B75196C7-10DD-478F-8945-FF2635F373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F9A50E4-B5DB-4AAF-B490-19682944E6A1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fld id="{691B1821-E696-4097-927E-72070D64F2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D3BCDDC-E590-4D51-9F6B-832B8AF29129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fld id="{D4319F90-4006-4BCB-B34A-685E9181FE0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6" name="Line 31"/>
          <p:cNvSpPr>
            <a:spLocks noChangeShapeType="1"/>
          </p:cNvSpPr>
          <p:nvPr userDrawn="1"/>
        </p:nvSpPr>
        <p:spPr bwMode="auto">
          <a:xfrm>
            <a:off x="0" y="534749"/>
            <a:ext cx="9148467" cy="0"/>
          </a:xfrm>
          <a:prstGeom prst="line">
            <a:avLst/>
          </a:prstGeom>
          <a:noFill/>
          <a:ln w="5715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7" name="Line 31"/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5715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7877" y="29703"/>
            <a:ext cx="576000" cy="4820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273059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67" indent="0">
              <a:buNone/>
              <a:defRPr sz="1200"/>
            </a:lvl2pPr>
            <a:lvl3pPr marL="913736" indent="0">
              <a:buNone/>
              <a:defRPr sz="1000"/>
            </a:lvl3pPr>
            <a:lvl4pPr marL="1370603" indent="0">
              <a:buNone/>
              <a:defRPr sz="900"/>
            </a:lvl4pPr>
            <a:lvl5pPr marL="1827470" indent="0">
              <a:buNone/>
              <a:defRPr sz="900"/>
            </a:lvl5pPr>
            <a:lvl6pPr marL="2284338" indent="0">
              <a:buNone/>
              <a:defRPr sz="900"/>
            </a:lvl6pPr>
            <a:lvl7pPr marL="2741207" indent="0">
              <a:buNone/>
              <a:defRPr sz="900"/>
            </a:lvl7pPr>
            <a:lvl8pPr marL="3198073" indent="0">
              <a:buNone/>
              <a:defRPr sz="900"/>
            </a:lvl8pPr>
            <a:lvl9pPr marL="365494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44C9CC3-7E87-4408-9E9F-9BE20C294D4B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fld id="{8928E334-7A06-4A0E-8123-EF72BBCFA3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867" indent="0">
              <a:buNone/>
              <a:defRPr sz="2800"/>
            </a:lvl2pPr>
            <a:lvl3pPr marL="913736" indent="0">
              <a:buNone/>
              <a:defRPr sz="2400"/>
            </a:lvl3pPr>
            <a:lvl4pPr marL="1370603" indent="0">
              <a:buNone/>
              <a:defRPr sz="2000"/>
            </a:lvl4pPr>
            <a:lvl5pPr marL="1827470" indent="0">
              <a:buNone/>
              <a:defRPr sz="2000"/>
            </a:lvl5pPr>
            <a:lvl6pPr marL="2284338" indent="0">
              <a:buNone/>
              <a:defRPr sz="2000"/>
            </a:lvl6pPr>
            <a:lvl7pPr marL="2741207" indent="0">
              <a:buNone/>
              <a:defRPr sz="2000"/>
            </a:lvl7pPr>
            <a:lvl8pPr marL="3198073" indent="0">
              <a:buNone/>
              <a:defRPr sz="2000"/>
            </a:lvl8pPr>
            <a:lvl9pPr marL="3654941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67" indent="0">
              <a:buNone/>
              <a:defRPr sz="1200"/>
            </a:lvl2pPr>
            <a:lvl3pPr marL="913736" indent="0">
              <a:buNone/>
              <a:defRPr sz="1000"/>
            </a:lvl3pPr>
            <a:lvl4pPr marL="1370603" indent="0">
              <a:buNone/>
              <a:defRPr sz="900"/>
            </a:lvl4pPr>
            <a:lvl5pPr marL="1827470" indent="0">
              <a:buNone/>
              <a:defRPr sz="900"/>
            </a:lvl5pPr>
            <a:lvl6pPr marL="2284338" indent="0">
              <a:buNone/>
              <a:defRPr sz="900"/>
            </a:lvl6pPr>
            <a:lvl7pPr marL="2741207" indent="0">
              <a:buNone/>
              <a:defRPr sz="900"/>
            </a:lvl7pPr>
            <a:lvl8pPr marL="3198073" indent="0">
              <a:buNone/>
              <a:defRPr sz="900"/>
            </a:lvl8pPr>
            <a:lvl9pPr marL="365494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8FE23AF-A52B-419C-84F1-996648D87CDE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fld id="{3CB4BE1E-448D-488E-AB93-6740562788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DBF0792-A29F-485A-88FF-587F505E7D82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fld id="{6C6C04BD-11B3-4B67-8D8C-E9D7E7265F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A4595E9-4912-4C7E-8AFC-2D188F330F7F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fld id="{2A0FF4D9-D2F0-4AB6-A44F-90758268FA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31"/>
          <p:cNvSpPr>
            <a:spLocks noChangeShapeType="1"/>
          </p:cNvSpPr>
          <p:nvPr userDrawn="1"/>
        </p:nvSpPr>
        <p:spPr bwMode="auto">
          <a:xfrm>
            <a:off x="0" y="4011534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982" y="1972624"/>
            <a:ext cx="1424502" cy="119213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4467" y="3259762"/>
            <a:ext cx="9144000" cy="6805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2E2E9C"/>
                </a:solidFill>
              </a:rPr>
              <a:t>MAKE</a:t>
            </a:r>
            <a:r>
              <a:rPr lang="en-US" b="1" dirty="0">
                <a:solidFill>
                  <a:srgbClr val="2E2E9C"/>
                </a:solidFill>
              </a:rPr>
              <a:t> SIMPLE </a:t>
            </a:r>
            <a:r>
              <a:rPr lang="en-US" sz="1400" b="1" dirty="0">
                <a:solidFill>
                  <a:srgbClr val="2E2E9C"/>
                </a:solidFill>
              </a:rPr>
              <a:t>BE</a:t>
            </a:r>
            <a:r>
              <a:rPr lang="en-US" b="1" dirty="0">
                <a:solidFill>
                  <a:srgbClr val="2E2E9C"/>
                </a:solidFill>
              </a:rPr>
              <a:t> MODERN</a:t>
            </a:r>
            <a:endParaRPr lang="th-TH" b="1" dirty="0">
              <a:solidFill>
                <a:srgbClr val="2E2E9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9720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20A9-7D18-4080-8212-7244EFB8947A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8821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E113-4025-4910-B226-4D5E8842088D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005134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89D8-50E0-43FE-8BDC-F027B71A2AD0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677103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6AE4-28B6-4010-8C03-ADF73A624BE7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640862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473E-1503-4A24-AD2A-C0F33A9068EB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292310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CA55E-0393-4E72-8A0B-22E3814676FE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03794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A47DA-E08E-436F-AD29-F9BEF5119C08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7A9F2-2492-46A5-87B6-CCF9E90923B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03754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DA5EB-5313-4E25-8D31-41DBBB83F05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0" y="534749"/>
            <a:ext cx="9148467" cy="0"/>
          </a:xfrm>
          <a:prstGeom prst="line">
            <a:avLst/>
          </a:prstGeom>
          <a:noFill/>
          <a:ln w="5715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5715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7877" y="29703"/>
            <a:ext cx="576000" cy="48204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5953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CA55E-0393-4E72-8A0B-22E3814676F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794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76727-4678-4DA7-9417-586C6749D8C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8841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105" y="29703"/>
            <a:ext cx="736270" cy="61616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4347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73" tIns="45688" rIns="91373" bIns="456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73" tIns="45688" rIns="91373" bIns="456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373" tIns="45688" rIns="91373" bIns="45688" rtlCol="0" anchor="ctr"/>
          <a:lstStyle>
            <a:lvl1pPr algn="l" defTabSz="91374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Tahoma"/>
                <a:cs typeface="Tahoma"/>
              </a:defRPr>
            </a:lvl1pPr>
          </a:lstStyle>
          <a:p>
            <a:pPr>
              <a:defRPr/>
            </a:pPr>
            <a:fld id="{A77E8D4C-98AF-4F34-A862-1CBADD4580C9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373" tIns="45688" rIns="91373" bIns="45688" rtlCol="0" anchor="ctr"/>
          <a:lstStyle>
            <a:lvl1pPr algn="ctr" defTabSz="91374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Tahoma"/>
                <a:cs typeface="Tahom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373" tIns="45688" rIns="91373" bIns="45688" numCol="1" anchor="ctr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solidFill>
                  <a:srgbClr val="898989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4719FD9-788B-4B5E-A7AE-F83341C9AF1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772" indent="-228434" algn="l" defTabSz="91373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639" indent="-228434" algn="l" defTabSz="91373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508" indent="-228434" algn="l" defTabSz="91373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374" indent="-228434" algn="l" defTabSz="91373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67" algn="l" defTabSz="9137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36" algn="l" defTabSz="9137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03" algn="l" defTabSz="9137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470" algn="l" defTabSz="9137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338" algn="l" defTabSz="9137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07" algn="l" defTabSz="9137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073" algn="l" defTabSz="9137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941" algn="l" defTabSz="9137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A47DA-E08E-436F-AD29-F9BEF5119C08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754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83192" y="4575878"/>
            <a:ext cx="8610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h-TH" sz="1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วันพฤหัสบดีที่</a:t>
            </a:r>
            <a:r>
              <a:rPr lang="en-US" sz="1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13 </a:t>
            </a:r>
            <a:r>
              <a:rPr lang="th-TH" sz="1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กุมภาพันธ์ </a:t>
            </a:r>
            <a:r>
              <a:rPr lang="en-US" sz="1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2557</a:t>
            </a:r>
          </a:p>
          <a:p>
            <a:pPr algn="ctr"/>
            <a:r>
              <a:rPr lang="th-TH" sz="1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เวลา </a:t>
            </a:r>
            <a:r>
              <a:rPr lang="en-US" sz="1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11.30 – 16.30 </a:t>
            </a:r>
            <a:r>
              <a:rPr lang="th-TH" sz="1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น.</a:t>
            </a:r>
          </a:p>
          <a:p>
            <a:pPr algn="ctr"/>
            <a:r>
              <a:rPr lang="th-TH" sz="1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ห้องฺ</a:t>
            </a:r>
            <a:r>
              <a:rPr lang="en-US" sz="1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BETA</a:t>
            </a:r>
            <a:r>
              <a:rPr lang="th-TH" sz="1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1-2</a:t>
            </a:r>
          </a:p>
          <a:p>
            <a:pPr algn="ctr"/>
            <a:r>
              <a:rPr lang="th-TH" sz="1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โรงแรมพลูแมน บางกอก คิงเพาเวอร์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4716" y="2606732"/>
            <a:ext cx="872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การประชุมสัมมนาคณะกรรมการเจรจาข้อตกลง</a:t>
            </a:r>
            <a:r>
              <a:rPr lang="th-TH" sz="32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และประเมินผลกลุ่ม</a:t>
            </a:r>
            <a:r>
              <a:rPr lang="th-TH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จังหวัดและจังหวัด </a:t>
            </a:r>
            <a:br>
              <a:rPr lang="th-TH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th-TH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ประจำปีงบประมาณ พ.ศ. </a:t>
            </a:r>
            <a:r>
              <a:rPr lang="en-US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2557 </a:t>
            </a:r>
            <a:endParaRPr lang="th-TH" sz="32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336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2255424"/>
            <a:ext cx="83846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thaiDist" defTabSz="266700">
              <a:lnSpc>
                <a:spcPct val="150000"/>
              </a:lnSpc>
              <a:buFont typeface="+mj-lt"/>
              <a:buAutoNum type="arabicPeriod"/>
            </a:pPr>
            <a:r>
              <a:rPr lang="th-TH" altLang="th-TH" sz="2000" b="1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แนวทางการพัฒนาระบบราชการ (เอกสารแจกในที่ประชุม)</a:t>
            </a:r>
          </a:p>
          <a:p>
            <a:pPr marL="457200" indent="-457200" algn="thaiDist" defTabSz="266700">
              <a:lnSpc>
                <a:spcPct val="150000"/>
              </a:lnSpc>
            </a:pPr>
            <a:r>
              <a:rPr lang="th-TH" altLang="th-TH" sz="2000" b="1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โดย เลขาธิการ ก.พ.ร.</a:t>
            </a:r>
          </a:p>
          <a:p>
            <a:pPr marL="457200" indent="-457200" algn="thaiDist" defTabSz="266700">
              <a:lnSpc>
                <a:spcPct val="150000"/>
              </a:lnSpc>
            </a:pPr>
            <a:endParaRPr lang="th-TH" altLang="th-TH" sz="2000" b="1" dirty="0" smtClean="0">
              <a:solidFill>
                <a:prstClr val="black"/>
              </a:solidFill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thaiDist" defTabSz="266700">
              <a:lnSpc>
                <a:spcPct val="150000"/>
              </a:lnSpc>
              <a:buFontTx/>
              <a:buAutoNum type="arabicPeriod" startAt="2"/>
            </a:pPr>
            <a:r>
              <a:rPr lang="th-TH" altLang="th-TH" sz="2000" b="1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กรอบและหลักการ</a:t>
            </a:r>
            <a:r>
              <a:rPr lang="th-TH" altLang="th-TH" sz="2000" b="1" dirty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ประเมินผลการปฏิบัติราชการ</a:t>
            </a:r>
            <a:r>
              <a:rPr lang="th-TH" altLang="th-TH" sz="2000" b="1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ของกลุ่มจังหวัด/จังหวัด ปีงบประมาณ </a:t>
            </a:r>
            <a:r>
              <a:rPr lang="th-TH" altLang="th-TH" sz="2000" b="1" dirty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พ.ศ. </a:t>
            </a:r>
            <a:r>
              <a:rPr lang="en-US" altLang="th-TH" sz="2000" b="1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2557</a:t>
            </a:r>
          </a:p>
          <a:p>
            <a:pPr marL="457200" indent="-457200" algn="thaiDist" defTabSz="266700">
              <a:lnSpc>
                <a:spcPct val="150000"/>
              </a:lnSpc>
            </a:pPr>
            <a:r>
              <a:rPr lang="en-US" altLang="th-TH" sz="2000" b="1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altLang="th-TH" sz="2000" b="1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 รองเลขาธิการ ก.พ.ร. (นายนครเขตต์ สุทธปรีดา)</a:t>
            </a:r>
            <a:endParaRPr lang="en-US" altLang="th-TH" sz="2000" b="1" dirty="0">
              <a:solidFill>
                <a:prstClr val="black"/>
              </a:solidFill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0C9D-720F-4EBC-9C1A-60377CF40F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2824" y="78089"/>
            <a:ext cx="3142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ประเด็นการประชุม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7650" y="914400"/>
            <a:ext cx="8896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แนวทางการจัดทำคำรับรองการปฏิบัติราชการของ</a:t>
            </a:r>
            <a:b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กลุ่มจังหวัด/จังหวัด ประจำปีงบประมาณ พ.ศ. </a:t>
            </a:r>
            <a:r>
              <a:rPr lang="en-US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2557</a:t>
            </a:r>
            <a:endParaRPr lang="th-TH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298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9700" y="2470488"/>
            <a:ext cx="6781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algn="thaiDist" defTabSz="266700">
              <a:lnSpc>
                <a:spcPct val="150000"/>
              </a:lnSpc>
              <a:buFont typeface="+mj-lt"/>
              <a:buAutoNum type="arabicPeriod"/>
            </a:pPr>
            <a:r>
              <a:rPr lang="th-TH" altLang="th-TH" sz="3200" b="1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แนวทางการพัฒนาระบบราชการ</a:t>
            </a:r>
          </a:p>
          <a:p>
            <a:pPr marL="533400" indent="-533400" algn="thaiDist" defTabSz="266700">
              <a:lnSpc>
                <a:spcPct val="150000"/>
              </a:lnSpc>
            </a:pPr>
            <a:r>
              <a:rPr lang="th-TH" altLang="th-TH" sz="3200" b="1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โดย เลขาธิการ ก.พ.ร.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105" y="29703"/>
            <a:ext cx="736270" cy="6161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261584" y="137804"/>
            <a:ext cx="7239000" cy="381000"/>
          </a:xfrm>
        </p:spPr>
        <p:txBody>
          <a:bodyPr/>
          <a:lstStyle/>
          <a:p>
            <a:pPr eaLnBrk="1" hangingPunct="1"/>
            <a:r>
              <a:rPr lang="th-TH" sz="2000" b="1" dirty="0" smtClean="0"/>
              <a:t>ทิศทางการดำเนินงานของสำนักงาน </a:t>
            </a:r>
            <a:r>
              <a:rPr lang="th-TH" sz="2000" b="1" dirty="0" err="1" smtClean="0"/>
              <a:t>ก.พ.ร.</a:t>
            </a:r>
            <a:endParaRPr lang="en-US" sz="2000" b="1" dirty="0" smtClean="0"/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1970088" y="1385888"/>
            <a:ext cx="54864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1752600" y="2259013"/>
            <a:ext cx="57150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1828800" y="3151188"/>
            <a:ext cx="56388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1963738" y="4038600"/>
            <a:ext cx="5427662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1828800" y="4799013"/>
            <a:ext cx="56388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1828800" y="5486400"/>
            <a:ext cx="56388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91"/>
          <p:cNvGrpSpPr>
            <a:grpSpLocks/>
          </p:cNvGrpSpPr>
          <p:nvPr/>
        </p:nvGrpSpPr>
        <p:grpSpPr bwMode="auto">
          <a:xfrm>
            <a:off x="2743200" y="5791200"/>
            <a:ext cx="1085850" cy="990600"/>
            <a:chOff x="2895600" y="5562600"/>
            <a:chExt cx="1447800" cy="1219200"/>
          </a:xfrm>
        </p:grpSpPr>
        <p:sp>
          <p:nvSpPr>
            <p:cNvPr id="90" name="Flowchart: Decision 89"/>
            <p:cNvSpPr/>
            <p:nvPr/>
          </p:nvSpPr>
          <p:spPr>
            <a:xfrm>
              <a:off x="2895600" y="5562600"/>
              <a:ext cx="1447800" cy="1219200"/>
            </a:xfrm>
            <a:prstGeom prst="flowChartDecisio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3740">
                <a:defRPr/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  <p:sp>
          <p:nvSpPr>
            <p:cNvPr id="66626" name="TextBox 90"/>
            <p:cNvSpPr txBox="1">
              <a:spLocks noChangeArrowheads="1"/>
            </p:cNvSpPr>
            <p:nvPr/>
          </p:nvSpPr>
          <p:spPr bwMode="auto">
            <a:xfrm>
              <a:off x="3042313" y="5899400"/>
              <a:ext cx="1143000" cy="568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</a:rPr>
                <a:t>Service</a:t>
              </a:r>
            </a:p>
            <a:p>
              <a:pPr algn="ctr" defTabSz="912813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sz="1200" b="1">
                  <a:solidFill>
                    <a:srgbClr val="000000"/>
                  </a:solidFill>
                </a:rPr>
                <a:t>ประชาชน</a:t>
              </a:r>
              <a:endParaRPr lang="en-US" sz="1200" b="1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95"/>
          <p:cNvGrpSpPr>
            <a:grpSpLocks/>
          </p:cNvGrpSpPr>
          <p:nvPr/>
        </p:nvGrpSpPr>
        <p:grpSpPr bwMode="auto">
          <a:xfrm>
            <a:off x="4286250" y="5791200"/>
            <a:ext cx="1085850" cy="990600"/>
            <a:chOff x="2895600" y="5562600"/>
            <a:chExt cx="1447800" cy="1219200"/>
          </a:xfrm>
        </p:grpSpPr>
        <p:sp>
          <p:nvSpPr>
            <p:cNvPr id="97" name="Flowchart: Decision 96"/>
            <p:cNvSpPr/>
            <p:nvPr/>
          </p:nvSpPr>
          <p:spPr>
            <a:xfrm>
              <a:off x="2895600" y="5562600"/>
              <a:ext cx="1447800" cy="1219200"/>
            </a:xfrm>
            <a:prstGeom prst="flowChartDecisio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3740">
                <a:defRPr/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  <p:sp>
          <p:nvSpPr>
            <p:cNvPr id="66624" name="TextBox 97"/>
            <p:cNvSpPr txBox="1">
              <a:spLocks noChangeArrowheads="1"/>
            </p:cNvSpPr>
            <p:nvPr/>
          </p:nvSpPr>
          <p:spPr bwMode="auto">
            <a:xfrm>
              <a:off x="3042313" y="5899400"/>
              <a:ext cx="1143000" cy="568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</a:rPr>
                <a:t>Service</a:t>
              </a:r>
            </a:p>
            <a:p>
              <a:pPr algn="ctr" defTabSz="912813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sz="1200" b="1">
                  <a:solidFill>
                    <a:srgbClr val="000000"/>
                  </a:solidFill>
                </a:rPr>
                <a:t>ธุรกิจ</a:t>
              </a:r>
              <a:endParaRPr lang="en-US" sz="1200" b="1">
                <a:solidFill>
                  <a:srgbClr val="000000"/>
                </a:solidFill>
              </a:endParaRPr>
            </a:p>
          </p:txBody>
        </p:sp>
      </p:grpSp>
      <p:cxnSp>
        <p:nvCxnSpPr>
          <p:cNvPr id="100" name="Straight Arrow Connector 99"/>
          <p:cNvCxnSpPr>
            <a:endCxn id="90" idx="0"/>
          </p:cNvCxnSpPr>
          <p:nvPr/>
        </p:nvCxnSpPr>
        <p:spPr>
          <a:xfrm>
            <a:off x="3267075" y="1219200"/>
            <a:ext cx="0" cy="457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4824413" y="1219200"/>
            <a:ext cx="0" cy="457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573" name="TextBox 114"/>
          <p:cNvSpPr txBox="1">
            <a:spLocks noChangeArrowheads="1"/>
          </p:cNvSpPr>
          <p:nvPr/>
        </p:nvSpPr>
        <p:spPr bwMode="auto">
          <a:xfrm>
            <a:off x="3559175" y="6297613"/>
            <a:ext cx="984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Modern Govt.</a:t>
            </a:r>
          </a:p>
        </p:txBody>
      </p:sp>
      <p:sp>
        <p:nvSpPr>
          <p:cNvPr id="116" name="Rectangle 115"/>
          <p:cNvSpPr/>
          <p:nvPr/>
        </p:nvSpPr>
        <p:spPr>
          <a:xfrm flipH="1" flipV="1">
            <a:off x="6307138" y="1092200"/>
            <a:ext cx="211137" cy="4648200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defTabSz="913740">
              <a:defRPr/>
            </a:pPr>
            <a:r>
              <a:rPr lang="en-US" sz="1200" b="1" dirty="0">
                <a:solidFill>
                  <a:prstClr val="black"/>
                </a:solidFill>
              </a:rPr>
              <a:t>Anti-Corruption / IT Government Blueprint</a:t>
            </a:r>
          </a:p>
        </p:txBody>
      </p:sp>
      <p:sp>
        <p:nvSpPr>
          <p:cNvPr id="66575" name="TextBox 116"/>
          <p:cNvSpPr txBox="1">
            <a:spLocks noChangeArrowheads="1"/>
          </p:cNvSpPr>
          <p:nvPr/>
        </p:nvSpPr>
        <p:spPr bwMode="auto">
          <a:xfrm>
            <a:off x="2884488" y="990600"/>
            <a:ext cx="77311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SLA</a:t>
            </a:r>
          </a:p>
        </p:txBody>
      </p:sp>
      <p:sp>
        <p:nvSpPr>
          <p:cNvPr id="66576" name="TextBox 117"/>
          <p:cNvSpPr txBox="1">
            <a:spLocks noChangeArrowheads="1"/>
          </p:cNvSpPr>
          <p:nvPr/>
        </p:nvSpPr>
        <p:spPr bwMode="auto">
          <a:xfrm>
            <a:off x="1758950" y="2667000"/>
            <a:ext cx="984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Revenue Driver</a:t>
            </a:r>
          </a:p>
        </p:txBody>
      </p:sp>
      <p:sp>
        <p:nvSpPr>
          <p:cNvPr id="66577" name="TextBox 118"/>
          <p:cNvSpPr txBox="1">
            <a:spLocks noChangeArrowheads="1"/>
          </p:cNvSpPr>
          <p:nvPr/>
        </p:nvSpPr>
        <p:spPr bwMode="auto">
          <a:xfrm rot="-5400000">
            <a:off x="4361657" y="3375818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Business </a:t>
            </a:r>
          </a:p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Process</a:t>
            </a:r>
          </a:p>
        </p:txBody>
      </p:sp>
      <p:sp>
        <p:nvSpPr>
          <p:cNvPr id="66578" name="TextBox 122"/>
          <p:cNvSpPr txBox="1">
            <a:spLocks noChangeArrowheads="1"/>
          </p:cNvSpPr>
          <p:nvPr/>
        </p:nvSpPr>
        <p:spPr bwMode="auto">
          <a:xfrm>
            <a:off x="3706906" y="792163"/>
            <a:ext cx="2273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</a:rPr>
              <a:t>NSW/</a:t>
            </a:r>
            <a:r>
              <a:rPr lang="en-US" sz="1200" b="1" dirty="0" err="1" smtClean="0">
                <a:solidFill>
                  <a:srgbClr val="000000"/>
                </a:solidFill>
              </a:rPr>
              <a:t>EoDB</a:t>
            </a:r>
            <a:r>
              <a:rPr lang="en-US" sz="1200" b="1" dirty="0" smtClean="0">
                <a:solidFill>
                  <a:srgbClr val="000000"/>
                </a:solidFill>
              </a:rPr>
              <a:t>/Investment/</a:t>
            </a:r>
            <a:br>
              <a:rPr lang="en-US" sz="1200" b="1" dirty="0" smtClean="0">
                <a:solidFill>
                  <a:srgbClr val="000000"/>
                </a:solidFill>
              </a:rPr>
            </a:br>
            <a:r>
              <a:rPr lang="en-US" sz="1200" b="1" dirty="0" smtClean="0">
                <a:solidFill>
                  <a:srgbClr val="000000"/>
                </a:solidFill>
              </a:rPr>
              <a:t>Tourist/ </a:t>
            </a:r>
            <a:r>
              <a:rPr lang="en-US" sz="1200" b="1" dirty="0">
                <a:solidFill>
                  <a:srgbClr val="000000"/>
                </a:solidFill>
              </a:rPr>
              <a:t>by sectors</a:t>
            </a:r>
          </a:p>
        </p:txBody>
      </p:sp>
      <p:sp>
        <p:nvSpPr>
          <p:cNvPr id="124" name="Flowchart: Or 123"/>
          <p:cNvSpPr/>
          <p:nvPr/>
        </p:nvSpPr>
        <p:spPr>
          <a:xfrm>
            <a:off x="3182938" y="1309688"/>
            <a:ext cx="169862" cy="182562"/>
          </a:xfrm>
          <a:prstGeom prst="flowChartO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74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5" name="Flowchart: Or 124"/>
          <p:cNvSpPr/>
          <p:nvPr/>
        </p:nvSpPr>
        <p:spPr>
          <a:xfrm>
            <a:off x="3182938" y="2179638"/>
            <a:ext cx="169862" cy="182562"/>
          </a:xfrm>
          <a:prstGeom prst="flowChartO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74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6" name="Flowchart: Or 125"/>
          <p:cNvSpPr/>
          <p:nvPr/>
        </p:nvSpPr>
        <p:spPr>
          <a:xfrm>
            <a:off x="3182938" y="3074988"/>
            <a:ext cx="168275" cy="182562"/>
          </a:xfrm>
          <a:prstGeom prst="flowChartO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74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7" name="Flowchart: Or 126"/>
          <p:cNvSpPr/>
          <p:nvPr/>
        </p:nvSpPr>
        <p:spPr>
          <a:xfrm>
            <a:off x="3182938" y="4721225"/>
            <a:ext cx="168275" cy="182563"/>
          </a:xfrm>
          <a:prstGeom prst="flowChartO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74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8" name="Flowchart: Or 127"/>
          <p:cNvSpPr/>
          <p:nvPr/>
        </p:nvSpPr>
        <p:spPr>
          <a:xfrm>
            <a:off x="3184525" y="5405438"/>
            <a:ext cx="168275" cy="184150"/>
          </a:xfrm>
          <a:prstGeom prst="flowChartO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74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6" name="Flowchart: Or 135"/>
          <p:cNvSpPr/>
          <p:nvPr/>
        </p:nvSpPr>
        <p:spPr>
          <a:xfrm>
            <a:off x="4748213" y="5402263"/>
            <a:ext cx="169862" cy="182562"/>
          </a:xfrm>
          <a:prstGeom prst="flowChartO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74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6585" name="TextBox 136"/>
          <p:cNvSpPr txBox="1">
            <a:spLocks noChangeArrowheads="1"/>
          </p:cNvSpPr>
          <p:nvPr/>
        </p:nvSpPr>
        <p:spPr bwMode="auto">
          <a:xfrm>
            <a:off x="4708525" y="5143500"/>
            <a:ext cx="1476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r>
              <a:rPr lang="th-TH" sz="1200" b="1">
                <a:solidFill>
                  <a:srgbClr val="000000"/>
                </a:solidFill>
              </a:rPr>
              <a:t>การเก็บภาษี</a:t>
            </a:r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138" name="Flowchart: Or 137"/>
          <p:cNvSpPr/>
          <p:nvPr/>
        </p:nvSpPr>
        <p:spPr>
          <a:xfrm>
            <a:off x="4751388" y="4725988"/>
            <a:ext cx="168275" cy="182562"/>
          </a:xfrm>
          <a:prstGeom prst="flowChartO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74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1" name="Flowchart: Or 140"/>
          <p:cNvSpPr/>
          <p:nvPr/>
        </p:nvSpPr>
        <p:spPr>
          <a:xfrm>
            <a:off x="4748213" y="2182813"/>
            <a:ext cx="168275" cy="182562"/>
          </a:xfrm>
          <a:prstGeom prst="flowChartO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74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2" name="Flowchart: Or 141"/>
          <p:cNvSpPr/>
          <p:nvPr/>
        </p:nvSpPr>
        <p:spPr>
          <a:xfrm>
            <a:off x="4751388" y="1309688"/>
            <a:ext cx="168275" cy="182562"/>
          </a:xfrm>
          <a:prstGeom prst="flowChartO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74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176213" y="1905000"/>
            <a:ext cx="1828800" cy="685800"/>
            <a:chOff x="7772400" y="1309048"/>
            <a:chExt cx="1981200" cy="685800"/>
          </a:xfrm>
        </p:grpSpPr>
        <p:sp>
          <p:nvSpPr>
            <p:cNvPr id="82" name="Oval 81"/>
            <p:cNvSpPr/>
            <p:nvPr/>
          </p:nvSpPr>
          <p:spPr>
            <a:xfrm>
              <a:off x="7772400" y="1309048"/>
              <a:ext cx="1981200" cy="685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175"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3740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622" name="TextBox 82"/>
            <p:cNvSpPr txBox="1">
              <a:spLocks noChangeArrowheads="1"/>
            </p:cNvSpPr>
            <p:nvPr/>
          </p:nvSpPr>
          <p:spPr bwMode="auto">
            <a:xfrm>
              <a:off x="7897504" y="1426192"/>
              <a:ext cx="17526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sz="1200" b="1">
                  <a:solidFill>
                    <a:srgbClr val="000000"/>
                  </a:solidFill>
                </a:rPr>
                <a:t>เป้าหมาย</a:t>
              </a:r>
            </a:p>
            <a:p>
              <a:pPr algn="ctr" defTabSz="912813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sz="1200" b="1">
                  <a:solidFill>
                    <a:srgbClr val="000000"/>
                  </a:solidFill>
                </a:rPr>
                <a:t>ระยะปานกลาง</a:t>
              </a:r>
              <a:endParaRPr lang="en-US" sz="1200" b="1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180975" y="2797175"/>
            <a:ext cx="1828800" cy="685800"/>
            <a:chOff x="7772400" y="1309048"/>
            <a:chExt cx="1981200" cy="685800"/>
          </a:xfrm>
        </p:grpSpPr>
        <p:sp>
          <p:nvSpPr>
            <p:cNvPr id="86" name="Oval 85"/>
            <p:cNvSpPr/>
            <p:nvPr/>
          </p:nvSpPr>
          <p:spPr>
            <a:xfrm>
              <a:off x="7772400" y="1309048"/>
              <a:ext cx="1981200" cy="685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175"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3740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620" name="TextBox 87"/>
            <p:cNvSpPr txBox="1">
              <a:spLocks noChangeArrowheads="1"/>
            </p:cNvSpPr>
            <p:nvPr/>
          </p:nvSpPr>
          <p:spPr bwMode="auto">
            <a:xfrm>
              <a:off x="7897504" y="1518441"/>
              <a:ext cx="17526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sz="1200" b="1">
                  <a:solidFill>
                    <a:srgbClr val="000000"/>
                  </a:solidFill>
                </a:rPr>
                <a:t>ยุทธศาสตร์จังหวัด</a:t>
              </a:r>
              <a:endParaRPr lang="en-US" sz="1200" b="1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165100" y="3679825"/>
            <a:ext cx="1828800" cy="685800"/>
            <a:chOff x="7772400" y="1309048"/>
            <a:chExt cx="1981200" cy="685800"/>
          </a:xfrm>
        </p:grpSpPr>
        <p:sp>
          <p:nvSpPr>
            <p:cNvPr id="96" name="Oval 95"/>
            <p:cNvSpPr/>
            <p:nvPr/>
          </p:nvSpPr>
          <p:spPr>
            <a:xfrm>
              <a:off x="7772400" y="1309048"/>
              <a:ext cx="1981200" cy="685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175"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3740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618" name="TextBox 101"/>
            <p:cNvSpPr txBox="1">
              <a:spLocks noChangeArrowheads="1"/>
            </p:cNvSpPr>
            <p:nvPr/>
          </p:nvSpPr>
          <p:spPr bwMode="auto">
            <a:xfrm>
              <a:off x="7897504" y="1449712"/>
              <a:ext cx="17526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sz="1200" b="1">
                  <a:solidFill>
                    <a:srgbClr val="000000"/>
                  </a:solidFill>
                </a:rPr>
                <a:t>ประเมินโดย</a:t>
              </a:r>
              <a:br>
                <a:rPr lang="th-TH" sz="1200" b="1">
                  <a:solidFill>
                    <a:srgbClr val="000000"/>
                  </a:solidFill>
                </a:rPr>
              </a:br>
              <a:r>
                <a:rPr lang="th-TH" sz="1200" b="1">
                  <a:solidFill>
                    <a:srgbClr val="000000"/>
                  </a:solidFill>
                </a:rPr>
                <a:t>สมศ.</a:t>
              </a:r>
              <a:r>
                <a:rPr lang="en-US" sz="1200" b="1">
                  <a:solidFill>
                    <a:srgbClr val="000000"/>
                  </a:solidFill>
                </a:rPr>
                <a:t>/</a:t>
              </a:r>
              <a:r>
                <a:rPr lang="th-TH" sz="1200" b="1">
                  <a:solidFill>
                    <a:srgbClr val="000000"/>
                  </a:solidFill>
                </a:rPr>
                <a:t>สกอ.</a:t>
              </a:r>
              <a:endParaRPr lang="en-US" sz="1200" b="1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66"/>
          <p:cNvGrpSpPr>
            <a:grpSpLocks/>
          </p:cNvGrpSpPr>
          <p:nvPr/>
        </p:nvGrpSpPr>
        <p:grpSpPr bwMode="auto">
          <a:xfrm>
            <a:off x="152400" y="5181600"/>
            <a:ext cx="1863725" cy="646113"/>
            <a:chOff x="7772400" y="1411539"/>
            <a:chExt cx="2018734" cy="646331"/>
          </a:xfrm>
        </p:grpSpPr>
        <p:sp>
          <p:nvSpPr>
            <p:cNvPr id="104" name="Oval 103"/>
            <p:cNvSpPr/>
            <p:nvPr/>
          </p:nvSpPr>
          <p:spPr>
            <a:xfrm>
              <a:off x="7772400" y="1460769"/>
              <a:ext cx="1980904" cy="53358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accent6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3740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616" name="TextBox 108"/>
            <p:cNvSpPr txBox="1">
              <a:spLocks noChangeArrowheads="1"/>
            </p:cNvSpPr>
            <p:nvPr/>
          </p:nvSpPr>
          <p:spPr bwMode="auto">
            <a:xfrm>
              <a:off x="7831542" y="1411539"/>
              <a:ext cx="195959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sz="1200" b="1">
                  <a:solidFill>
                    <a:srgbClr val="000000"/>
                  </a:solidFill>
                </a:rPr>
                <a:t>แยกบทบาทชัดเจนระหว่างส่วนกลาง ส่วนภูมิภาคและท้องถิ่น</a:t>
              </a:r>
              <a:endParaRPr lang="en-US" sz="1200" b="1">
                <a:solidFill>
                  <a:srgbClr val="000000"/>
                </a:solidFill>
              </a:endParaRPr>
            </a:p>
          </p:txBody>
        </p:sp>
      </p:grpSp>
      <p:grpSp>
        <p:nvGrpSpPr>
          <p:cNvPr id="8" name="Group 69"/>
          <p:cNvGrpSpPr>
            <a:grpSpLocks/>
          </p:cNvGrpSpPr>
          <p:nvPr/>
        </p:nvGrpSpPr>
        <p:grpSpPr bwMode="auto">
          <a:xfrm>
            <a:off x="165100" y="4560887"/>
            <a:ext cx="1828800" cy="498475"/>
            <a:chOff x="7772400" y="1496704"/>
            <a:chExt cx="1981200" cy="498144"/>
          </a:xfrm>
        </p:grpSpPr>
        <p:sp>
          <p:nvSpPr>
            <p:cNvPr id="112" name="Oval 111"/>
            <p:cNvSpPr/>
            <p:nvPr/>
          </p:nvSpPr>
          <p:spPr>
            <a:xfrm>
              <a:off x="7772400" y="1496704"/>
              <a:ext cx="1981200" cy="4981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accent6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3740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614" name="TextBox 112"/>
            <p:cNvSpPr txBox="1">
              <a:spLocks noChangeArrowheads="1"/>
            </p:cNvSpPr>
            <p:nvPr/>
          </p:nvSpPr>
          <p:spPr bwMode="auto">
            <a:xfrm>
              <a:off x="7897504" y="1507811"/>
              <a:ext cx="1752600" cy="461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sz="1200" b="1" dirty="0" smtClean="0">
                  <a:solidFill>
                    <a:srgbClr val="000000"/>
                  </a:solidFill>
                </a:rPr>
                <a:t>ทิศทางของรัฐวิสาหกิจ</a:t>
              </a:r>
              <a:endParaRPr lang="en-US" sz="12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101"/>
          <p:cNvGrpSpPr>
            <a:grpSpLocks/>
          </p:cNvGrpSpPr>
          <p:nvPr/>
        </p:nvGrpSpPr>
        <p:grpSpPr bwMode="auto">
          <a:xfrm>
            <a:off x="168275" y="1044575"/>
            <a:ext cx="1828800" cy="685800"/>
            <a:chOff x="7772400" y="1053152"/>
            <a:chExt cx="1981200" cy="685800"/>
          </a:xfrm>
        </p:grpSpPr>
        <p:grpSp>
          <p:nvGrpSpPr>
            <p:cNvPr id="10" name="Group 53"/>
            <p:cNvGrpSpPr>
              <a:grpSpLocks/>
            </p:cNvGrpSpPr>
            <p:nvPr/>
          </p:nvGrpSpPr>
          <p:grpSpPr bwMode="auto">
            <a:xfrm>
              <a:off x="7772400" y="1053152"/>
              <a:ext cx="1981200" cy="685800"/>
              <a:chOff x="7772400" y="1309048"/>
              <a:chExt cx="1981200" cy="685800"/>
            </a:xfrm>
          </p:grpSpPr>
          <p:sp>
            <p:nvSpPr>
              <p:cNvPr id="144" name="Oval 143"/>
              <p:cNvSpPr/>
              <p:nvPr/>
            </p:nvSpPr>
            <p:spPr>
              <a:xfrm>
                <a:off x="7772400" y="1309048"/>
                <a:ext cx="1981200" cy="68580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175">
                <a:solidFill>
                  <a:schemeClr val="accent4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3740">
                  <a:defRPr/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66612" name="TextBox 144"/>
              <p:cNvSpPr txBox="1">
                <a:spLocks noChangeArrowheads="1"/>
              </p:cNvSpPr>
              <p:nvPr/>
            </p:nvSpPr>
            <p:spPr bwMode="auto">
              <a:xfrm>
                <a:off x="7911152" y="1393461"/>
                <a:ext cx="1752600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h-TH" sz="1200" b="1">
                    <a:solidFill>
                      <a:srgbClr val="000000"/>
                    </a:solidFill>
                  </a:rPr>
                  <a:t>แผนยุทธศาสตร์</a:t>
                </a:r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66610" name="TextBox 142"/>
            <p:cNvSpPr txBox="1">
              <a:spLocks noChangeArrowheads="1"/>
            </p:cNvSpPr>
            <p:nvPr/>
          </p:nvSpPr>
          <p:spPr bwMode="auto">
            <a:xfrm>
              <a:off x="7818843" y="1332628"/>
              <a:ext cx="190753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</a:rPr>
                <a:t>(Country Strategy)</a:t>
              </a:r>
            </a:p>
          </p:txBody>
        </p:sp>
      </p:grpSp>
      <p:sp>
        <p:nvSpPr>
          <p:cNvPr id="146" name="TextBox 145"/>
          <p:cNvSpPr txBox="1"/>
          <p:nvPr/>
        </p:nvSpPr>
        <p:spPr>
          <a:xfrm>
            <a:off x="7304088" y="1066800"/>
            <a:ext cx="1687512" cy="6461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defTabSz="913740">
              <a:defRPr/>
            </a:pPr>
            <a:endParaRPr lang="th-TH" sz="1200" b="1" dirty="0">
              <a:solidFill>
                <a:prstClr val="black"/>
              </a:solidFill>
              <a:ea typeface="Tahoma" pitchFamily="34" charset="0"/>
            </a:endParaRPr>
          </a:p>
          <a:p>
            <a:pPr algn="ctr" defTabSz="913740">
              <a:defRPr/>
            </a:pPr>
            <a:r>
              <a:rPr lang="th-TH" sz="1200" b="1" dirty="0">
                <a:solidFill>
                  <a:prstClr val="black"/>
                </a:solidFill>
                <a:ea typeface="Tahoma" pitchFamily="34" charset="0"/>
              </a:rPr>
              <a:t>ส่วนราชการ</a:t>
            </a:r>
          </a:p>
          <a:p>
            <a:pPr algn="ctr" defTabSz="913740">
              <a:defRPr/>
            </a:pPr>
            <a:endParaRPr lang="en-US" sz="1200" b="1" dirty="0">
              <a:solidFill>
                <a:prstClr val="black"/>
              </a:solidFill>
              <a:ea typeface="Tahoma" pitchFamily="34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7304088" y="2819400"/>
            <a:ext cx="1687512" cy="6461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defTabSz="913740">
              <a:defRPr/>
            </a:pPr>
            <a:endParaRPr lang="th-TH" sz="1200" b="1" dirty="0">
              <a:solidFill>
                <a:prstClr val="black"/>
              </a:solidFill>
              <a:ea typeface="Tahoma" pitchFamily="34" charset="0"/>
            </a:endParaRPr>
          </a:p>
          <a:p>
            <a:pPr algn="ctr" defTabSz="913740">
              <a:defRPr/>
            </a:pPr>
            <a:r>
              <a:rPr lang="th-TH" sz="1200" b="1" dirty="0">
                <a:solidFill>
                  <a:prstClr val="black"/>
                </a:solidFill>
                <a:ea typeface="Tahoma" pitchFamily="34" charset="0"/>
              </a:rPr>
              <a:t>จังหวัด</a:t>
            </a:r>
          </a:p>
          <a:p>
            <a:pPr algn="ctr" defTabSz="913740">
              <a:defRPr/>
            </a:pPr>
            <a:endParaRPr lang="en-US" sz="1200" b="1" dirty="0">
              <a:solidFill>
                <a:prstClr val="black"/>
              </a:solidFill>
              <a:ea typeface="Tahoma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304088" y="1943100"/>
            <a:ext cx="1687512" cy="6461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defTabSz="913740">
              <a:defRPr/>
            </a:pPr>
            <a:endParaRPr lang="th-TH" sz="1200" b="1" dirty="0">
              <a:solidFill>
                <a:prstClr val="black"/>
              </a:solidFill>
              <a:ea typeface="Tahoma" pitchFamily="34" charset="0"/>
            </a:endParaRPr>
          </a:p>
          <a:p>
            <a:pPr algn="ctr" defTabSz="913740">
              <a:defRPr/>
            </a:pPr>
            <a:r>
              <a:rPr lang="th-TH" sz="1200" b="1" dirty="0">
                <a:solidFill>
                  <a:prstClr val="black"/>
                </a:solidFill>
                <a:ea typeface="Tahoma" pitchFamily="34" charset="0"/>
              </a:rPr>
              <a:t>องค์การมหาชน</a:t>
            </a:r>
          </a:p>
          <a:p>
            <a:pPr algn="ctr" defTabSz="913740">
              <a:defRPr/>
            </a:pPr>
            <a:endParaRPr lang="en-US" sz="1200" b="1" dirty="0">
              <a:solidFill>
                <a:prstClr val="black"/>
              </a:solidFill>
              <a:ea typeface="Tahoma" pitchFamily="34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7304088" y="3694113"/>
            <a:ext cx="1687512" cy="6477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defTabSz="913740">
              <a:defRPr/>
            </a:pPr>
            <a:endParaRPr lang="th-TH" sz="1200" b="1" dirty="0">
              <a:solidFill>
                <a:prstClr val="black"/>
              </a:solidFill>
              <a:ea typeface="Tahoma" pitchFamily="34" charset="0"/>
            </a:endParaRPr>
          </a:p>
          <a:p>
            <a:pPr algn="ctr" defTabSz="913740">
              <a:defRPr/>
            </a:pPr>
            <a:r>
              <a:rPr lang="th-TH" sz="1200" b="1" dirty="0">
                <a:solidFill>
                  <a:prstClr val="black"/>
                </a:solidFill>
                <a:ea typeface="Tahoma" pitchFamily="34" charset="0"/>
              </a:rPr>
              <a:t>สถาบันอุดมศึกษา</a:t>
            </a:r>
          </a:p>
          <a:p>
            <a:pPr algn="ctr" defTabSz="913740">
              <a:defRPr/>
            </a:pPr>
            <a:endParaRPr lang="en-US" sz="1200" b="1" dirty="0">
              <a:solidFill>
                <a:prstClr val="black"/>
              </a:solidFill>
              <a:ea typeface="Tahoma" pitchFamily="34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7304088" y="4615140"/>
            <a:ext cx="1687512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bg1">
                <a:lumMod val="75000"/>
              </a:schemeClr>
            </a:solidFill>
            <a:prstDash val="lgDashDotDot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 defTabSz="913740">
              <a:lnSpc>
                <a:spcPct val="150000"/>
              </a:lnSpc>
              <a:spcAft>
                <a:spcPts val="600"/>
              </a:spcAft>
              <a:defRPr/>
            </a:pPr>
            <a:r>
              <a:rPr lang="th-TH" sz="1200" b="1" dirty="0" smtClean="0">
                <a:solidFill>
                  <a:prstClr val="black"/>
                </a:solidFill>
                <a:ea typeface="Tahoma" pitchFamily="34" charset="0"/>
              </a:rPr>
              <a:t>รัฐวิสาหกิจ</a:t>
            </a:r>
            <a:endParaRPr lang="th-TH" sz="1200" b="1" dirty="0">
              <a:solidFill>
                <a:prstClr val="black"/>
              </a:solidFill>
              <a:ea typeface="Tahoma" pitchFamily="34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7304088" y="5302250"/>
            <a:ext cx="1687512" cy="368300"/>
          </a:xfrm>
          <a:prstGeom prst="rect">
            <a:avLst/>
          </a:prstGeom>
          <a:solidFill>
            <a:srgbClr val="FFFF99"/>
          </a:solidFill>
          <a:ln>
            <a:solidFill>
              <a:schemeClr val="bg1">
                <a:lumMod val="75000"/>
              </a:schemeClr>
            </a:solidFill>
            <a:prstDash val="lgDashDotDot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 defTabSz="913740">
              <a:lnSpc>
                <a:spcPct val="150000"/>
              </a:lnSpc>
              <a:spcAft>
                <a:spcPts val="60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ea typeface="Tahoma" pitchFamily="34" charset="0"/>
              </a:rPr>
              <a:t>ท้องถิ่น</a:t>
            </a:r>
          </a:p>
        </p:txBody>
      </p:sp>
      <p:sp>
        <p:nvSpPr>
          <p:cNvPr id="66601" name="TextBox 151"/>
          <p:cNvSpPr txBox="1">
            <a:spLocks noChangeArrowheads="1"/>
          </p:cNvSpPr>
          <p:nvPr/>
        </p:nvSpPr>
        <p:spPr bwMode="auto">
          <a:xfrm>
            <a:off x="8462963" y="1509713"/>
            <a:ext cx="63341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th-TH" sz="900">
                <a:solidFill>
                  <a:srgbClr val="000000"/>
                </a:solidFill>
              </a:rPr>
              <a:t>(</a:t>
            </a:r>
            <a:r>
              <a:rPr lang="en-US" sz="900">
                <a:solidFill>
                  <a:srgbClr val="000000"/>
                </a:solidFill>
              </a:rPr>
              <a:t>20/145)</a:t>
            </a:r>
          </a:p>
        </p:txBody>
      </p:sp>
      <p:sp>
        <p:nvSpPr>
          <p:cNvPr id="66602" name="TextBox 152"/>
          <p:cNvSpPr txBox="1">
            <a:spLocks noChangeArrowheads="1"/>
          </p:cNvSpPr>
          <p:nvPr/>
        </p:nvSpPr>
        <p:spPr bwMode="auto">
          <a:xfrm>
            <a:off x="8685213" y="2389188"/>
            <a:ext cx="44608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th-TH" sz="900">
                <a:solidFill>
                  <a:srgbClr val="000000"/>
                </a:solidFill>
              </a:rPr>
              <a:t>(</a:t>
            </a:r>
            <a:r>
              <a:rPr lang="en-US" sz="900">
                <a:solidFill>
                  <a:srgbClr val="000000"/>
                </a:solidFill>
              </a:rPr>
              <a:t>37)</a:t>
            </a:r>
          </a:p>
        </p:txBody>
      </p:sp>
      <p:sp>
        <p:nvSpPr>
          <p:cNvPr id="66603" name="TextBox 153"/>
          <p:cNvSpPr txBox="1">
            <a:spLocks noChangeArrowheads="1"/>
          </p:cNvSpPr>
          <p:nvPr/>
        </p:nvSpPr>
        <p:spPr bwMode="auto">
          <a:xfrm>
            <a:off x="8678863" y="3260725"/>
            <a:ext cx="436562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th-TH" sz="900">
                <a:solidFill>
                  <a:srgbClr val="000000"/>
                </a:solidFill>
              </a:rPr>
              <a:t>(</a:t>
            </a:r>
            <a:r>
              <a:rPr lang="en-US" sz="900">
                <a:solidFill>
                  <a:srgbClr val="000000"/>
                </a:solidFill>
              </a:rPr>
              <a:t>76)</a:t>
            </a:r>
          </a:p>
        </p:txBody>
      </p:sp>
      <p:sp>
        <p:nvSpPr>
          <p:cNvPr id="66604" name="TextBox 154"/>
          <p:cNvSpPr txBox="1">
            <a:spLocks noChangeArrowheads="1"/>
          </p:cNvSpPr>
          <p:nvPr/>
        </p:nvSpPr>
        <p:spPr bwMode="auto">
          <a:xfrm>
            <a:off x="8677275" y="4140200"/>
            <a:ext cx="436563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th-TH" sz="900">
                <a:solidFill>
                  <a:srgbClr val="000000"/>
                </a:solidFill>
              </a:rPr>
              <a:t>(</a:t>
            </a:r>
            <a:r>
              <a:rPr lang="en-US" sz="900">
                <a:solidFill>
                  <a:srgbClr val="000000"/>
                </a:solidFill>
              </a:rPr>
              <a:t>67)</a:t>
            </a:r>
          </a:p>
        </p:txBody>
      </p:sp>
      <p:sp>
        <p:nvSpPr>
          <p:cNvPr id="83" name="Flowchart: Or 82"/>
          <p:cNvSpPr/>
          <p:nvPr/>
        </p:nvSpPr>
        <p:spPr>
          <a:xfrm>
            <a:off x="3189288" y="3949700"/>
            <a:ext cx="168275" cy="182563"/>
          </a:xfrm>
          <a:prstGeom prst="flowChartO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74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5" name="Flowchart: Or 84"/>
          <p:cNvSpPr/>
          <p:nvPr/>
        </p:nvSpPr>
        <p:spPr>
          <a:xfrm>
            <a:off x="4754563" y="3957638"/>
            <a:ext cx="169862" cy="182562"/>
          </a:xfrm>
          <a:prstGeom prst="flowChartO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74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8" name="Flowchart: Or 87"/>
          <p:cNvSpPr/>
          <p:nvPr/>
        </p:nvSpPr>
        <p:spPr>
          <a:xfrm>
            <a:off x="4759325" y="3073400"/>
            <a:ext cx="168275" cy="182563"/>
          </a:xfrm>
          <a:prstGeom prst="flowChartO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74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86600" y="6602059"/>
            <a:ext cx="2057400" cy="365125"/>
          </a:xfrm>
        </p:spPr>
        <p:txBody>
          <a:bodyPr/>
          <a:lstStyle/>
          <a:p>
            <a:fld id="{C7D103AA-8845-4AAA-8DCD-945F174AEA28}" type="slidenum">
              <a:rPr lang="th-TH" smtClean="0">
                <a:latin typeface="Cordia New" pitchFamily="34" charset="-34"/>
                <a:cs typeface="Cordia New" pitchFamily="34" charset="-34"/>
              </a:rPr>
              <a:pPr/>
              <a:t>4</a:t>
            </a:fld>
            <a:endParaRPr lang="th-TH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ounded Rectangle 35"/>
          <p:cNvSpPr/>
          <p:nvPr/>
        </p:nvSpPr>
        <p:spPr>
          <a:xfrm>
            <a:off x="7284741" y="3803262"/>
            <a:ext cx="1368000" cy="988607"/>
          </a:xfrm>
          <a:prstGeom prst="roundRect">
            <a:avLst>
              <a:gd name="adj" fmla="val 219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kern="0" smtClean="0">
              <a:solidFill>
                <a:prstClr val="white"/>
              </a:solidFill>
              <a:latin typeface="Tahoma"/>
              <a:cs typeface="Tahom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36728" y="3814970"/>
            <a:ext cx="1282635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sz="900" b="1" i="1" u="sng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ประชาชนได้รับการดูแลตลอดช่วงชีวิต</a:t>
            </a:r>
            <a:r>
              <a:rPr lang="en-US" sz="900" b="1" i="1" u="sng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endParaRPr lang="th-TH" sz="900" b="1" i="1" u="sng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284741" y="5888691"/>
            <a:ext cx="1368000" cy="900000"/>
          </a:xfrm>
          <a:prstGeom prst="roundRect">
            <a:avLst>
              <a:gd name="adj" fmla="val 219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kern="0" smtClean="0">
              <a:solidFill>
                <a:prstClr val="white"/>
              </a:solidFill>
              <a:latin typeface="Tahoma"/>
              <a:cs typeface="Tahom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184868" y="5897398"/>
            <a:ext cx="16136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900" b="1" i="1" u="sng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การปฏิรูปการศึกษา</a:t>
            </a:r>
            <a:r>
              <a:rPr lang="en-US" sz="900" b="1" i="1" u="sng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endParaRPr lang="th-TH" sz="900" b="1" i="1" u="sng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0" y="3727438"/>
            <a:ext cx="9144000" cy="0"/>
          </a:xfrm>
          <a:prstGeom prst="line">
            <a:avLst/>
          </a:prstGeom>
          <a:noFill/>
          <a:ln w="38100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</p:cxnSp>
      <p:sp>
        <p:nvSpPr>
          <p:cNvPr id="35" name="Rounded Rectangle 34"/>
          <p:cNvSpPr/>
          <p:nvPr/>
        </p:nvSpPr>
        <p:spPr>
          <a:xfrm>
            <a:off x="7284741" y="4885728"/>
            <a:ext cx="1368000" cy="900000"/>
          </a:xfrm>
          <a:prstGeom prst="roundRect">
            <a:avLst>
              <a:gd name="adj" fmla="val 219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kern="0" smtClean="0">
              <a:solidFill>
                <a:prstClr val="white"/>
              </a:solidFill>
              <a:latin typeface="Tahoma"/>
              <a:cs typeface="Tahom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84869" y="4889194"/>
            <a:ext cx="1613647" cy="216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algn="ctr">
              <a:lnSpc>
                <a:spcPct val="90000"/>
              </a:lnSpc>
              <a:defRPr sz="9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th-TH" dirty="0">
                <a:solidFill>
                  <a:prstClr val="black"/>
                </a:solidFill>
              </a:rPr>
              <a:t>ความเหลื่อม</a:t>
            </a:r>
            <a:r>
              <a:rPr lang="th-TH" dirty="0" smtClean="0">
                <a:solidFill>
                  <a:prstClr val="black"/>
                </a:solidFill>
              </a:rPr>
              <a:t>ล้ำลดลง</a:t>
            </a:r>
            <a:endParaRPr lang="th-TH" dirty="0">
              <a:solidFill>
                <a:prstClr val="black"/>
              </a:solidFill>
            </a:endParaRPr>
          </a:p>
        </p:txBody>
      </p:sp>
      <p:pic>
        <p:nvPicPr>
          <p:cNvPr id="1029" name="Picture 102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1063" b="26311"/>
          <a:stretch/>
        </p:blipFill>
        <p:spPr>
          <a:xfrm>
            <a:off x="7443931" y="5108061"/>
            <a:ext cx="1068224" cy="593492"/>
          </a:xfrm>
          <a:prstGeom prst="rect">
            <a:avLst/>
          </a:prstGeom>
        </p:spPr>
      </p:pic>
      <p:pic>
        <p:nvPicPr>
          <p:cNvPr id="1032" name="Picture 103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930" t="11428" r="10984" b="5256"/>
          <a:stretch/>
        </p:blipFill>
        <p:spPr>
          <a:xfrm>
            <a:off x="7527565" y="6138565"/>
            <a:ext cx="900953" cy="623736"/>
          </a:xfrm>
          <a:prstGeom prst="rect">
            <a:avLst/>
          </a:prstGeom>
        </p:spPr>
      </p:pic>
      <p:cxnSp>
        <p:nvCxnSpPr>
          <p:cNvPr id="48" name="Straight Connector 47"/>
          <p:cNvCxnSpPr/>
          <p:nvPr/>
        </p:nvCxnSpPr>
        <p:spPr>
          <a:xfrm>
            <a:off x="0" y="4845387"/>
            <a:ext cx="9144000" cy="0"/>
          </a:xfrm>
          <a:prstGeom prst="line">
            <a:avLst/>
          </a:prstGeom>
          <a:noFill/>
          <a:ln w="317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</p:cxnSp>
      <p:cxnSp>
        <p:nvCxnSpPr>
          <p:cNvPr id="49" name="Straight Connector 48"/>
          <p:cNvCxnSpPr/>
          <p:nvPr/>
        </p:nvCxnSpPr>
        <p:spPr>
          <a:xfrm>
            <a:off x="0" y="5830163"/>
            <a:ext cx="9144000" cy="0"/>
          </a:xfrm>
          <a:prstGeom prst="line">
            <a:avLst/>
          </a:prstGeom>
          <a:noFill/>
          <a:ln w="317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</p:cxnSp>
      <p:sp>
        <p:nvSpPr>
          <p:cNvPr id="63" name="Rectangle 62"/>
          <p:cNvSpPr/>
          <p:nvPr/>
        </p:nvSpPr>
        <p:spPr>
          <a:xfrm>
            <a:off x="85110" y="3874070"/>
            <a:ext cx="942501" cy="93600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t"/>
          <a:lstStyle/>
          <a:p>
            <a:pPr algn="ctr" defTabSz="884001">
              <a:defRPr/>
            </a:pPr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การเสริมสร้างพัฒนาการวัยเด็ก</a:t>
            </a:r>
            <a:endParaRPr lang="th-TH" sz="800" b="1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73357" y="3874070"/>
            <a:ext cx="1298736" cy="93600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t"/>
          <a:lstStyle/>
          <a:p>
            <a:pPr algn="ctr" defTabSz="884001">
              <a:defRPr/>
            </a:pPr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การได้รับการศึกษาที่มีคุณภาพมาตรฐาน</a:t>
            </a:r>
            <a:endParaRPr lang="th-TH" sz="800" b="1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422208" y="3874070"/>
            <a:ext cx="1242199" cy="93600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t"/>
          <a:lstStyle/>
          <a:p>
            <a:pPr algn="ctr" defTabSz="884001"/>
            <a:r>
              <a:rPr lang="th-TH" sz="800" b="1" kern="0" spc="-50" dirty="0" smtClean="0">
                <a:solidFill>
                  <a:prstClr val="black"/>
                </a:solidFill>
                <a:latin typeface="Tahoma"/>
                <a:cs typeface="Tahoma"/>
              </a:rPr>
              <a:t>การพัฒนาทักษะให้นักเรียน</a:t>
            </a:r>
            <a:r>
              <a:rPr lang="th-TH" sz="800" b="1" kern="0" spc="-50" dirty="0">
                <a:solidFill>
                  <a:prstClr val="black"/>
                </a:solidFill>
                <a:latin typeface="Tahoma"/>
                <a:cs typeface="Tahoma"/>
              </a:rPr>
              <a:t>/นักศึกษาอย่าง</a:t>
            </a:r>
            <a:r>
              <a:rPr lang="th-TH" sz="800" b="1" kern="0" spc="-50" dirty="0" smtClean="0">
                <a:solidFill>
                  <a:prstClr val="black"/>
                </a:solidFill>
                <a:latin typeface="Tahoma"/>
                <a:cs typeface="Tahoma"/>
              </a:rPr>
              <a:t>เหมาะสม</a:t>
            </a:r>
            <a:endParaRPr lang="th-TH" sz="800" b="1" kern="0" spc="-5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713065" y="3874070"/>
            <a:ext cx="1200465" cy="93600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t"/>
          <a:lstStyle/>
          <a:p>
            <a:pPr algn="ctr" defTabSz="884001">
              <a:defRPr/>
            </a:pPr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การพัฒนาแรงงาน</a:t>
            </a:r>
            <a:endParaRPr lang="th-TH" sz="800" b="1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969835" y="3874070"/>
            <a:ext cx="1368000" cy="93600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t"/>
          <a:lstStyle/>
          <a:p>
            <a:pPr algn="ctr" defTabSz="884001">
              <a:defRPr/>
            </a:pPr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การดูแลผู้สูงอายุ </a:t>
            </a:r>
            <a:b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</a:br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(รองรับ</a:t>
            </a:r>
            <a:r>
              <a:rPr lang="en-US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Aging Society</a:t>
            </a:r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)</a:t>
            </a:r>
            <a:endParaRPr lang="th-TH" sz="800" b="1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040977" y="4352874"/>
            <a:ext cx="1242266" cy="144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ระบบดูแลผู้สูงอายุในท้องถิ่น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040977" y="4519833"/>
            <a:ext cx="1242266" cy="252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ส่งเสริมคุณค่าของผู้สูงอายุ (การเรียนรู้ตลอดชีวิต/อาชีพ)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485373" y="4220498"/>
            <a:ext cx="1125036" cy="50685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b="1" i="1" u="sng" kern="0" spc="-60" dirty="0" smtClean="0">
                <a:solidFill>
                  <a:prstClr val="black"/>
                </a:solidFill>
                <a:latin typeface="Tahoma"/>
                <a:cs typeface="Tahoma"/>
              </a:rPr>
              <a:t>ปฏิรูป</a:t>
            </a:r>
            <a:r>
              <a:rPr lang="th-TH" sz="800" b="1" i="1" u="sng" kern="0" spc="-60" dirty="0">
                <a:solidFill>
                  <a:prstClr val="black"/>
                </a:solidFill>
                <a:latin typeface="Tahoma"/>
                <a:cs typeface="Tahoma"/>
              </a:rPr>
              <a:t>แรงงาน และ</a:t>
            </a:r>
            <a:r>
              <a:rPr lang="th-TH" sz="800" b="1" i="1" u="sng" kern="0" spc="-60" dirty="0" smtClean="0">
                <a:solidFill>
                  <a:prstClr val="black"/>
                </a:solidFill>
                <a:latin typeface="Tahoma"/>
                <a:cs typeface="Tahoma"/>
              </a:rPr>
              <a:t>อาชีวศึกษา </a:t>
            </a:r>
            <a:r>
              <a:rPr lang="en-US" sz="800" b="1" i="1" u="sng" kern="0" spc="-60" dirty="0" smtClean="0">
                <a:solidFill>
                  <a:prstClr val="black"/>
                </a:solidFill>
                <a:latin typeface="Tahoma"/>
                <a:cs typeface="Tahoma"/>
              </a:rPr>
              <a:t>(</a:t>
            </a:r>
            <a:r>
              <a:rPr lang="th-TH" sz="800" b="1" i="1" u="sng" kern="0" spc="-60" dirty="0">
                <a:solidFill>
                  <a:prstClr val="black"/>
                </a:solidFill>
                <a:latin typeface="Tahoma"/>
                <a:cs typeface="Tahoma"/>
              </a:rPr>
              <a:t>จัดการศึกษาและการฝึก</a:t>
            </a:r>
            <a:r>
              <a:rPr lang="th-TH" sz="800" b="1" i="1" u="sng" kern="0" spc="-60" dirty="0" smtClean="0">
                <a:solidFill>
                  <a:prstClr val="black"/>
                </a:solidFill>
                <a:latin typeface="Tahoma"/>
                <a:cs typeface="Tahoma"/>
              </a:rPr>
              <a:t>อาชีพให้สอดคล้องตลาดแรงงาน</a:t>
            </a:r>
            <a:r>
              <a:rPr lang="en-US" sz="800" b="1" i="1" u="sng" kern="0" spc="-60" dirty="0" smtClean="0">
                <a:solidFill>
                  <a:prstClr val="black"/>
                </a:solidFill>
                <a:latin typeface="Tahoma"/>
                <a:cs typeface="Tahoma"/>
              </a:rPr>
              <a:t>)*</a:t>
            </a:r>
            <a:endParaRPr lang="th-TH" sz="800" b="1" i="1" u="sng" kern="0" spc="-6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39110" y="4211396"/>
            <a:ext cx="783999" cy="54471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เสริมสร้างพัฒนาการตามวัยให้เด็ก</a:t>
            </a: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แรกเกิดจนถึง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ปฐมวัย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120802" y="4196083"/>
            <a:ext cx="1188000" cy="27309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พัฒนาคุณภาพการศึกษาโดยมุ่งเน้นนักเรียนเป็น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ศูนย์กลาง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" name="Isosceles Triangle 1"/>
          <p:cNvSpPr/>
          <p:nvPr/>
        </p:nvSpPr>
        <p:spPr>
          <a:xfrm rot="5400000">
            <a:off x="6739159" y="4267393"/>
            <a:ext cx="900000" cy="113331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black"/>
              </a:solidFill>
            </a:endParaRPr>
          </a:p>
        </p:txBody>
      </p:sp>
      <p:sp>
        <p:nvSpPr>
          <p:cNvPr id="40" name="Isosceles Triangle 39"/>
          <p:cNvSpPr/>
          <p:nvPr/>
        </p:nvSpPr>
        <p:spPr>
          <a:xfrm rot="5400000">
            <a:off x="6757159" y="5285786"/>
            <a:ext cx="864000" cy="113331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black"/>
              </a:solidFill>
            </a:endParaRPr>
          </a:p>
        </p:txBody>
      </p:sp>
      <p:sp>
        <p:nvSpPr>
          <p:cNvPr id="41" name="Isosceles Triangle 40"/>
          <p:cNvSpPr/>
          <p:nvPr/>
        </p:nvSpPr>
        <p:spPr>
          <a:xfrm rot="5400000">
            <a:off x="6739159" y="6286392"/>
            <a:ext cx="900000" cy="113331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black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5110" y="4899186"/>
            <a:ext cx="1692000" cy="90000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t"/>
          <a:lstStyle/>
          <a:p>
            <a:pPr algn="ctr" defTabSz="884001">
              <a:defRPr/>
            </a:pPr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ความเสมอภาคทางเศรษฐกิจ</a:t>
            </a:r>
            <a:endParaRPr lang="th-TH" sz="800" b="1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847759" y="4899186"/>
            <a:ext cx="1692000" cy="90000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t"/>
          <a:lstStyle/>
          <a:p>
            <a:pPr algn="ctr" defTabSz="884001">
              <a:defRPr/>
            </a:pPr>
            <a:r>
              <a:rPr lang="th-TH" sz="800" b="1" i="1" u="sng" kern="0" dirty="0" smtClean="0">
                <a:solidFill>
                  <a:prstClr val="black"/>
                </a:solidFill>
                <a:latin typeface="Tahoma"/>
                <a:cs typeface="Tahoma"/>
              </a:rPr>
              <a:t>ความเสมอภาคทางสังคม</a:t>
            </a:r>
            <a:r>
              <a:rPr lang="en-US" sz="800" b="1" i="1" u="sng" kern="0" dirty="0" smtClean="0">
                <a:solidFill>
                  <a:prstClr val="black"/>
                </a:solidFill>
                <a:latin typeface="Tahoma"/>
                <a:cs typeface="Tahoma"/>
              </a:rPr>
              <a:t>*</a:t>
            </a:r>
            <a:endParaRPr lang="th-TH" sz="800" b="1" i="1" u="sng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610408" y="4899186"/>
            <a:ext cx="1692000" cy="90000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t"/>
          <a:lstStyle/>
          <a:p>
            <a:pPr algn="ctr" defTabSz="884001"/>
            <a:r>
              <a:rPr lang="th-TH" sz="800" b="1" kern="0" spc="-50" dirty="0" smtClean="0">
                <a:solidFill>
                  <a:prstClr val="black"/>
                </a:solidFill>
                <a:latin typeface="Tahoma"/>
                <a:cs typeface="Tahoma"/>
              </a:rPr>
              <a:t>ความเสมอภาคทางการเข้าถึงทรัพยากร</a:t>
            </a:r>
            <a:endParaRPr lang="th-TH" sz="800" b="1" kern="0" spc="-5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373056" y="4899186"/>
            <a:ext cx="1692000" cy="90000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t"/>
          <a:lstStyle/>
          <a:p>
            <a:pPr algn="ctr" defTabSz="884001">
              <a:defRPr/>
            </a:pPr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ความเสมอภาคทางกระบวนการยุติธรรม/การบริหารราชการ</a:t>
            </a:r>
            <a:endParaRPr lang="th-TH" sz="800" b="1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1120802" y="4517706"/>
            <a:ext cx="1188000" cy="252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ความทั่วถึงของการศึกษาขั้นพื้นฐาน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68853" y="4449249"/>
            <a:ext cx="504000" cy="324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/>
            <a:r>
              <a:rPr lang="th-TH" sz="800" kern="0" spc="-34" dirty="0" smtClean="0">
                <a:solidFill>
                  <a:prstClr val="black"/>
                </a:solidFill>
                <a:latin typeface="Tahoma"/>
                <a:cs typeface="Tahoma"/>
              </a:rPr>
              <a:t>อัตราค่าจ้างเหมาะสม</a:t>
            </a:r>
            <a:endParaRPr lang="th-TH" sz="800" kern="0" spc="-34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368987" y="4090104"/>
            <a:ext cx="504000" cy="324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/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คุ้มครองแรงงาน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3756512" y="4451398"/>
            <a:ext cx="576000" cy="324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/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ประกันสังคม/คุณภาพชีวิต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752444" y="4085743"/>
            <a:ext cx="576000" cy="324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/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การมีงานทำ/พัฒนาทักษะ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042302" y="4185915"/>
            <a:ext cx="1242266" cy="144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พัฒนา</a:t>
            </a: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ระบบประกันสุขภาพ</a:t>
            </a:r>
          </a:p>
        </p:txBody>
      </p:sp>
      <p:sp>
        <p:nvSpPr>
          <p:cNvPr id="84" name="Rectangle 83"/>
          <p:cNvSpPr/>
          <p:nvPr/>
        </p:nvSpPr>
        <p:spPr>
          <a:xfrm>
            <a:off x="139109" y="5080646"/>
            <a:ext cx="1568063" cy="684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 ขยายโอกาสการเข้าถึงแหล่งทุน 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:</a:t>
            </a:r>
          </a:p>
          <a:p>
            <a:pPr marL="182563" indent="-95250" defTabSz="884001">
              <a:buFont typeface="Arial" panose="020B0604020202020204" pitchFamily="34" charset="0"/>
              <a:buChar char="•"/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กองทุนบทบาทสตรี</a:t>
            </a:r>
          </a:p>
          <a:p>
            <a:pPr marL="182563" indent="-95250" defTabSz="884001">
              <a:buFont typeface="Arial" panose="020B0604020202020204" pitchFamily="34" charset="0"/>
              <a:buChar char="•"/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กองทุนตั้งตัวได้</a:t>
            </a:r>
          </a:p>
          <a:p>
            <a:pPr marL="182563" indent="-95250" defTabSz="884001">
              <a:buFont typeface="Arial" panose="020B0604020202020204" pitchFamily="34" charset="0"/>
              <a:buChar char="•"/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กองทุน 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SML</a:t>
            </a:r>
            <a:endParaRPr lang="th-TH" sz="800" kern="0" dirty="0" smtClean="0">
              <a:solidFill>
                <a:prstClr val="black"/>
              </a:solidFill>
              <a:latin typeface="Tahoma"/>
              <a:cs typeface="Tahoma"/>
            </a:endParaRPr>
          </a:p>
          <a:p>
            <a:pPr marL="182563" indent="-95250" defTabSz="884001">
              <a:buFont typeface="Arial" panose="020B0604020202020204" pitchFamily="34" charset="0"/>
              <a:buChar char="•"/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กองทุนหมู่บ้าน       </a:t>
            </a:r>
          </a:p>
        </p:txBody>
      </p:sp>
      <p:sp>
        <p:nvSpPr>
          <p:cNvPr id="85" name="Rectangle 84"/>
          <p:cNvSpPr/>
          <p:nvPr/>
        </p:nvSpPr>
        <p:spPr>
          <a:xfrm>
            <a:off x="1912825" y="5080646"/>
            <a:ext cx="1568063" cy="684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t"/>
          <a:lstStyle/>
          <a:p>
            <a:pPr defTabSz="884001">
              <a:defRPr/>
            </a:pP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 OSCC :</a:t>
            </a:r>
          </a:p>
          <a:p>
            <a:pPr marL="182563" indent="-95250" defTabSz="884001">
              <a:buFont typeface="Arial" panose="020B0604020202020204" pitchFamily="34" charset="0"/>
              <a:buChar char="•"/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ปัญหาการตั้งครรภ์ไม่พร้อม</a:t>
            </a:r>
          </a:p>
          <a:p>
            <a:pPr marL="182563" indent="-95250" defTabSz="884001">
              <a:buFont typeface="Arial" panose="020B0604020202020204" pitchFamily="34" charset="0"/>
              <a:buChar char="•"/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การค้ามนุษย์</a:t>
            </a:r>
          </a:p>
          <a:p>
            <a:pPr marL="182563" indent="-95250" defTabSz="884001">
              <a:buFont typeface="Arial" panose="020B0604020202020204" pitchFamily="34" charset="0"/>
              <a:buChar char="•"/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แรงงานต่างด้าว</a:t>
            </a:r>
          </a:p>
          <a:p>
            <a:pPr marL="182563" indent="-95250" defTabSz="884001">
              <a:buFont typeface="Arial" panose="020B0604020202020204" pitchFamily="34" charset="0"/>
              <a:buChar char="•"/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ความรุนแรงในครอบครัว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664407" y="5094093"/>
            <a:ext cx="1568063" cy="216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กระจายการถือครองที่ดิน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423879" y="5236834"/>
            <a:ext cx="1598838" cy="252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/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เพิ่มโอกาสการเข้าถึงกระบวนการยุติธรรม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423879" y="5519735"/>
            <a:ext cx="1598838" cy="252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/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เพิ่มบทบาทสตรีในการตัดสินใจทางการเมืองและการบริหารราชการ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71230" y="5895943"/>
            <a:ext cx="1692000" cy="93600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t"/>
          <a:lstStyle/>
          <a:p>
            <a:pPr algn="ctr" defTabSz="884001">
              <a:defRPr/>
            </a:pPr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การพัฒนากระบวนการเรียนรู้</a:t>
            </a:r>
            <a:endParaRPr lang="th-TH" sz="800" b="1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833879" y="5895943"/>
            <a:ext cx="1692000" cy="93600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t"/>
          <a:lstStyle/>
          <a:p>
            <a:pPr algn="ctr" defTabSz="884001">
              <a:defRPr/>
            </a:pPr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การพัฒนาคุณภาพ</a:t>
            </a:r>
            <a:r>
              <a:rPr lang="th-TH" sz="800" b="1" kern="0" dirty="0">
                <a:solidFill>
                  <a:prstClr val="black"/>
                </a:solidFill>
                <a:latin typeface="Tahoma"/>
                <a:cs typeface="Tahoma"/>
              </a:rPr>
              <a:t>ผู้สอน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3596528" y="5895943"/>
            <a:ext cx="1692000" cy="93600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t"/>
          <a:lstStyle/>
          <a:p>
            <a:pPr algn="ctr" defTabSz="884001">
              <a:defRPr/>
            </a:pPr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การพัฒนาคุณภาพ</a:t>
            </a:r>
            <a:r>
              <a:rPr lang="th-TH" sz="800" b="1" kern="0" dirty="0">
                <a:solidFill>
                  <a:prstClr val="black"/>
                </a:solidFill>
                <a:latin typeface="Tahoma"/>
                <a:cs typeface="Tahoma"/>
              </a:rPr>
              <a:t>แหล่งเรียนรู้/สถานศึกษา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5359176" y="5895943"/>
            <a:ext cx="1692000" cy="93600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t"/>
          <a:lstStyle/>
          <a:p>
            <a:pPr algn="ctr" defTabSz="884001">
              <a:defRPr/>
            </a:pPr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การพัฒนาคุณภาพ</a:t>
            </a:r>
            <a:r>
              <a:rPr lang="th-TH" sz="800" b="1" kern="0" dirty="0">
                <a:solidFill>
                  <a:prstClr val="black"/>
                </a:solidFill>
                <a:latin typeface="Tahoma"/>
                <a:cs typeface="Tahoma"/>
              </a:rPr>
              <a:t>การบริหารจัดการ</a:t>
            </a:r>
          </a:p>
        </p:txBody>
      </p:sp>
      <p:sp>
        <p:nvSpPr>
          <p:cNvPr id="95" name="Rectangle 94"/>
          <p:cNvSpPr/>
          <p:nvPr/>
        </p:nvSpPr>
        <p:spPr>
          <a:xfrm>
            <a:off x="139106" y="6144260"/>
            <a:ext cx="1586159" cy="288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ปรับเนื้อหาทักษะการเรียนรู้ที่จำเป็นในศตวรรษที่ 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21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/รองรับ 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ASEAN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138030" y="6484019"/>
            <a:ext cx="1586159" cy="288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ปรับกระบวนการเรียนการสอนเชิง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/>
            </a:r>
            <a:b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</a:br>
            <a:r>
              <a:rPr lang="th-TH" sz="800" kern="0" dirty="0" err="1" smtClean="0">
                <a:solidFill>
                  <a:prstClr val="black"/>
                </a:solidFill>
                <a:latin typeface="Tahoma"/>
                <a:cs typeface="Tahoma"/>
              </a:rPr>
              <a:t>บูรณา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การ ผ่านกิจกรรมการเรียนรู้ต่าง ๆ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1901756" y="6106160"/>
            <a:ext cx="1586159" cy="252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ปรับระบบ</a:t>
            </a: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การบริหารงานบุคคล 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และระบบ</a:t>
            </a: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การประเมิน</a:t>
            </a:r>
            <a:r>
              <a:rPr lang="th-TH" sz="800" kern="0" dirty="0" err="1">
                <a:solidFill>
                  <a:prstClr val="black"/>
                </a:solidFill>
                <a:latin typeface="Tahoma"/>
                <a:cs typeface="Tahoma"/>
              </a:rPr>
              <a:t>วิทย</a:t>
            </a: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ฐานะครู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901756" y="6384524"/>
            <a:ext cx="1586159" cy="252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กำกับดูแลคุณภาพและการจัดการ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ความรู้ให้แก่ครูผู้สอน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649410" y="6515879"/>
            <a:ext cx="1586159" cy="28790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พัฒนาคุณภาพแหล่งเรียนรู้ </a:t>
            </a:r>
            <a:b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</a:b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และโรงเรียนในระดับท้องถิ่น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409421" y="6081547"/>
            <a:ext cx="1586159" cy="234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ปรับระบบการจัดสรรงบประมาณ 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/>
            </a:r>
            <a:b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</a:b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ที่</a:t>
            </a: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เน้นผู้เรียน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5409421" y="6606781"/>
            <a:ext cx="1586159" cy="180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เพิ่มสัดส่วนผู้เรียนอาชีวศึกษา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5409421" y="6344431"/>
            <a:ext cx="1586159" cy="234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สร้าง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โอกาสการเข้าถึง</a:t>
            </a: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การศึกษาที่มีคุณภาพไม่น้อยกว่า 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15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ปี</a:t>
            </a:r>
          </a:p>
        </p:txBody>
      </p:sp>
      <p:sp>
        <p:nvSpPr>
          <p:cNvPr id="69" name="Rectangle 68"/>
          <p:cNvSpPr/>
          <p:nvPr/>
        </p:nvSpPr>
        <p:spPr>
          <a:xfrm>
            <a:off x="6376318" y="3875793"/>
            <a:ext cx="674858" cy="93600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t"/>
          <a:lstStyle/>
          <a:p>
            <a:pPr algn="ctr" defTabSz="884001">
              <a:defRPr/>
            </a:pPr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คุณภาพสังคม สิ่งแวดล้อม</a:t>
            </a:r>
          </a:p>
          <a:p>
            <a:pPr algn="ctr" defTabSz="884001">
              <a:defRPr/>
            </a:pPr>
            <a:endParaRPr lang="th-TH" sz="800" b="1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408977" y="4568441"/>
            <a:ext cx="613740" cy="19482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/>
            <a:r>
              <a:rPr lang="en-US" sz="800" b="1" i="1" u="sng" kern="0" dirty="0" smtClean="0">
                <a:solidFill>
                  <a:prstClr val="black"/>
                </a:solidFill>
                <a:latin typeface="Tahoma"/>
                <a:cs typeface="Tahoma"/>
              </a:rPr>
              <a:t>Green City*</a:t>
            </a:r>
            <a:endParaRPr lang="th-TH" sz="800" b="1" i="1" u="sng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408977" y="4176501"/>
            <a:ext cx="613740" cy="360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/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ภูมิคุ้มกันทางสังคม/วัฒนธรรม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1901756" y="6657961"/>
            <a:ext cx="1586159" cy="144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เร่งรัดพัฒนาครูสาขาที่ขาดแคลน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3649410" y="6197297"/>
            <a:ext cx="1586159" cy="28790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สร้างโอกาสการเข้าถึงมาตรฐานการศึกษาและเทคโนโลยี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สารสนเทศ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84" name="Slide Number Placeholder 1"/>
          <p:cNvSpPr txBox="1">
            <a:spLocks/>
          </p:cNvSpPr>
          <p:nvPr/>
        </p:nvSpPr>
        <p:spPr>
          <a:xfrm>
            <a:off x="7102305" y="6585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h-TH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AEFB78-F30A-43B5-B011-01A59BB7F4D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h-TH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85" name="Straight Connector 184"/>
          <p:cNvCxnSpPr/>
          <p:nvPr/>
        </p:nvCxnSpPr>
        <p:spPr>
          <a:xfrm>
            <a:off x="0" y="3727438"/>
            <a:ext cx="9144000" cy="0"/>
          </a:xfrm>
          <a:prstGeom prst="line">
            <a:avLst/>
          </a:prstGeom>
          <a:noFill/>
          <a:ln w="38100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</p:cxnSp>
      <p:sp>
        <p:nvSpPr>
          <p:cNvPr id="181" name="Rectangle 180"/>
          <p:cNvSpPr/>
          <p:nvPr/>
        </p:nvSpPr>
        <p:spPr>
          <a:xfrm>
            <a:off x="3382762" y="3670659"/>
            <a:ext cx="2209800" cy="243152"/>
          </a:xfrm>
          <a:prstGeom prst="rect">
            <a:avLst/>
          </a:prstGeom>
        </p:spPr>
        <p:txBody>
          <a:bodyPr wrap="square" lIns="88398" tIns="44200" rIns="88398" bIns="44200">
            <a:spAutoFit/>
          </a:bodyPr>
          <a:lstStyle/>
          <a:p>
            <a:pPr algn="ctr" defTabSz="884001">
              <a:defRPr/>
            </a:pPr>
            <a:r>
              <a:rPr lang="th-TH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สังคม</a:t>
            </a:r>
            <a:endParaRPr lang="th-TH" sz="1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879" r="1866" b="3522"/>
          <a:stretch/>
        </p:blipFill>
        <p:spPr>
          <a:xfrm>
            <a:off x="7451359" y="4117143"/>
            <a:ext cx="1034764" cy="661987"/>
          </a:xfrm>
          <a:prstGeom prst="rect">
            <a:avLst/>
          </a:prstGeom>
        </p:spPr>
      </p:pic>
      <p:cxnSp>
        <p:nvCxnSpPr>
          <p:cNvPr id="153" name="Straight Connector 152"/>
          <p:cNvCxnSpPr/>
          <p:nvPr/>
        </p:nvCxnSpPr>
        <p:spPr>
          <a:xfrm>
            <a:off x="0" y="2731114"/>
            <a:ext cx="9144000" cy="0"/>
          </a:xfrm>
          <a:prstGeom prst="line">
            <a:avLst/>
          </a:prstGeom>
          <a:noFill/>
          <a:ln w="317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</p:cxnSp>
      <p:cxnSp>
        <p:nvCxnSpPr>
          <p:cNvPr id="154" name="Straight Connector 153"/>
          <p:cNvCxnSpPr/>
          <p:nvPr/>
        </p:nvCxnSpPr>
        <p:spPr>
          <a:xfrm>
            <a:off x="0" y="1692546"/>
            <a:ext cx="9144000" cy="0"/>
          </a:xfrm>
          <a:prstGeom prst="line">
            <a:avLst/>
          </a:prstGeom>
          <a:noFill/>
          <a:ln w="317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</p:cxnSp>
      <p:sp>
        <p:nvSpPr>
          <p:cNvPr id="155" name="Isosceles Triangle 154"/>
          <p:cNvSpPr/>
          <p:nvPr/>
        </p:nvSpPr>
        <p:spPr>
          <a:xfrm rot="5400000">
            <a:off x="6754580" y="1094950"/>
            <a:ext cx="900000" cy="113331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black"/>
              </a:solidFill>
            </a:endParaRPr>
          </a:p>
        </p:txBody>
      </p:sp>
      <p:sp>
        <p:nvSpPr>
          <p:cNvPr id="156" name="Isosceles Triangle 155"/>
          <p:cNvSpPr/>
          <p:nvPr/>
        </p:nvSpPr>
        <p:spPr>
          <a:xfrm rot="5400000">
            <a:off x="6754580" y="2131343"/>
            <a:ext cx="900000" cy="113331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black"/>
              </a:solidFill>
            </a:endParaRPr>
          </a:p>
        </p:txBody>
      </p:sp>
      <p:sp>
        <p:nvSpPr>
          <p:cNvPr id="157" name="Isosceles Triangle 156"/>
          <p:cNvSpPr/>
          <p:nvPr/>
        </p:nvSpPr>
        <p:spPr>
          <a:xfrm rot="5400000">
            <a:off x="6754580" y="3176445"/>
            <a:ext cx="900000" cy="113331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black"/>
              </a:solidFill>
            </a:endParaRPr>
          </a:p>
        </p:txBody>
      </p:sp>
      <p:sp>
        <p:nvSpPr>
          <p:cNvPr id="158" name="Rounded Rectangle 157"/>
          <p:cNvSpPr/>
          <p:nvPr/>
        </p:nvSpPr>
        <p:spPr>
          <a:xfrm>
            <a:off x="7307253" y="2758008"/>
            <a:ext cx="1368000" cy="900000"/>
          </a:xfrm>
          <a:prstGeom prst="roundRect">
            <a:avLst>
              <a:gd name="adj" fmla="val 219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kern="0" smtClean="0">
              <a:solidFill>
                <a:prstClr val="white"/>
              </a:solidFill>
              <a:latin typeface="Tahoma"/>
              <a:cs typeface="Tahoma"/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7307253" y="1720229"/>
            <a:ext cx="1368000" cy="950976"/>
          </a:xfrm>
          <a:prstGeom prst="roundRect">
            <a:avLst>
              <a:gd name="adj" fmla="val 219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kern="0" smtClean="0">
              <a:solidFill>
                <a:prstClr val="white"/>
              </a:solidFill>
              <a:latin typeface="Tahoma"/>
              <a:cs typeface="Tahoma"/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7307253" y="689581"/>
            <a:ext cx="1368000" cy="972000"/>
          </a:xfrm>
          <a:prstGeom prst="roundRect">
            <a:avLst>
              <a:gd name="adj" fmla="val 219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kern="0" smtClean="0">
              <a:solidFill>
                <a:prstClr val="white"/>
              </a:solidFill>
              <a:latin typeface="Tahoma"/>
              <a:cs typeface="Tahoma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7359240" y="667239"/>
            <a:ext cx="1282635" cy="216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sz="9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เกษตร</a:t>
            </a:r>
            <a:endParaRPr lang="th-TH" sz="9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7362778" y="1716820"/>
            <a:ext cx="1331110" cy="216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sz="9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อุตสาหกรรม</a:t>
            </a:r>
            <a:endParaRPr lang="th-TH" sz="9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7362778" y="2759540"/>
            <a:ext cx="1282635" cy="216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sz="9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การค้าและบริการ</a:t>
            </a:r>
            <a:endParaRPr lang="th-TH" sz="9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7319035" y="799891"/>
            <a:ext cx="135970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4001">
              <a:defRPr/>
            </a:pPr>
            <a:r>
              <a:rPr lang="th-TH" sz="800" dirty="0" smtClean="0">
                <a:solidFill>
                  <a:srgbClr val="5B9BD5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กินดี อยู่ดี</a:t>
            </a:r>
            <a:endParaRPr lang="th-TH" sz="800" dirty="0">
              <a:solidFill>
                <a:srgbClr val="5B9BD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7352047" y="1836163"/>
            <a:ext cx="135970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4001">
              <a:defRPr/>
            </a:pPr>
            <a:r>
              <a:rPr lang="th-TH" sz="800" dirty="0" smtClean="0">
                <a:solidFill>
                  <a:srgbClr val="5B9BD5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มีประสิทธิภาพ</a:t>
            </a:r>
            <a:endParaRPr lang="th-TH" sz="800" dirty="0">
              <a:solidFill>
                <a:srgbClr val="5B9BD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7288773" y="2863831"/>
            <a:ext cx="13848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4001">
              <a:defRPr/>
            </a:pPr>
            <a:r>
              <a:rPr lang="th-TH" sz="800" dirty="0" smtClean="0">
                <a:solidFill>
                  <a:srgbClr val="5B9BD5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ขยายฐานเดิม </a:t>
            </a:r>
            <a:r>
              <a:rPr lang="en-US" sz="800" dirty="0" smtClean="0">
                <a:solidFill>
                  <a:srgbClr val="5B9BD5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+ </a:t>
            </a:r>
            <a:r>
              <a:rPr lang="th-TH" sz="800" dirty="0" smtClean="0">
                <a:solidFill>
                  <a:srgbClr val="5B9BD5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เพิ่ม </a:t>
            </a:r>
            <a:r>
              <a:rPr lang="en-US" sz="800" dirty="0" smtClean="0">
                <a:solidFill>
                  <a:srgbClr val="5B9BD5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Sector</a:t>
            </a:r>
            <a:endParaRPr lang="th-TH" sz="800" dirty="0">
              <a:solidFill>
                <a:srgbClr val="5B9BD5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67" name="Picture 8" descr="http://www.vectorstock.com/composite/1002779/agriculture-vector.jpg"/>
          <p:cNvPicPr>
            <a:picLocks noChangeAspect="1" noChangeArrowheads="1"/>
          </p:cNvPicPr>
          <p:nvPr/>
        </p:nvPicPr>
        <p:blipFill>
          <a:blip r:embed="rId5" cstate="print"/>
          <a:srcRect b="10356"/>
          <a:stretch>
            <a:fillRect/>
          </a:stretch>
        </p:blipFill>
        <p:spPr bwMode="auto">
          <a:xfrm>
            <a:off x="7431182" y="980328"/>
            <a:ext cx="1130322" cy="667512"/>
          </a:xfrm>
          <a:prstGeom prst="rect">
            <a:avLst/>
          </a:prstGeom>
          <a:noFill/>
        </p:spPr>
      </p:pic>
      <p:pic>
        <p:nvPicPr>
          <p:cNvPr id="168" name="Picture 10" descr="http://1.s3.envato.com/files/6283806/Industrial%20icons459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99861" y="2019300"/>
            <a:ext cx="1052423" cy="624128"/>
          </a:xfrm>
          <a:prstGeom prst="rect">
            <a:avLst/>
          </a:prstGeom>
          <a:noFill/>
        </p:spPr>
      </p:pic>
      <p:pic>
        <p:nvPicPr>
          <p:cNvPr id="169" name="Picture 12" descr="http://static3.depositphotos.com/1000840/170/v/950/depositphotos_1704127-Services-icon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34935" y="3061414"/>
            <a:ext cx="924332" cy="557784"/>
          </a:xfrm>
          <a:prstGeom prst="rect">
            <a:avLst/>
          </a:prstGeom>
          <a:noFill/>
        </p:spPr>
      </p:pic>
      <p:sp>
        <p:nvSpPr>
          <p:cNvPr id="170" name="Rectangle 169"/>
          <p:cNvSpPr/>
          <p:nvPr/>
        </p:nvSpPr>
        <p:spPr>
          <a:xfrm>
            <a:off x="7312026" y="1730491"/>
            <a:ext cx="137160" cy="109728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88398" tIns="44200" rIns="88398" bIns="44200" anchor="ctr"/>
          <a:lstStyle/>
          <a:p>
            <a:pPr algn="ctr" defTabSz="884001">
              <a:lnSpc>
                <a:spcPct val="150000"/>
              </a:lnSpc>
              <a:defRPr/>
            </a:pPr>
            <a:r>
              <a:rPr lang="en-US" sz="600" kern="0" dirty="0" smtClean="0">
                <a:solidFill>
                  <a:prstClr val="black"/>
                </a:solidFill>
                <a:latin typeface="Tahoma"/>
                <a:cs typeface="Tahoma"/>
              </a:rPr>
              <a:t>L</a:t>
            </a:r>
            <a:endParaRPr lang="th-TH" sz="6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7317062" y="1844343"/>
            <a:ext cx="137160" cy="109728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88398" tIns="44200" rIns="88398" bIns="44200" anchor="ctr"/>
          <a:lstStyle/>
          <a:p>
            <a:pPr algn="ctr" defTabSz="884001">
              <a:lnSpc>
                <a:spcPct val="150000"/>
              </a:lnSpc>
              <a:defRPr/>
            </a:pPr>
            <a:r>
              <a:rPr lang="en-US" sz="600" kern="0" dirty="0" smtClean="0">
                <a:solidFill>
                  <a:prstClr val="black"/>
                </a:solidFill>
                <a:latin typeface="Tahoma"/>
                <a:cs typeface="Tahoma"/>
              </a:rPr>
              <a:t>M</a:t>
            </a:r>
            <a:endParaRPr lang="th-TH" sz="6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7312026" y="1955445"/>
            <a:ext cx="137160" cy="109728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88398" tIns="44200" rIns="88398" bIns="44200" anchor="ctr"/>
          <a:lstStyle/>
          <a:p>
            <a:pPr algn="ctr" defTabSz="884001">
              <a:lnSpc>
                <a:spcPct val="150000"/>
              </a:lnSpc>
              <a:defRPr/>
            </a:pPr>
            <a:r>
              <a:rPr lang="en-US" sz="600" kern="0" dirty="0" smtClean="0">
                <a:solidFill>
                  <a:prstClr val="black"/>
                </a:solidFill>
                <a:latin typeface="Tahoma"/>
                <a:cs typeface="Tahoma"/>
              </a:rPr>
              <a:t>S</a:t>
            </a:r>
            <a:endParaRPr lang="th-TH" sz="6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73" name="Rectangle 172"/>
          <p:cNvSpPr/>
          <p:nvPr/>
        </p:nvSpPr>
        <p:spPr>
          <a:xfrm rot="16200000">
            <a:off x="7242916" y="2138565"/>
            <a:ext cx="274320" cy="13716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vert="horz" lIns="45720" tIns="44200" rIns="45720" bIns="44200" anchor="ctr"/>
          <a:lstStyle/>
          <a:p>
            <a:pPr algn="ctr" defTabSz="884001">
              <a:lnSpc>
                <a:spcPct val="150000"/>
              </a:lnSpc>
              <a:defRPr/>
            </a:pPr>
            <a:r>
              <a:rPr lang="en-US" sz="600" kern="0" dirty="0" smtClean="0">
                <a:solidFill>
                  <a:prstClr val="black"/>
                </a:solidFill>
                <a:latin typeface="Tahoma"/>
                <a:cs typeface="Tahoma"/>
              </a:rPr>
              <a:t>Micro</a:t>
            </a:r>
            <a:endParaRPr lang="th-TH" sz="6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8706035" y="739944"/>
            <a:ext cx="391920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% 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ต่อ 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GDP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8706035" y="1178094"/>
            <a:ext cx="391920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% 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ต่อ แรงงาน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8706034" y="930444"/>
            <a:ext cx="420495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en-US" sz="800" b="1" kern="0" dirty="0" smtClean="0">
                <a:solidFill>
                  <a:srgbClr val="FF0000"/>
                </a:solidFill>
                <a:latin typeface="Tahoma"/>
                <a:cs typeface="Tahoma"/>
              </a:rPr>
              <a:t>8.4%</a:t>
            </a:r>
            <a:endParaRPr lang="th-TH" sz="800" b="1" kern="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8715559" y="1397169"/>
            <a:ext cx="420495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en-US" sz="800" b="1" kern="0" dirty="0" smtClean="0">
                <a:solidFill>
                  <a:srgbClr val="FF0000"/>
                </a:solidFill>
                <a:latin typeface="Tahoma"/>
                <a:cs typeface="Tahoma"/>
              </a:rPr>
              <a:t>39.6%</a:t>
            </a:r>
            <a:endParaRPr lang="th-TH" sz="800" b="1" kern="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8696510" y="1767536"/>
            <a:ext cx="391920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% 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ต่อ 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GDP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8696510" y="2234261"/>
            <a:ext cx="391920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% 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ต่อ แรงงาน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8696509" y="1958036"/>
            <a:ext cx="420495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en-US" sz="800" b="1" kern="0" dirty="0" smtClean="0">
                <a:solidFill>
                  <a:srgbClr val="FF0000"/>
                </a:solidFill>
                <a:latin typeface="Tahoma"/>
                <a:cs typeface="Tahoma"/>
              </a:rPr>
              <a:t>43.5%</a:t>
            </a:r>
            <a:endParaRPr lang="th-TH" sz="800" b="1" kern="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223" name="Rectangle 222"/>
          <p:cNvSpPr/>
          <p:nvPr/>
        </p:nvSpPr>
        <p:spPr>
          <a:xfrm>
            <a:off x="8706034" y="2408975"/>
            <a:ext cx="420495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en-US" sz="800" b="1" kern="0" dirty="0" smtClean="0">
                <a:solidFill>
                  <a:srgbClr val="FF0000"/>
                </a:solidFill>
                <a:latin typeface="Tahoma"/>
                <a:cs typeface="Tahoma"/>
              </a:rPr>
              <a:t>20.4%</a:t>
            </a:r>
            <a:endParaRPr lang="th-TH" sz="800" b="1" kern="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224" name="Rectangle 223"/>
          <p:cNvSpPr/>
          <p:nvPr/>
        </p:nvSpPr>
        <p:spPr>
          <a:xfrm>
            <a:off x="8706035" y="2796528"/>
            <a:ext cx="391920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% 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ต่อ 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GDP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8706035" y="3263253"/>
            <a:ext cx="391920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% 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ต่อ แรงงาน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8706034" y="2987028"/>
            <a:ext cx="420495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en-US" sz="800" b="1" kern="0" dirty="0" smtClean="0">
                <a:solidFill>
                  <a:srgbClr val="FF0000"/>
                </a:solidFill>
                <a:latin typeface="Tahoma"/>
                <a:cs typeface="Tahoma"/>
              </a:rPr>
              <a:t>48.1%</a:t>
            </a:r>
            <a:endParaRPr lang="th-TH" sz="800" b="1" kern="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85109" y="695337"/>
            <a:ext cx="1590981" cy="970127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t"/>
          <a:lstStyle/>
          <a:p>
            <a:pPr algn="ctr" defTabSz="884001">
              <a:defRPr/>
            </a:pPr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การวิจัยและพัฒนา</a:t>
            </a:r>
            <a:endParaRPr lang="th-TH" sz="800" b="1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1728077" y="694855"/>
            <a:ext cx="1592259" cy="970128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t"/>
          <a:lstStyle/>
          <a:p>
            <a:pPr algn="ctr" defTabSz="884001">
              <a:defRPr/>
            </a:pPr>
            <a:r>
              <a:rPr lang="th-TH" sz="800" b="1" i="1" u="sng" kern="0" dirty="0" smtClean="0">
                <a:solidFill>
                  <a:prstClr val="black"/>
                </a:solidFill>
                <a:latin typeface="Tahoma"/>
                <a:cs typeface="Tahoma"/>
              </a:rPr>
              <a:t>เกษตร </a:t>
            </a:r>
            <a:r>
              <a:rPr lang="en-US" sz="800" b="1" i="1" u="sng" kern="0" dirty="0" smtClean="0">
                <a:solidFill>
                  <a:prstClr val="black"/>
                </a:solidFill>
                <a:latin typeface="Tahoma"/>
                <a:cs typeface="Tahoma"/>
              </a:rPr>
              <a:t>Zoning*</a:t>
            </a:r>
            <a:endParaRPr lang="th-TH" sz="800" b="1" i="1" u="sng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5179871" y="694735"/>
            <a:ext cx="1892376" cy="976459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t"/>
          <a:lstStyle/>
          <a:p>
            <a:pPr algn="ctr" defTabSz="884001"/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การสร้าง</a:t>
            </a:r>
            <a:r>
              <a:rPr lang="th-TH" sz="800" b="1" kern="0" dirty="0">
                <a:solidFill>
                  <a:prstClr val="black"/>
                </a:solidFill>
                <a:latin typeface="Tahoma"/>
                <a:cs typeface="Tahoma"/>
              </a:rPr>
              <a:t>โอกาส</a:t>
            </a:r>
            <a:r>
              <a:rPr lang="en-US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/</a:t>
            </a:r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ขยายธุรกิจ</a:t>
            </a:r>
            <a:endParaRPr lang="th-TH" sz="800" b="1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61" name="Rectangle 260"/>
          <p:cNvSpPr/>
          <p:nvPr/>
        </p:nvSpPr>
        <p:spPr>
          <a:xfrm>
            <a:off x="3360718" y="694692"/>
            <a:ext cx="1767603" cy="976459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t"/>
          <a:lstStyle/>
          <a:p>
            <a:pPr algn="ctr" defTabSz="884001">
              <a:defRPr/>
            </a:pPr>
            <a:r>
              <a:rPr lang="th-TH" sz="800" b="1" i="1" u="sng" kern="0" dirty="0" smtClean="0">
                <a:solidFill>
                  <a:prstClr val="black"/>
                </a:solidFill>
                <a:latin typeface="Tahoma"/>
                <a:cs typeface="Tahoma"/>
              </a:rPr>
              <a:t>การเตรียมพร้อมรับการรวมตัว</a:t>
            </a:r>
          </a:p>
          <a:p>
            <a:pPr algn="ctr" defTabSz="884001">
              <a:defRPr/>
            </a:pPr>
            <a:r>
              <a:rPr lang="th-TH" sz="800" b="1" i="1" u="sng" kern="0" dirty="0" smtClean="0">
                <a:solidFill>
                  <a:prstClr val="black"/>
                </a:solidFill>
                <a:latin typeface="Tahoma"/>
                <a:cs typeface="Tahoma"/>
              </a:rPr>
              <a:t>ของกลุ่มประเทศ</a:t>
            </a:r>
            <a:r>
              <a:rPr lang="en-US" sz="800" b="1" i="1" u="sng" kern="0" dirty="0" smtClean="0">
                <a:solidFill>
                  <a:prstClr val="black"/>
                </a:solidFill>
                <a:latin typeface="Tahoma"/>
                <a:cs typeface="Tahoma"/>
              </a:rPr>
              <a:t>*</a:t>
            </a:r>
            <a:endParaRPr lang="th-TH" sz="800" b="1" i="1" u="sng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1785110" y="933944"/>
            <a:ext cx="1466554" cy="288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จัดสรรพื้นที่เกษตรสอดคล้องกับศักยภาพ ให้ผลตอบแทนเหมาะสม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83" name="Rectangle 282"/>
          <p:cNvSpPr/>
          <p:nvPr/>
        </p:nvSpPr>
        <p:spPr>
          <a:xfrm>
            <a:off x="1785060" y="1456010"/>
            <a:ext cx="1466554" cy="16459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พัฒนาคุณภาพทรัพยากรการเกษตร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84" name="Rectangle 283"/>
          <p:cNvSpPr/>
          <p:nvPr/>
        </p:nvSpPr>
        <p:spPr>
          <a:xfrm>
            <a:off x="1784672" y="1255322"/>
            <a:ext cx="1466554" cy="16459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ส่งเสริมการตลาด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5225252" y="896938"/>
            <a:ext cx="1808813" cy="180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ส่งเสริมการสร้างธุรกิจ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/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ขยายธุรกิจเกษตร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5224814" y="1114388"/>
            <a:ext cx="1808813" cy="180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ส่งเสริมสหกรณ์การเกษตร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3423436" y="986827"/>
            <a:ext cx="1628055" cy="16459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ASEAN/ FTA/ NBT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3420568" y="1172832"/>
            <a:ext cx="1628055" cy="252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วางมาตรการ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/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ส่งเสริมสร้างภูมิคุ้มกันเพื่อเตรียมพร้อมรับมือ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89" name="Rectangle 288"/>
          <p:cNvSpPr/>
          <p:nvPr/>
        </p:nvSpPr>
        <p:spPr>
          <a:xfrm>
            <a:off x="85110" y="1732746"/>
            <a:ext cx="2687351" cy="970127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18000" rIns="0" bIns="36000" anchor="t"/>
          <a:lstStyle/>
          <a:p>
            <a:pPr algn="ctr" defTabSz="884001">
              <a:defRPr/>
            </a:pPr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การวิจัยและพัฒนา</a:t>
            </a:r>
            <a:endParaRPr lang="th-TH" sz="800" b="1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2816971" y="1732747"/>
            <a:ext cx="1371600" cy="970128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18000" rIns="0" bIns="36000" anchor="t"/>
          <a:lstStyle/>
          <a:p>
            <a:pPr algn="ctr" defTabSz="884001">
              <a:defRPr/>
            </a:pPr>
            <a:r>
              <a:rPr lang="th-TH" sz="800" b="1" i="1" u="sng" kern="0" dirty="0" smtClean="0">
                <a:solidFill>
                  <a:prstClr val="black"/>
                </a:solidFill>
                <a:latin typeface="Tahoma"/>
                <a:cs typeface="Tahoma"/>
              </a:rPr>
              <a:t>การลงทุนสู่การผลิต</a:t>
            </a:r>
            <a:r>
              <a:rPr lang="en-US" sz="800" b="1" i="1" u="sng" kern="0" dirty="0" smtClean="0">
                <a:solidFill>
                  <a:prstClr val="black"/>
                </a:solidFill>
                <a:latin typeface="Tahoma"/>
                <a:cs typeface="Tahoma"/>
              </a:rPr>
              <a:t>*</a:t>
            </a:r>
            <a:endParaRPr lang="th-TH" sz="800" b="1" i="1" u="sng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4242817" y="1732746"/>
            <a:ext cx="1394136" cy="976459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18000" rIns="0" bIns="36000" anchor="t"/>
          <a:lstStyle/>
          <a:p>
            <a:pPr algn="ctr" defTabSz="884001"/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การส่งเสริมการตลาด</a:t>
            </a:r>
            <a:endParaRPr lang="th-TH" sz="800" b="1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92" name="Rectangle 291"/>
          <p:cNvSpPr/>
          <p:nvPr/>
        </p:nvSpPr>
        <p:spPr>
          <a:xfrm>
            <a:off x="5687393" y="1732746"/>
            <a:ext cx="1386406" cy="976459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18000" rIns="0" bIns="36000" anchor="t"/>
          <a:lstStyle/>
          <a:p>
            <a:pPr algn="ctr" defTabSz="884001"/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ความเข้มแข็งผู้ประกอบการ </a:t>
            </a:r>
            <a:endParaRPr lang="th-TH" sz="800" b="1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93" name="Rectangle 292"/>
          <p:cNvSpPr/>
          <p:nvPr/>
        </p:nvSpPr>
        <p:spPr>
          <a:xfrm>
            <a:off x="5718712" y="2171700"/>
            <a:ext cx="1307592" cy="33463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/>
            <a:r>
              <a:rPr lang="th-TH" sz="800" b="1" i="1" u="sng" kern="0" dirty="0" smtClean="0">
                <a:solidFill>
                  <a:prstClr val="black"/>
                </a:solidFill>
                <a:latin typeface="Tahoma"/>
                <a:cs typeface="Tahoma"/>
              </a:rPr>
              <a:t>ส่งเสริมผู้ประกอบการรายย่อย</a:t>
            </a:r>
            <a:r>
              <a:rPr lang="th-TH" sz="800" b="1" i="1" u="sng" kern="0" spc="-50" dirty="0" smtClean="0">
                <a:solidFill>
                  <a:prstClr val="black"/>
                </a:solidFill>
                <a:latin typeface="Tahoma"/>
                <a:cs typeface="Tahoma"/>
              </a:rPr>
              <a:t>เชื่อมโยงกับผู้ประกอบการรายใหญ่</a:t>
            </a:r>
            <a:r>
              <a:rPr lang="en-US" sz="800" b="1" i="1" u="sng" kern="0" spc="-50" dirty="0" smtClean="0">
                <a:solidFill>
                  <a:prstClr val="black"/>
                </a:solidFill>
                <a:latin typeface="Tahoma"/>
                <a:cs typeface="Tahoma"/>
              </a:rPr>
              <a:t>* </a:t>
            </a:r>
            <a:r>
              <a:rPr lang="th-TH" sz="800" i="1" u="sng" kern="0" spc="-50" dirty="0" smtClean="0">
                <a:solidFill>
                  <a:prstClr val="black"/>
                </a:solidFill>
                <a:latin typeface="Tahoma"/>
                <a:cs typeface="Tahoma"/>
              </a:rPr>
              <a:t>(</a:t>
            </a:r>
            <a:r>
              <a:rPr lang="en-US" sz="800" i="1" u="sng" kern="0" spc="-50" dirty="0" smtClean="0">
                <a:solidFill>
                  <a:prstClr val="black"/>
                </a:solidFill>
                <a:latin typeface="Tahoma"/>
                <a:cs typeface="Tahoma"/>
              </a:rPr>
              <a:t>SME</a:t>
            </a:r>
            <a:r>
              <a:rPr lang="th-TH" sz="800" i="1" u="sng" kern="0" spc="-50" dirty="0" smtClean="0">
                <a:solidFill>
                  <a:prstClr val="black"/>
                </a:solidFill>
                <a:latin typeface="Tahoma"/>
                <a:cs typeface="Tahoma"/>
              </a:rPr>
              <a:t>)</a:t>
            </a:r>
            <a:endParaRPr lang="th-TH" sz="800" i="1" u="sng" kern="0" spc="-5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94" name="Rectangle 293"/>
          <p:cNvSpPr/>
          <p:nvPr/>
        </p:nvSpPr>
        <p:spPr>
          <a:xfrm>
            <a:off x="139110" y="1884954"/>
            <a:ext cx="1260000" cy="27432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นำผลการวิจัยและพัฒนา</a:t>
            </a:r>
            <a:b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</a:b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เพิ่มผลผลิตเชิงพาณิชย์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95" name="Rectangle 294"/>
          <p:cNvSpPr/>
          <p:nvPr/>
        </p:nvSpPr>
        <p:spPr>
          <a:xfrm>
            <a:off x="5718712" y="1899066"/>
            <a:ext cx="1307592" cy="2560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สร้างความเข้มแข็งตลอด</a:t>
            </a:r>
          </a:p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ห่วงโซ่การผลิต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96" name="Rectangle 295"/>
          <p:cNvSpPr/>
          <p:nvPr/>
        </p:nvSpPr>
        <p:spPr>
          <a:xfrm>
            <a:off x="1462409" y="2109407"/>
            <a:ext cx="1260000" cy="2560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พัฒนาและเชื่อมโยง</a:t>
            </a:r>
            <a:r>
              <a:rPr lang="th-TH" sz="800" kern="0" dirty="0" err="1" smtClean="0">
                <a:solidFill>
                  <a:prstClr val="black"/>
                </a:solidFill>
                <a:latin typeface="Tahoma"/>
                <a:cs typeface="Tahoma"/>
              </a:rPr>
              <a:t>โครงข่ายโล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จิ</a:t>
            </a:r>
            <a:r>
              <a:rPr lang="th-TH" sz="800" kern="0" dirty="0" err="1" smtClean="0">
                <a:solidFill>
                  <a:prstClr val="black"/>
                </a:solidFill>
                <a:latin typeface="Tahoma"/>
                <a:cs typeface="Tahoma"/>
              </a:rPr>
              <a:t>สติกส์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การขนส่ง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97" name="Rectangle 296"/>
          <p:cNvSpPr/>
          <p:nvPr/>
        </p:nvSpPr>
        <p:spPr>
          <a:xfrm>
            <a:off x="139091" y="2214991"/>
            <a:ext cx="1260000" cy="18288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พัฒนาโครงสร้างพื้นฐาน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2870301" y="2505433"/>
            <a:ext cx="1280160" cy="16459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ปรับปรุงกฎระเบียบเอื้อลงทุน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99" name="Rectangle 298"/>
          <p:cNvSpPr/>
          <p:nvPr/>
        </p:nvSpPr>
        <p:spPr>
          <a:xfrm>
            <a:off x="2870301" y="2297272"/>
            <a:ext cx="1280160" cy="16459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ส่งเสริม 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Green Industry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4277891" y="2306165"/>
            <a:ext cx="1325880" cy="16459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ส่งเสริม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/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พัฒนาช่องทางการค้า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2870301" y="1906828"/>
            <a:ext cx="1280160" cy="16459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รักษา 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Sector 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เดิมที่แข็งแกร่ง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02" name="Rectangle 301"/>
          <p:cNvSpPr/>
          <p:nvPr/>
        </p:nvSpPr>
        <p:spPr>
          <a:xfrm>
            <a:off x="2870301" y="2106363"/>
            <a:ext cx="1280160" cy="16459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เจาะ 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Sector 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ใหม่ที่มีศักยภาพ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03" name="Rectangle 302"/>
          <p:cNvSpPr/>
          <p:nvPr/>
        </p:nvSpPr>
        <p:spPr>
          <a:xfrm>
            <a:off x="80558" y="2755917"/>
            <a:ext cx="2070554" cy="91800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0" anchor="t"/>
          <a:lstStyle/>
          <a:p>
            <a:pPr algn="ctr" defTabSz="884001">
              <a:defRPr/>
            </a:pPr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โครงสร้างพื้นฐานการบริการ</a:t>
            </a:r>
            <a:endParaRPr lang="th-TH" sz="800" b="1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04" name="Rectangle 303"/>
          <p:cNvSpPr/>
          <p:nvPr/>
        </p:nvSpPr>
        <p:spPr>
          <a:xfrm>
            <a:off x="2196742" y="2755917"/>
            <a:ext cx="1631235" cy="91800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0" anchor="t"/>
          <a:lstStyle/>
          <a:p>
            <a:pPr algn="ctr" defTabSz="884001">
              <a:defRPr/>
            </a:pPr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การเพิ่มมูลค่าสินทรัพย์ปัจจุบัน</a:t>
            </a:r>
            <a:endParaRPr lang="th-TH" sz="800" b="1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05" name="Rectangle 304"/>
          <p:cNvSpPr/>
          <p:nvPr/>
        </p:nvSpPr>
        <p:spPr>
          <a:xfrm>
            <a:off x="3885917" y="2755917"/>
            <a:ext cx="1589968" cy="91800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0" anchor="t"/>
          <a:lstStyle/>
          <a:p>
            <a:pPr algn="ctr" defTabSz="884001"/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การส่งเสริมนวัตกรรมใหม่ </a:t>
            </a:r>
          </a:p>
        </p:txBody>
      </p:sp>
      <p:sp>
        <p:nvSpPr>
          <p:cNvPr id="306" name="Rectangle 305"/>
          <p:cNvSpPr/>
          <p:nvPr/>
        </p:nvSpPr>
        <p:spPr>
          <a:xfrm>
            <a:off x="5529943" y="2755917"/>
            <a:ext cx="1541590" cy="91800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0" anchor="t"/>
          <a:lstStyle/>
          <a:p>
            <a:pPr algn="ctr" defTabSz="884001"/>
            <a:r>
              <a:rPr lang="th-TH" sz="800" b="1" kern="0" dirty="0" smtClean="0">
                <a:solidFill>
                  <a:prstClr val="black"/>
                </a:solidFill>
                <a:latin typeface="Tahoma"/>
                <a:cs typeface="Tahoma"/>
              </a:rPr>
              <a:t>การส่งเสริมมาตรฐานสินค้าและบริการสู่ระดับสากล</a:t>
            </a:r>
            <a:endParaRPr lang="th-TH" sz="800" b="1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07" name="Rectangle 306"/>
          <p:cNvSpPr/>
          <p:nvPr/>
        </p:nvSpPr>
        <p:spPr>
          <a:xfrm>
            <a:off x="5601065" y="3063673"/>
            <a:ext cx="1399601" cy="270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/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เสริมสร้างอัตตาลักษณ์</a:t>
            </a:r>
          </a:p>
          <a:p>
            <a:pPr algn="ctr" defTabSz="884001"/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(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Branding Thailand)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134558" y="3000179"/>
            <a:ext cx="1966142" cy="288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พัฒนาทรัพยากรมนุษย์ </a:t>
            </a:r>
            <a:b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</a:b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(ภาษา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, 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ทักษะ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, Service Mind, 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ฯลฯ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)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09" name="Rectangle 308"/>
          <p:cNvSpPr/>
          <p:nvPr/>
        </p:nvSpPr>
        <p:spPr>
          <a:xfrm>
            <a:off x="134539" y="3324249"/>
            <a:ext cx="1966142" cy="288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พัฒนาโครงสร้างพื้นฐานเพื่ออำนวยความสะดวกการบริการ เช่น ระบบขนส่ง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, ICT, </a:t>
            </a: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ข้อมูล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10" name="Rectangle 309"/>
          <p:cNvSpPr/>
          <p:nvPr/>
        </p:nvSpPr>
        <p:spPr>
          <a:xfrm>
            <a:off x="3931985" y="3001742"/>
            <a:ext cx="1519758" cy="288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ส่งเสริมการนำนวัตกรรมสู่การพัฒนาบริการรูปแบบใหม่ๆ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11" name="Rectangle 310"/>
          <p:cNvSpPr/>
          <p:nvPr/>
        </p:nvSpPr>
        <p:spPr>
          <a:xfrm>
            <a:off x="3931547" y="3324514"/>
            <a:ext cx="1519758" cy="288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b="1" i="1" u="sng" kern="0" dirty="0" smtClean="0">
                <a:solidFill>
                  <a:prstClr val="black"/>
                </a:solidFill>
                <a:latin typeface="Tahoma"/>
                <a:cs typeface="Tahoma"/>
              </a:rPr>
              <a:t>ส่งเสริมและเพิ่มขีดความสามารถวิสาหกิจชุมชน</a:t>
            </a:r>
            <a:r>
              <a:rPr lang="en-US" sz="800" b="1" i="1" u="sng" kern="0" dirty="0" smtClean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lang="th-TH" sz="800" b="1" i="1" u="sng" kern="0" dirty="0" smtClean="0">
                <a:solidFill>
                  <a:prstClr val="black"/>
                </a:solidFill>
                <a:latin typeface="Tahoma"/>
                <a:cs typeface="Tahoma"/>
              </a:rPr>
              <a:t>และ </a:t>
            </a:r>
            <a:r>
              <a:rPr lang="en-US" sz="800" b="1" i="1" u="sng" kern="0" dirty="0" smtClean="0">
                <a:solidFill>
                  <a:prstClr val="black"/>
                </a:solidFill>
                <a:latin typeface="Tahoma"/>
                <a:cs typeface="Tahoma"/>
              </a:rPr>
              <a:t>OTOP*</a:t>
            </a:r>
            <a:endParaRPr lang="th-TH" sz="800" b="1" i="1" u="sng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12" name="Rectangle 311"/>
          <p:cNvSpPr/>
          <p:nvPr/>
        </p:nvSpPr>
        <p:spPr>
          <a:xfrm>
            <a:off x="4278039" y="1905759"/>
            <a:ext cx="1325880" cy="16459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รักษาและขยายตลาดเดิม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13" name="Rectangle 312"/>
          <p:cNvSpPr/>
          <p:nvPr/>
        </p:nvSpPr>
        <p:spPr>
          <a:xfrm>
            <a:off x="4275171" y="2105962"/>
            <a:ext cx="1325880" cy="16459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เจาะตลาดใหม่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14" name="Rectangle 313"/>
          <p:cNvSpPr/>
          <p:nvPr/>
        </p:nvSpPr>
        <p:spPr>
          <a:xfrm>
            <a:off x="139091" y="2457585"/>
            <a:ext cx="1260000" cy="18288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สร้างเสริมความมั่นคงพลังงาน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15" name="Rectangle 314"/>
          <p:cNvSpPr/>
          <p:nvPr/>
        </p:nvSpPr>
        <p:spPr>
          <a:xfrm>
            <a:off x="1462059" y="2397591"/>
            <a:ext cx="1261872" cy="2560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วางแผนทรัพยากรบุคคลสอดคล้องความต้องการ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16" name="Rectangle 315"/>
          <p:cNvSpPr/>
          <p:nvPr/>
        </p:nvSpPr>
        <p:spPr>
          <a:xfrm>
            <a:off x="5717899" y="2525338"/>
            <a:ext cx="1307592" cy="16459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b="1" i="1" kern="0" spc="-60" dirty="0" smtClean="0">
                <a:solidFill>
                  <a:prstClr val="black"/>
                </a:solidFill>
                <a:latin typeface="Tahoma"/>
                <a:cs typeface="Tahoma"/>
              </a:rPr>
              <a:t>เชื่อมโยงอุตสาหกรรมอาเซียน</a:t>
            </a:r>
            <a:r>
              <a:rPr lang="en-US" sz="800" b="1" i="1" kern="0" spc="-60" dirty="0" smtClean="0">
                <a:solidFill>
                  <a:prstClr val="black"/>
                </a:solidFill>
                <a:latin typeface="Tahoma"/>
                <a:cs typeface="Tahoma"/>
              </a:rPr>
              <a:t>*</a:t>
            </a:r>
            <a:endParaRPr lang="th-TH" sz="800" b="1" i="1" kern="0" spc="-6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17" name="Rectangle 316"/>
          <p:cNvSpPr/>
          <p:nvPr/>
        </p:nvSpPr>
        <p:spPr>
          <a:xfrm>
            <a:off x="3420568" y="1455318"/>
            <a:ext cx="1628055" cy="180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ขยายโอกาสให้ผลผลิตทางการเกษตร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18" name="Rectangle 317"/>
          <p:cNvSpPr/>
          <p:nvPr/>
        </p:nvSpPr>
        <p:spPr>
          <a:xfrm>
            <a:off x="5224814" y="1349248"/>
            <a:ext cx="1808813" cy="288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ส่งเสริมการเชื่อมโยงเครือข่ายเพื่อสร้างโอกาสทางธุรกิจ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19" name="Rectangle 318"/>
          <p:cNvSpPr/>
          <p:nvPr/>
        </p:nvSpPr>
        <p:spPr>
          <a:xfrm>
            <a:off x="4271271" y="2506369"/>
            <a:ext cx="1325880" cy="16459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เจรจาการค้าระหว่างประเทศ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20" name="Rectangle 319"/>
          <p:cNvSpPr/>
          <p:nvPr/>
        </p:nvSpPr>
        <p:spPr>
          <a:xfrm>
            <a:off x="3467100" y="487208"/>
            <a:ext cx="2209800" cy="243152"/>
          </a:xfrm>
          <a:prstGeom prst="rect">
            <a:avLst/>
          </a:prstGeom>
        </p:spPr>
        <p:txBody>
          <a:bodyPr wrap="square" lIns="88398" tIns="44200" rIns="88398" bIns="44200">
            <a:spAutoFit/>
          </a:bodyPr>
          <a:lstStyle/>
          <a:p>
            <a:pPr algn="ctr" defTabSz="884001">
              <a:defRPr/>
            </a:pPr>
            <a:r>
              <a:rPr lang="th-TH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เศรษฐกิจ</a:t>
            </a:r>
            <a:endParaRPr lang="th-TH" sz="1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</p:txBody>
      </p:sp>
      <p:sp>
        <p:nvSpPr>
          <p:cNvPr id="321" name="Rectangle 320"/>
          <p:cNvSpPr/>
          <p:nvPr/>
        </p:nvSpPr>
        <p:spPr>
          <a:xfrm>
            <a:off x="898292" y="1269350"/>
            <a:ext cx="720000" cy="324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พัฒนาคุณภาพชีวิตเกษตรกร</a:t>
            </a:r>
          </a:p>
        </p:txBody>
      </p:sp>
      <p:sp>
        <p:nvSpPr>
          <p:cNvPr id="322" name="Rectangle 321"/>
          <p:cNvSpPr/>
          <p:nvPr/>
        </p:nvSpPr>
        <p:spPr>
          <a:xfrm>
            <a:off x="898292" y="910747"/>
            <a:ext cx="720000" cy="324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สร้างมูลค่าเพิ่มสินค้าเกษตร</a:t>
            </a:r>
          </a:p>
        </p:txBody>
      </p:sp>
      <p:sp>
        <p:nvSpPr>
          <p:cNvPr id="323" name="Rectangle 322"/>
          <p:cNvSpPr/>
          <p:nvPr/>
        </p:nvSpPr>
        <p:spPr>
          <a:xfrm>
            <a:off x="146471" y="1272041"/>
            <a:ext cx="720000" cy="324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i="1" kern="0" dirty="0">
                <a:solidFill>
                  <a:prstClr val="black"/>
                </a:solidFill>
                <a:latin typeface="Tahoma"/>
                <a:cs typeface="Tahoma"/>
              </a:rPr>
              <a:t>พัฒนาโครงสร้างพื้นฐาน</a:t>
            </a:r>
          </a:p>
        </p:txBody>
      </p:sp>
      <p:sp>
        <p:nvSpPr>
          <p:cNvPr id="324" name="Rectangle 323"/>
          <p:cNvSpPr/>
          <p:nvPr/>
        </p:nvSpPr>
        <p:spPr>
          <a:xfrm>
            <a:off x="142403" y="906386"/>
            <a:ext cx="720000" cy="324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เพิ่มการวิจัยและพัฒนา</a:t>
            </a:r>
          </a:p>
        </p:txBody>
      </p:sp>
      <p:sp>
        <p:nvSpPr>
          <p:cNvPr id="325" name="Rectangle 324"/>
          <p:cNvSpPr/>
          <p:nvPr/>
        </p:nvSpPr>
        <p:spPr>
          <a:xfrm>
            <a:off x="3033745" y="3315739"/>
            <a:ext cx="720000" cy="288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ด้านร้านอาหารและการโรงแรม</a:t>
            </a:r>
          </a:p>
        </p:txBody>
      </p:sp>
      <p:sp>
        <p:nvSpPr>
          <p:cNvPr id="326" name="Rectangle 325"/>
          <p:cNvSpPr/>
          <p:nvPr/>
        </p:nvSpPr>
        <p:spPr>
          <a:xfrm>
            <a:off x="3033745" y="2991972"/>
            <a:ext cx="720000" cy="288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ด้านสุขภาพ</a:t>
            </a:r>
          </a:p>
        </p:txBody>
      </p:sp>
      <p:sp>
        <p:nvSpPr>
          <p:cNvPr id="327" name="Rectangle 326"/>
          <p:cNvSpPr/>
          <p:nvPr/>
        </p:nvSpPr>
        <p:spPr>
          <a:xfrm>
            <a:off x="2264506" y="3318430"/>
            <a:ext cx="720000" cy="288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>
                <a:solidFill>
                  <a:prstClr val="black"/>
                </a:solidFill>
                <a:latin typeface="Tahoma"/>
                <a:cs typeface="Tahoma"/>
              </a:rPr>
              <a:t>ด้านการรักษาพยาบาล</a:t>
            </a:r>
          </a:p>
        </p:txBody>
      </p:sp>
      <p:sp>
        <p:nvSpPr>
          <p:cNvPr id="328" name="Rectangle 327"/>
          <p:cNvSpPr/>
          <p:nvPr/>
        </p:nvSpPr>
        <p:spPr>
          <a:xfrm>
            <a:off x="2266788" y="2987611"/>
            <a:ext cx="720000" cy="288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b="1" i="1" u="sng" kern="0" dirty="0">
                <a:solidFill>
                  <a:prstClr val="black"/>
                </a:solidFill>
                <a:latin typeface="Tahoma"/>
                <a:cs typeface="Tahoma"/>
              </a:rPr>
              <a:t>ด้านการ</a:t>
            </a:r>
            <a:r>
              <a:rPr lang="th-TH" sz="800" b="1" i="1" u="sng" kern="0" dirty="0" smtClean="0">
                <a:solidFill>
                  <a:prstClr val="black"/>
                </a:solidFill>
                <a:latin typeface="Tahoma"/>
                <a:cs typeface="Tahoma"/>
              </a:rPr>
              <a:t>ท่องเที่ยว</a:t>
            </a:r>
            <a:r>
              <a:rPr lang="en-US" sz="800" b="1" i="1" u="sng" kern="0" dirty="0" smtClean="0">
                <a:solidFill>
                  <a:prstClr val="black"/>
                </a:solidFill>
                <a:latin typeface="Tahoma"/>
                <a:cs typeface="Tahoma"/>
              </a:rPr>
              <a:t>*</a:t>
            </a:r>
            <a:endParaRPr lang="th-TH" sz="800" b="1" i="1" u="sng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29" name="Rectangle 328"/>
          <p:cNvSpPr/>
          <p:nvPr/>
        </p:nvSpPr>
        <p:spPr>
          <a:xfrm rot="16200000">
            <a:off x="7220864" y="2440450"/>
            <a:ext cx="320040" cy="13716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vert="horz" lIns="45720" tIns="44200" rIns="45720" bIns="44200" anchor="ctr"/>
          <a:lstStyle/>
          <a:p>
            <a:pPr algn="ctr" defTabSz="884001">
              <a:lnSpc>
                <a:spcPct val="150000"/>
              </a:lnSpc>
              <a:defRPr/>
            </a:pPr>
            <a:r>
              <a:rPr lang="th-TH" sz="600" kern="0" spc="-90" dirty="0" smtClean="0">
                <a:solidFill>
                  <a:prstClr val="black"/>
                </a:solidFill>
                <a:latin typeface="Tahoma"/>
                <a:cs typeface="Tahoma"/>
              </a:rPr>
              <a:t>นอกระบบ</a:t>
            </a:r>
            <a:endParaRPr lang="th-TH" sz="600" kern="0" spc="-9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30" name="Rectangle 329"/>
          <p:cNvSpPr/>
          <p:nvPr/>
        </p:nvSpPr>
        <p:spPr>
          <a:xfrm>
            <a:off x="1460084" y="1895016"/>
            <a:ext cx="1261872" cy="18288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44200" rIns="0" bIns="44200" anchor="ctr"/>
          <a:lstStyle/>
          <a:p>
            <a:pPr algn="ctr" defTabSz="884001">
              <a:defRPr/>
            </a:pPr>
            <a:r>
              <a:rPr lang="th-TH" sz="800" kern="0" dirty="0" smtClean="0">
                <a:solidFill>
                  <a:prstClr val="black"/>
                </a:solidFill>
                <a:latin typeface="Tahoma"/>
                <a:cs typeface="Tahoma"/>
              </a:rPr>
              <a:t>เพิ่มมูลค่า </a:t>
            </a:r>
            <a:r>
              <a:rPr lang="en-US" sz="800" kern="0" dirty="0" smtClean="0">
                <a:solidFill>
                  <a:prstClr val="black"/>
                </a:solidFill>
                <a:latin typeface="Tahoma"/>
                <a:cs typeface="Tahoma"/>
              </a:rPr>
              <a:t>(Value Added)</a:t>
            </a:r>
            <a:endParaRPr lang="th-TH" sz="800" kern="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-27302" y="109181"/>
            <a:ext cx="855073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1. </a:t>
            </a:r>
            <a:r>
              <a:rPr lang="th-TH" sz="21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แนวทางการพัฒนาระบบราชการ</a:t>
            </a:r>
            <a:r>
              <a:rPr lang="en-US" sz="21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th-TH" sz="2100" b="1" dirty="0" smtClean="0">
                <a:solidFill>
                  <a:sysClr val="windowText" lastClr="000000"/>
                </a:solidFill>
                <a:latin typeface="Tahoma"/>
                <a:cs typeface="Tahoma"/>
              </a:rPr>
              <a:t>การขับเคลื่อนยุทธศาสตร์ประเทศ</a:t>
            </a:r>
            <a:endParaRPr lang="en-US" sz="2100" b="1" dirty="0" smtClean="0">
              <a:solidFill>
                <a:sysClr val="windowText" lastClr="000000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9895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ahoma Theme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7371</TotalTime>
  <Words>808</Words>
  <Application>Microsoft Office PowerPoint</Application>
  <PresentationFormat>นำเสนอทางหน้าจอ (4:3)</PresentationFormat>
  <Paragraphs>186</Paragraphs>
  <Slides>5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7</vt:i4>
      </vt:variant>
      <vt:variant>
        <vt:lpstr>ชื่อเรื่องภาพนิ่ง</vt:lpstr>
      </vt:variant>
      <vt:variant>
        <vt:i4>5</vt:i4>
      </vt:variant>
    </vt:vector>
  </HeadingPairs>
  <TitlesOfParts>
    <vt:vector size="12" baseType="lpstr">
      <vt:lpstr>Custom Design</vt:lpstr>
      <vt:lpstr>1_Custom Design</vt:lpstr>
      <vt:lpstr>2_Office Theme</vt:lpstr>
      <vt:lpstr>2_Custom Design</vt:lpstr>
      <vt:lpstr>4_Office Theme</vt:lpstr>
      <vt:lpstr>6_Office Theme</vt:lpstr>
      <vt:lpstr>3_Custom Design</vt:lpstr>
      <vt:lpstr>ภาพนิ่ง 1</vt:lpstr>
      <vt:lpstr>ภาพนิ่ง 2</vt:lpstr>
      <vt:lpstr>ภาพนิ่ง 3</vt:lpstr>
      <vt:lpstr>ทิศทางการดำเนินงานของสำนักงาน ก.พ.ร.</vt:lpstr>
      <vt:lpstr>ภาพนิ่ง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Kritsana</dc:creator>
  <cp:lastModifiedBy>user47</cp:lastModifiedBy>
  <cp:revision>639</cp:revision>
  <cp:lastPrinted>2014-01-02T10:04:26Z</cp:lastPrinted>
  <dcterms:created xsi:type="dcterms:W3CDTF">2013-12-18T03:01:27Z</dcterms:created>
  <dcterms:modified xsi:type="dcterms:W3CDTF">2014-02-13T09:54:52Z</dcterms:modified>
</cp:coreProperties>
</file>