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97" r:id="rId2"/>
    <p:sldId id="299" r:id="rId3"/>
    <p:sldId id="301" r:id="rId4"/>
    <p:sldId id="387" r:id="rId5"/>
    <p:sldId id="303" r:id="rId6"/>
    <p:sldId id="307" r:id="rId7"/>
    <p:sldId id="384" r:id="rId8"/>
    <p:sldId id="311" r:id="rId9"/>
    <p:sldId id="383" r:id="rId10"/>
    <p:sldId id="314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16" r:id="rId21"/>
    <p:sldId id="331" r:id="rId22"/>
    <p:sldId id="328" r:id="rId23"/>
    <p:sldId id="332" r:id="rId24"/>
    <p:sldId id="363" r:id="rId25"/>
    <p:sldId id="364" r:id="rId26"/>
    <p:sldId id="366" r:id="rId27"/>
    <p:sldId id="367" r:id="rId28"/>
    <p:sldId id="378" r:id="rId29"/>
    <p:sldId id="379" r:id="rId30"/>
    <p:sldId id="380" r:id="rId31"/>
    <p:sldId id="381" r:id="rId32"/>
    <p:sldId id="382" r:id="rId33"/>
    <p:sldId id="372" r:id="rId34"/>
    <p:sldId id="377" r:id="rId35"/>
    <p:sldId id="375" r:id="rId36"/>
    <p:sldId id="374" r:id="rId37"/>
    <p:sldId id="376" r:id="rId38"/>
    <p:sldId id="386" r:id="rId39"/>
  </p:sldIdLst>
  <p:sldSz cx="9144000" cy="6858000" type="screen4x3"/>
  <p:notesSz cx="6662738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ECFF"/>
    <a:srgbClr val="000000"/>
    <a:srgbClr val="EFFFEF"/>
    <a:srgbClr val="D9FFD9"/>
    <a:srgbClr val="CCFFCC"/>
    <a:srgbClr val="003300"/>
    <a:srgbClr val="E7E7FF"/>
    <a:srgbClr val="DDDDFF"/>
    <a:srgbClr val="CC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8" autoAdjust="0"/>
    <p:restoredTop sz="94025" autoAdjust="0"/>
  </p:normalViewPr>
  <p:slideViewPr>
    <p:cSldViewPr>
      <p:cViewPr>
        <p:scale>
          <a:sx n="60" d="100"/>
          <a:sy n="60" d="100"/>
        </p:scale>
        <p:origin x="-157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3120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4011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4011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83C188-DD6D-4C44-82F5-B30FF21E9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688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011" y="0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705350"/>
            <a:ext cx="533019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011" y="9408982"/>
            <a:ext cx="288718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C7B8D6-5C4D-444A-9066-DC1AD94DA0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2093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7B8D6-5C4D-444A-9066-DC1AD94DA0A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3107" name="Group 35"/>
          <p:cNvGrpSpPr>
            <a:grpSpLocks/>
          </p:cNvGrpSpPr>
          <p:nvPr userDrawn="1"/>
        </p:nvGrpSpPr>
        <p:grpSpPr bwMode="auto">
          <a:xfrm>
            <a:off x="2286000" y="0"/>
            <a:ext cx="2287588" cy="2348880"/>
            <a:chOff x="1440" y="0"/>
            <a:chExt cx="1441" cy="3125"/>
          </a:xfrm>
        </p:grpSpPr>
        <p:sp>
          <p:nvSpPr>
            <p:cNvPr id="3080" name="Rectangle 8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111" name="Group 39"/>
          <p:cNvGrpSpPr>
            <a:grpSpLocks/>
          </p:cNvGrpSpPr>
          <p:nvPr userDrawn="1"/>
        </p:nvGrpSpPr>
        <p:grpSpPr bwMode="auto">
          <a:xfrm>
            <a:off x="4575175" y="1"/>
            <a:ext cx="2286000" cy="2023797"/>
            <a:chOff x="2882" y="0"/>
            <a:chExt cx="1440" cy="2341"/>
          </a:xfrm>
        </p:grpSpPr>
        <p:sp>
          <p:nvSpPr>
            <p:cNvPr id="3084" name="Rectangle 12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30000"/>
                  </a:schemeClr>
                </a:gs>
                <a:gs pos="5000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5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112" name="Group 40"/>
          <p:cNvGrpSpPr>
            <a:grpSpLocks/>
          </p:cNvGrpSpPr>
          <p:nvPr userDrawn="1"/>
        </p:nvGrpSpPr>
        <p:grpSpPr bwMode="auto">
          <a:xfrm>
            <a:off x="6858000" y="0"/>
            <a:ext cx="2286000" cy="2691194"/>
            <a:chOff x="4320" y="0"/>
            <a:chExt cx="1440" cy="3113"/>
          </a:xfrm>
        </p:grpSpPr>
        <p:sp>
          <p:nvSpPr>
            <p:cNvPr id="3083" name="Rectangle 11"/>
            <p:cNvSpPr>
              <a:spLocks noChangeArrowheads="1"/>
            </p:cNvSpPr>
            <p:nvPr userDrawn="1"/>
          </p:nvSpPr>
          <p:spPr bwMode="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7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3110" name="Group 38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 userDrawn="1"/>
            </p:nvSpPr>
            <p:spPr bwMode="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5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3106" name="Group 34"/>
          <p:cNvGrpSpPr>
            <a:grpSpLocks/>
          </p:cNvGrpSpPr>
          <p:nvPr userDrawn="1"/>
        </p:nvGrpSpPr>
        <p:grpSpPr bwMode="auto">
          <a:xfrm>
            <a:off x="0" y="0"/>
            <a:ext cx="2286000" cy="2022933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113" name="Group 41"/>
          <p:cNvGrpSpPr>
            <a:grpSpLocks/>
          </p:cNvGrpSpPr>
          <p:nvPr userDrawn="1"/>
        </p:nvGrpSpPr>
        <p:grpSpPr bwMode="auto">
          <a:xfrm>
            <a:off x="0" y="0"/>
            <a:ext cx="9144000" cy="119963"/>
            <a:chOff x="0" y="0"/>
            <a:chExt cx="5760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09120"/>
            <a:ext cx="8686800" cy="1944216"/>
          </a:xfrm>
        </p:spPr>
        <p:txBody>
          <a:bodyPr/>
          <a:lstStyle>
            <a:lvl1pPr algn="ctr"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37" name="Group 45"/>
          <p:cNvGrpSpPr>
            <a:grpSpLocks/>
          </p:cNvGrpSpPr>
          <p:nvPr userDrawn="1"/>
        </p:nvGrpSpPr>
        <p:grpSpPr bwMode="auto">
          <a:xfrm>
            <a:off x="0" y="6686550"/>
            <a:ext cx="9144000" cy="171450"/>
            <a:chOff x="0" y="0"/>
            <a:chExt cx="5760" cy="108"/>
          </a:xfrm>
        </p:grpSpPr>
        <p:sp>
          <p:nvSpPr>
            <p:cNvPr id="38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9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29670" y="6612979"/>
            <a:ext cx="685800" cy="316483"/>
          </a:xfrm>
        </p:spPr>
        <p:txBody>
          <a:bodyPr/>
          <a:lstStyle>
            <a:lvl1pPr>
              <a:defRPr/>
            </a:lvl1pPr>
          </a:lstStyle>
          <a:p>
            <a:fld id="{12AE2A80-848B-4718-9C60-D12D0E5DB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92C3D-B6D5-4929-A835-F56AF370AA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87D91-8ED8-425E-984F-63D90B2C6C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A14C45-33C7-42FC-90BF-FF1ED13C4BF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14C45-33C7-42FC-90BF-FF1ED13C4B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4A42F-7704-45B6-9DF1-23DF01267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7573C-7A51-4A8F-85BB-C028678E2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41C88-1223-4CAA-AA26-81820C91AF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331CB-8CF3-49A9-8F31-A44E9E172F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C7709-CA39-480C-8BC9-123952D54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29C2C-2053-47F2-B80F-2B66ADF378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85868-A349-4766-8CD1-0789F713B9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1196752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1"/>
            <a:ext cx="2286000" cy="1252106"/>
            <a:chOff x="2882" y="0"/>
            <a:chExt cx="1440" cy="2341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2"/>
            <a:ext cx="2286000" cy="1307461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041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1196752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31799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84784"/>
            <a:ext cx="82296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512" y="260648"/>
            <a:ext cx="864096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8" name="Group 45"/>
          <p:cNvGrpSpPr>
            <a:grpSpLocks/>
          </p:cNvGrpSpPr>
          <p:nvPr/>
        </p:nvGrpSpPr>
        <p:grpSpPr bwMode="auto">
          <a:xfrm>
            <a:off x="0" y="6686550"/>
            <a:ext cx="9144000" cy="171450"/>
            <a:chOff x="0" y="0"/>
            <a:chExt cx="5760" cy="108"/>
          </a:xfrm>
        </p:grpSpPr>
        <p:sp>
          <p:nvSpPr>
            <p:cNvPr id="39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2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latin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230" y="6385254"/>
            <a:ext cx="575702" cy="481793"/>
          </a:xfrm>
          <a:prstGeom prst="rect">
            <a:avLst/>
          </a:prstGeom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028384" y="6596236"/>
            <a:ext cx="1115616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  <a:cs typeface="Tahoma" pitchFamily="34" charset="0"/>
              </a:defRPr>
            </a:lvl1pPr>
          </a:lstStyle>
          <a:p>
            <a:fld id="{3594BDAA-2E66-4973-B1E0-25D6CB6654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06" y="1329368"/>
            <a:ext cx="8938320" cy="3528392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2400"/>
              </a:spcBef>
            </a:pPr>
            <a:r>
              <a:rPr lang="th-TH" sz="3200" dirty="0" smtClean="0">
                <a:solidFill>
                  <a:srgbClr val="000000"/>
                </a:solidFill>
                <a:ea typeface="Tahoma" pitchFamily="34" charset="0"/>
              </a:rPr>
              <a:t/>
            </a:r>
            <a:br>
              <a:rPr lang="th-TH" sz="32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การ</a:t>
            </a:r>
            <a:r>
              <a:rPr lang="th-TH" sz="2800" dirty="0" smtClean="0">
                <a:ea typeface="Tahoma" pitchFamily="34" charset="0"/>
              </a:rPr>
              <a:t>ชี้แจง</a:t>
            </a: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ภาพรวม</a:t>
            </a:r>
            <a:b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แนวทางการตรวจสอบและประเมินผลภาคราชการ </a:t>
            </a:r>
            <a:b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</a:br>
            <a:r>
              <a:rPr lang="th-TH" sz="2800" dirty="0" smtClean="0">
                <a:solidFill>
                  <a:srgbClr val="000000"/>
                </a:solidFill>
                <a:ea typeface="Tahoma" pitchFamily="34" charset="0"/>
              </a:rPr>
              <a:t>ประจำปีงบประมาณ พ.ศ. ๒๕๕๗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381328"/>
            <a:ext cx="569583" cy="47667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0430" y="4643446"/>
            <a:ext cx="557213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th-TH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 ผศ.ดร.ประวิตร นิลสุวรรณากุล กรรมการ ค.ต.ป.</a:t>
            </a:r>
            <a:endParaRPr lang="th-TH" sz="2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8762" y="5857892"/>
            <a:ext cx="7215238" cy="721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spcBef>
                <a:spcPts val="1200"/>
              </a:spcBef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วันพุธที่ ๓๐ เมษายน  ๒๕๕๗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ณ ห้องมิราเคิลแกรนด์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 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โรงแรมมิราเคิล แกรนด์ คอนเวนชั่น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285752" y="1857364"/>
            <a:ext cx="950122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6" y="3455259"/>
            <a:ext cx="8786842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ครม. ในการประชุมเมื่อวันที่ ๑ ตุลาคม ๒๕๕๖ ได้มีมติ</a:t>
            </a:r>
          </a:p>
          <a:p>
            <a:pPr algn="ctr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รับทราบผลการตรวจสอบและประเมินผลภาคราชการประจำปีงบประมาณ พ.ศ. ๒๕๕๕</a:t>
            </a:r>
          </a:p>
          <a:p>
            <a:pPr algn="ctr">
              <a:lnSpc>
                <a:spcPct val="150000"/>
              </a:lnSpc>
            </a:pP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และเห็นชอบกับข้อเสนอแนะ ดังนี้</a:t>
            </a:r>
            <a:endParaRPr lang="th-TH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460250"/>
          <a:ext cx="8643998" cy="5137102"/>
        </p:xfrm>
        <a:graphic>
          <a:graphicData uri="http://schemas.openxmlformats.org/drawingml/2006/table">
            <a:tbl>
              <a:tblPr/>
              <a:tblGrid>
                <a:gridCol w="2643206"/>
                <a:gridCol w="4000528"/>
                <a:gridCol w="200026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271598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รายงานสรุปผลในภาพรวมของการตรวจราชการแบบ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บูรณา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 ยังไม่สามารถบ่งชี้ถึงความสำเร็จของประเด็นนโยบายได้ 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ควรมีการปรับปรุงการรายงานผลการตรวจราชการ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แบบ      บูรณา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การให้สามารถสะท้อนถึงการบรรลุผลผลิต และ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ผลลัพธ์ ที่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ชัดเจน โดยเฉพาะการกำหนดตัวชี้วัดความสำเร็จของประเด็นนโยบาย (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Policy Indicator)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เพื่อให้เกิดผลสำเร็จ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ต่อการ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ขับเคลื่อนนโยบาย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thaiDist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  <a:defRPr/>
                      </a:pP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0" kern="1200" spc="-7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l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ผู้ตรวจราชการสำนักนายกรัฐมนตรี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  <a:endParaRPr lang="en-US" sz="1400" b="0" kern="1200" spc="-7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218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แผนการตรวจราชการแบบ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บูรณา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ยังไม่สามารถดำเนินการได้อย่างครบถ้วนและครอบคลุมทุกประเด็นนโยบายสำคัญที่ได้กำหนดไว้เท่าที่ควร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ประสานกระทรวงต่าง ๆ ให้ส่งโครงการในแต่ละประเด็นนโยบายสำคัญให้มากขึ้นกว่าเดิม และให้ครอบคลุมประเด็นตามนโยบายสำคัญ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l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l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ผู้ตรวจราชการสำนัก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นายกรัฐมนตรี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  <a:tr h="79892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สร้างแรงจูงใจเชิงบวก เช่น การกำหนดให้มีผลตอบแทนที่เป็นแรงจูงใจ เพื่อให้กระทรวงต่าง ๆ ส่งโครงการเข้าร่วมได้ครอบคลุมประเด็นนโยบายสำคัญที่ได้กำหนดไว้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l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l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หน่วยงานกลาง 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เกี่ยวข้อง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การจัดเก็บข้อมูลของหน่วยงานส่วนกลางยังไม่เป็นระบบ และฐานข้อมูลของการตรวจราชการยังไม่สามารถพัฒนาเชื่อมโยงระหว่างกันได้ทุกกระทรวง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ควรพัฒนาระบบเทคโนโลยีสารสนเทศเกี่ยวกับการตรวจราชการไว้ในเว็บไซต์สำนักงานปลัดสำนักนายกรัฐมนตรี และพัฒนาเพื่อเป็นเครื่องมือในการตรวจราชการโดยเชื่อมโยงการตรวจราชการของกระทรวงต่างๆ กับหน่วยรับตรวจในการรายงานผลการตรวจราชการ เพื่อให้มีการจัดเก็บข้อมูลอย่างเป็นระบบ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l" defTabSz="914400" rtl="0" eaLnBrk="1" latinLnBrk="0" hangingPunct="1">
                        <a:lnSpc>
                          <a:spcPts val="19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สำนักงานปลัดสำนักนายกรัฐมนตรี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94912" y="962695"/>
            <a:ext cx="1857388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การตรวจราชการ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11</a:t>
            </a:fld>
            <a:endParaRPr lang="en-US" altLang="ko-KR" sz="1400" dirty="0"/>
          </a:p>
        </p:txBody>
      </p:sp>
      <p:sp>
        <p:nvSpPr>
          <p:cNvPr id="8" name="Rectangle 7"/>
          <p:cNvSpPr/>
          <p:nvPr/>
        </p:nvSpPr>
        <p:spPr>
          <a:xfrm>
            <a:off x="285720" y="962695"/>
            <a:ext cx="1143008" cy="3231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646240" y="1013756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728774"/>
          <a:ext cx="8643998" cy="4300494"/>
        </p:xfrm>
        <a:graphic>
          <a:graphicData uri="http://schemas.openxmlformats.org/drawingml/2006/table">
            <a:tbl>
              <a:tblPr/>
              <a:tblGrid>
                <a:gridCol w="2928958"/>
                <a:gridCol w="3868032"/>
                <a:gridCol w="1847008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71598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ยังคงพบข้อจำกัดในการดำเนินงานด้าน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ต่างๆ  ที่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เกี่ยวกับระบบบริหาร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ภายในหน่วยงาน เช่นข้อบกพร่องด้านเอกสาร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ควรมีการจัดฝึกอบรมให้ความรู้ด้านการตรวจสอบภายในให้กับเจ้าหน้าที่อย่างต่อเนื่อง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</a:t>
                      </a: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5534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ทักษะความชำนาญประสบการณ์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    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ตรวจสอบขาด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ความรู้ความ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เข้าใจใน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ระเบียบและ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แนวปฏิบัติที่เกี่ยวข้อง 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FFC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endParaRPr lang="th-TH" sz="1600" b="1" kern="1200" spc="-70" dirty="0">
                        <a:solidFill>
                          <a:schemeClr val="bg1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FFC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endParaRPr lang="en-US" sz="1600" b="1" kern="1200" spc="-70" dirty="0">
                        <a:solidFill>
                          <a:schemeClr val="bg1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1736172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การตรวจสอบยังคงเน้นการตรวจสอบการเงิน บัญชีและการปฏิบัติตามข้อกำหนดมากกว่าการ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ตรวจสอบ        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ดำเนินงาน ซึ่งไม่สอดคล้อง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กับ      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บริหารจัดการภาครัฐที่มุ่งเน้นผลสัมฤทธิ์ของงาน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ส่วนราชการควรให้การสนับสนุนการพัฒนาทักษะความรู้เกี่ยวกับการตรวจสอบภายใน การประเมินผลเชิงวิเคราะห์ และเทคนิคการนำเสนอรายงาน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              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ตรวจสอบแก่เจ้าหน้าที่ที่ปฏิบัติงานตรวจสอบภายใน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00892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12</a:t>
            </a:fld>
            <a:endParaRPr lang="en-US" altLang="ko-KR" sz="140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8" name="Rectangle 7"/>
          <p:cNvSpPr/>
          <p:nvPr/>
        </p:nvSpPr>
        <p:spPr>
          <a:xfrm>
            <a:off x="2094912" y="1105571"/>
            <a:ext cx="1857388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ตรวจสอบภายใน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1105571"/>
            <a:ext cx="1143008" cy="3231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646240" y="1156632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428736"/>
          <a:ext cx="8358246" cy="5143514"/>
        </p:xfrm>
        <a:graphic>
          <a:graphicData uri="http://schemas.openxmlformats.org/drawingml/2006/table">
            <a:tbl>
              <a:tblPr/>
              <a:tblGrid>
                <a:gridCol w="2355506"/>
                <a:gridCol w="4359666"/>
                <a:gridCol w="164307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500198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การปฏิบัติงานด้านการควบคุมภายในยังไม่ได้รับการตอบสนองให้เป็นไปตามเป้าหมายเท่าที่ควร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พบในรอบ 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๖ เดือน)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ส่วนราชการควรมีการประชุมระหว่างหน่วยงานที่เกี่ยวข้องเรื่องการจัดวางระบบควบคุมภายใน กำหนดวัตถุประสงค์ ทิศทางของการดำเนินการให้ชัดเจน และกำหนดแนวทางในการติดตามผลรอบ ๖ เดือน ทั้งในระดับส่วนงานย่อยและระดับองค์กรเป็นระยะๆนอกเหนือจากการติดตามผล เมื่อสิ้นปีงบประมาณ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157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พัฒนาระบบฐานข้อมูลของส่วนราชการและจังหวัดให้มี</a:t>
                      </a:r>
                      <a:r>
                        <a:rPr lang="th-TH" sz="1400" b="0" kern="1200" spc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ประสิทธิภาพเพื่อเป็นข้อมูลในการแก้ไขปัญหาที่เป็นรูปธรรม</a:t>
                      </a:r>
                      <a:endParaRPr lang="en-US" sz="1400" b="0" kern="1200" spc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8826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งานผลการดำเนินงานตามแผนการปรับปรุงการควบคุมภายในของส่วนราชการและจังหวัดยังไม่เป็นไปในรูปแบบเดียวกัน ทำให้บางส่วนราชการ/จังหวัดขาดการระบุสาระสำคัญ ในการติดตามความก้าวหน้า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0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None/>
                        <a:tabLst>
                          <a:tab pos="87313" algn="l"/>
                        </a:tabLst>
                      </a:pP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พบในรอบ ๖ เดือน)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เห็นควรให้ ค.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กำหนดแนวทางการรายงานผลการดำเนินงานตามแผนการปรับปรุงการควบคุมภายใน งวดก่อนรอบ ๖ เดือน ให้เป็นรูปแบบเดียวกัน พร้อมทั้งปรับปรุงคู่มือการสอบทาน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ค.</a:t>
                      </a:r>
                      <a:r>
                        <a:rPr lang="th-TH" sz="1400" b="0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ต.ป.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3108" y="962695"/>
            <a:ext cx="4214842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การควบคุมภายในและการบริหารความเสี่ยง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>
                <a:latin typeface="Tahoma" pitchFamily="34" charset="0"/>
                <a:cs typeface="Tahoma" pitchFamily="34" charset="0"/>
              </a:rPr>
              <a:pPr algn="r"/>
              <a:t>13</a:t>
            </a:fld>
            <a:endParaRPr lang="en-US" altLang="ko-K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5354" y="962695"/>
            <a:ext cx="1143008" cy="3231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765874" y="1013756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490682"/>
          <a:ext cx="8715436" cy="5169129"/>
        </p:xfrm>
        <a:graphic>
          <a:graphicData uri="http://schemas.openxmlformats.org/drawingml/2006/table">
            <a:tbl>
              <a:tblPr/>
              <a:tblGrid>
                <a:gridCol w="2643206"/>
                <a:gridCol w="4692286"/>
                <a:gridCol w="137994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013176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เจ้าหน้าที่ผู้รับผิดชอบขาดความรู้ความเข้าใจด้านการควบคุมภายใน และมีการโยกย้ายบ่อย ทำให้การดำเนินงานขาดความต่อเนื่อง ส่งผลให้การจัดทำรายงานล่าช้าและขาดความสมบูรณ์ ครบถ้วน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ควรเร่งรัดดำเนินการพิจารณากรอบอัตรากำลังของบุคลากรที่ปฏิบัติงานให้มีความเหมาะสม เพื่อให้การดำเนินงานของส่วนราชการเป็นไปอย่างมีประสิทธิภาพ บรรลุวัตถุประสงค์และยุทธศาสตร์ของส่วนราชการ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จัดทำคู่มือแนวทางการปฏิบัติงานเกี่ยวกับการควบคุมภายในและการบริหารความเสี่ยงไว้เป็นลายลักษณ์อักษร เพื่อให้เจ้าหน้าที่ที่จะมารับงานต่อสามารถปฏิบัติงานได้อย่างต่อเนื่อง และสร้างวัฒนธรรมองค์กรแห่งการเรียนรู้ต่อไป  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การจัดทำแผนการปรับปรุงการควบคุมภายใน (ปอ.๓) ยังไม่เหมาะสมในบางประเด็น ได้แก่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กำหนดเวลาแล้วเสร็จไม่เหมาะสมกับกิจกรรม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จัดทำแผนควบคุมในงานภารกิจสนับสนุนมากกว่าภารกิจหลัก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ข้อสังเกตเรื่องความน่าเชื่อถือของรายงานภาพรวม ปอ.๓ จังหวัด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 ร่วมกับส่วนราชการและจังหวัดควรจัดให้มีการเพิ่มพูนความรู้ด้านการวางระบบการควบคุมภายใน การส่งเสริมความรู้ความเข้าใจกับเจ้าหน้าที่ที่เกี่ยวข้องอย่างต่อเนื่องและสม่ำเสมอโดยเฉพาะในเรื่องการวิเคราะห์ความเสี่ยง การจัดทำแผนการปรับปรุงการควบคุมภายใน รวมถึงแนวทางการจัดภาพรวม ปอ.๓ ของกระทรวงและจังหวัดที่เหมาะสมต่อไป ทั้งนี้ อาจขอความร่วมมือกับสำนักงานการตรวจเงินแผ่นดินด้วย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บริหารของส่วนราชการและจังหวัดควรให้ความสำคัญและเป็นผู้นำในการจัดวางระบบการควบคุมภายในและการวิเคราะห์จุดอ่อนความเสี่ยงของภารกิจหลักและยุทธศาสตร์สำคัญ เพื่อเป็นการกระตุ้นและผลักดันการดำเนินงานด้านการควบคุมภายในให้ประสบผลสำเร็จและเพิ่มประสิทธิภาพการบริหารราชการ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14</a:t>
            </a:fld>
            <a:endParaRPr lang="en-US" altLang="ko-K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8" name="Rectangle 7"/>
          <p:cNvSpPr/>
          <p:nvPr/>
        </p:nvSpPr>
        <p:spPr>
          <a:xfrm>
            <a:off x="2071670" y="962695"/>
            <a:ext cx="4214842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การควบคุมภายในและการบริหารความเสี่ยง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3916" y="962695"/>
            <a:ext cx="1143008" cy="3231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694436" y="1013756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928802"/>
          <a:ext cx="8501123" cy="3732446"/>
        </p:xfrm>
        <a:graphic>
          <a:graphicData uri="http://schemas.openxmlformats.org/drawingml/2006/table">
            <a:tbl>
              <a:tblPr/>
              <a:tblGrid>
                <a:gridCol w="2441812"/>
                <a:gridCol w="3780600"/>
                <a:gridCol w="2278711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367144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การรายงานบางตัวชี้วัดมีเอกสาร หลักฐานอ้างอิงประกอบการรายงาน 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ไม่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ครบถ้วน รวมทั้งไม่ระบุปัญหาอุปสรรคปัจจัยสนับสนุนการดำเนินงานและข้อเสนอแนะเพื่อการดำเนินการสำหรับ             ปีต่อไป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ส่วนราชการควรให้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ความสำคัญ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ในการจัดทำรายงานผลการปฏิบัติราชการตามคำรับรองการปฏิบัติราชการ 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โดย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น้นย้ำให้ผู้รับผิดชอบตัวชี้วัดจัดทำรายงานผลการปฏิบัติราชการฯให้มีความครบถ้วนครอบคลุมตามแบบรายงานที่กำหน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ตัวชี้วัดยังไม่สะท้อนการทำงานแบบบูรณาการร่วมกันระหว่างส่วนราชการในกระทรวง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ควรมีการกำหนดยุทธศาสตร์เป้าหมายและ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    ใน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ภาพรวมของกระทรวงเพื่อบูรณา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ทำงานร่วมกัน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3108" y="1228070"/>
            <a:ext cx="4572032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การปฏิบัติราชการตามคำรับรองการปฏิบัติราชการ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72330" y="6596088"/>
            <a:ext cx="2133600" cy="476250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15</a:t>
            </a:fld>
            <a:endParaRPr lang="en-US" altLang="ko-K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285728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3916" y="1248447"/>
            <a:ext cx="1143008" cy="3231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694436" y="1299508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643050"/>
          <a:ext cx="8572560" cy="4088513"/>
        </p:xfrm>
        <a:graphic>
          <a:graphicData uri="http://schemas.openxmlformats.org/drawingml/2006/table">
            <a:tbl>
              <a:tblPr/>
              <a:tblGrid>
                <a:gridCol w="2415904"/>
                <a:gridCol w="4084954"/>
                <a:gridCol w="2071702"/>
              </a:tblGrid>
              <a:tr h="40120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168723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การเบิกจ่ายงบประมาณรายจ่าย             ต่ำกว่าเป้าหมายที่คณะรัฐมนตรีกำหนด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ควรพิจารณาวางระบบการเบิกจ่ายภาครัฐ ซึ่งประกอบด้วยระบบการจัดสรรงบประมาณประจำปี ระบบการจัดซื้อจัดจ้าง และระบบอื่นที่เกี่ยวข้องใหม่ให้เหมาะสม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กระทรวงการคลัง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สำนักงบประมาณ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ควรทบทวนและวิเคราะห์เพื่อหาสาเหตุของปัญหา 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เตรียมความพร้อมการจัดซื้อจัดจ้าง และวางระบบการติดตามความก้าวหน้าในการดำเนินงานโครงการ ตลอดจนเร่งรัดการเบิกจ่ายงบประมาณให้ได้ตามเป้าหมาย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8427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รายงานการเงินมีข้อคลาดเคลื่อนในสาระสำคัญ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ติดตามเร่งรัดการดำเนินงานที่มีข้อคลาดเคลื่อนในสาระสำคัญโดยเร็ว เพื่อมิให้เกิดผลกระทบต่อแผนงาน โครงการของหน่วยงาน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ปลัดกระทรวง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อธิบดี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43108" y="1068348"/>
            <a:ext cx="1857388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รายงานการเงิน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>
                <a:latin typeface="Tahoma" pitchFamily="34" charset="0"/>
                <a:cs typeface="Tahoma" pitchFamily="34" charset="0"/>
              </a:rPr>
              <a:pPr algn="r"/>
              <a:t>16</a:t>
            </a:fld>
            <a:endParaRPr lang="en-US" altLang="ko-K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7158" y="1091923"/>
            <a:ext cx="1143008" cy="3231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717678" y="1142984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430037"/>
          <a:ext cx="8572561" cy="4927920"/>
        </p:xfrm>
        <a:graphic>
          <a:graphicData uri="http://schemas.openxmlformats.org/drawingml/2006/table">
            <a:tbl>
              <a:tblPr/>
              <a:tblGrid>
                <a:gridCol w="3071834"/>
                <a:gridCol w="3714776"/>
                <a:gridCol w="1785951"/>
              </a:tblGrid>
              <a:tr h="3819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322555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การบันทึกรายการทางการเงินในระบบ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GFMIS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ยังมีความคลาดเคลื่อน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ควรกำหนดนโยบายการบัญชีหรือวิธีการปรับปรุงบัญชีในระบบ 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GFMIS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เพื่อให้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ได้บทสรุปเกี่ยวกับรายการคลาดเคลื่อนของสินทรัพย์ ซึ่งเป็นผล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สะสม  ยก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มาจากงวด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ก่อน ๆ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ของงบการเงิน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7092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หน้าที่ผู้ปฏิบัติงานด้านการเงินการบัญชียังมีปัญหาความรู้ความเข้าใจในหลักการและวิธีปฏิบัติทางการบัญชี และระบบ 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GFMIS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โดยในบางหน่วยงานได้มอบหมายเจ้าหน้าที่ที่มีความรู้ความสามารถไม่ตรงกับงานที่ปฏิบัติ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ควรมีแผนปฏิบัติการ (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Action</a:t>
                      </a:r>
                      <a:r>
                        <a:rPr lang="th-TH" sz="1400" b="0" kern="1200" spc="-7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Plan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เพื่อพัฒนา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เจ้าหน้าที่ผู้ปฏิบัติงาน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การเงินการบัญชีทั้งแผนระยะสั้นและระยะยาว 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กรมบัญชีกลาง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ก.พ.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สำนักงบประมาณ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</a:t>
                      </a:r>
                      <a:r>
                        <a:rPr lang="th-TH" sz="1400" b="0" u="none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ก.พ.ร.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กระทรวงการคลัง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  <a:tr h="121627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กรมบัญชีกลางควรจัดอบรมเจ้าหน้าที่ผู้ปฏิบัติงานและผู้ตรวจสอบภายในให้ทั่วถึงอย่างต่อเนื่อง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45720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กรมบัญชีกลาง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E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00892" y="6602415"/>
            <a:ext cx="2133600" cy="255609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>
                <a:latin typeface="Tahoma" pitchFamily="34" charset="0"/>
                <a:cs typeface="Tahoma" pitchFamily="34" charset="0"/>
              </a:rPr>
              <a:pPr algn="r"/>
              <a:t>17</a:t>
            </a:fld>
            <a:endParaRPr lang="en-US" altLang="ko-K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3108" y="928670"/>
            <a:ext cx="1857388" cy="3231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รายงานการเงิน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7158" y="952245"/>
            <a:ext cx="1143008" cy="3231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rgbClr val="0052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US" sz="1600" b="1" dirty="0">
              <a:solidFill>
                <a:srgbClr val="0052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717678" y="1003306"/>
            <a:ext cx="214314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571612"/>
          <a:ext cx="8501122" cy="4790336"/>
        </p:xfrm>
        <a:graphic>
          <a:graphicData uri="http://schemas.openxmlformats.org/drawingml/2006/table">
            <a:tbl>
              <a:tblPr/>
              <a:tblGrid>
                <a:gridCol w="3357586"/>
                <a:gridCol w="3857652"/>
                <a:gridCol w="128588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004254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การรายงานผลยังไม่เป็นไปตามรูปแบบและแนวทางการตรวจสอบและประเมินผลภาคราชการที่กำหนด และขาดข้อมูลในเรื่องการวัดผลเชิงปริมาณและเชิงคุณภาพที่ชัดเจน เพียงพอต่อการสอบทานและการวัดผลในด้านประสิทธิภาพและประสิทธิผล 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ส่วนราชการควรให้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ความสำคัญ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กับการจัดทำ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   การ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ดำเนินการของโครงการในเชิงประจักษ์ เช่น ข้อมูลเชิงปริมาณ ผลการปฏิบัติงานและผลการใช้จ่ายงบประมาณ ข้อมูลการดำเนินการตามตัวชี้วัด เป็นต้น เพื่อให้สามารถวัดผลในมิติประสิทธิภาพและประสิทธิผลของโครงการได้อย่างชัดเจน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ส่วนราชการเจ้าของโครงการ 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92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การสอบทาน</a:t>
                      </a:r>
                      <a:r>
                        <a:rPr lang="th-TH" sz="1400" b="0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 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ค.ต.ป. ประจำกระทรวง มุ่งเน้นในเรื่องการสอบทานผลการดำเนินงานของหน่วยงานและการใช้จ่ายงบประมาณให้เป็นไปตามแผนแต่ไม่ได้ให้ความสำคัญกับการสอบทานผลประโยชน์ที่เกิดขึ้นจากการดำเนินงานของโครงการนั้นๆ ต่อประชาชนหรือสังคมว่าเป็นไปตามเป้าหมายมากน้อยเพียงใด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การสอบทานโครงการของ ค.ต.ป.ประจำกระทรวง จะต้องวางระบบการติดตามประเมินผลโครงการที่สามารถชี้ให้เห็นถึงประโยชน์และความคุ้มค่าของโครงการที่ประชาชนจะได้รับให้ชัดเจน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</a:t>
                      </a:r>
                      <a:r>
                        <a:rPr lang="en-US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th-TH" sz="1400" b="0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ประจำกระทรวง</a:t>
                      </a:r>
                      <a:endParaRPr lang="en-US" sz="1400" b="0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57158" y="1034133"/>
            <a:ext cx="2286016" cy="32316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การสอบทานกรณีพิเศษ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>
                <a:latin typeface="Tahoma" pitchFamily="34" charset="0"/>
                <a:cs typeface="Tahoma" pitchFamily="34" charset="0"/>
              </a:rPr>
              <a:pPr algn="r"/>
              <a:t>18</a:t>
            </a:fld>
            <a:endParaRPr lang="en-US" altLang="ko-K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3" y="1196752"/>
          <a:ext cx="8715435" cy="5429264"/>
        </p:xfrm>
        <a:graphic>
          <a:graphicData uri="http://schemas.openxmlformats.org/drawingml/2006/table">
            <a:tbl>
              <a:tblPr/>
              <a:tblGrid>
                <a:gridCol w="2471777"/>
                <a:gridCol w="4705640"/>
                <a:gridCol w="1538018"/>
              </a:tblGrid>
              <a:tr h="38780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ข้อค้นพบ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7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แนวทางแก้ไข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1400" b="1" spc="-60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ผู้รับผิดชอบ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1376" marR="21376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853170">
                <a:tc rowSpan="3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การดำเนินงานโครงการล่าช้าเนื่องจากความไม่พร้อมของพื้นที่ การจัดสรรงบประมาณไม่สอดคล้องกับความต้องการของประชาชน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จังหวัดควรจัดลำดับ</a:t>
                      </a:r>
                      <a:r>
                        <a:rPr lang="th-TH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ความสำคัญ</a:t>
                      </a: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ของโครงการให้สอดคล้องกับยุทธศาสตร์จังหวัด มีการทำประชาคม และไม่เปลี่ยนแปลงโครงการโดยไม่จำเป็น 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กนจ. 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292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ควรเตรียมความพร้อมในการดำเนินกิจกรรมโครงการไว้ล่วงหน้าเพื่อเริ่มงานได้ทันทีเมื่อได้รับงบประมาณ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317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หน่วยงานส่วนกลางควร</a:t>
                      </a:r>
                      <a:r>
                        <a:rPr lang="th-TH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เป็นพี่</a:t>
                      </a: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เลี้ยงในการจัดทำแผนยุทธศาสตร์ของจังหวัดให้มีความชัดเจน 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กนจ</a:t>
                      </a:r>
                      <a:r>
                        <a:rPr lang="en-US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สำนักงบประมาณ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สศช</a:t>
                      </a:r>
                      <a:r>
                        <a:rPr lang="en-US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3170">
                <a:tc rowSpan="2"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ขาดการบูร</a:t>
                      </a:r>
                      <a:r>
                        <a:rPr lang="th-TH" sz="1400" b="0" u="none" kern="1200" spc="-7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ณา</a:t>
                      </a: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การการดำเนินงานระหว่างหน่วยงานและการเชื่อมโยงฐานข้อมูลระหว่างกัน ทั้งในส่วนกลาง และระดับพื้นที่ รวมถึงภาคเอกชนที่เกี่ยวข้อง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สร้างกลไกความร่วมมือระหว่างหน่วยงานต่างๆ และควรพิจารณาให้มีช่องทางให้ประชาชนและภาคเอกชนมีส่วนร่วมในการ</a:t>
                      </a:r>
                      <a:r>
                        <a:rPr lang="th-TH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กำหนด</a:t>
                      </a:r>
                      <a:r>
                        <a:rPr lang="en-US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</a:t>
                      </a:r>
                      <a:r>
                        <a:rPr lang="th-TH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แนว</a:t>
                      </a: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ทางการพัฒนาจังหวัด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</a:tr>
              <a:tr h="85317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ให้ความสำคัญกับการจัดทำฐานข้อมูลที่เกี่ยวกับการดำเนินโครงการด้านต่างๆ ให้ทำระบบให้เป็นฐานเดียวกันทั้งในส่วนกลางและระดับพื้นที่ 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กระทรวงมหาดไทย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FF"/>
                    </a:solidFill>
                  </a:tcPr>
                </a:tc>
              </a:tr>
              <a:tr h="1085853"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แผนงาน</a:t>
                      </a:r>
                      <a:r>
                        <a:rPr lang="th-TH" sz="1400" b="0" u="none" kern="1200" spc="-7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โครงการไม่</a:t>
                      </a: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แสดงข้อมูลที่ชัดเจน ทำให้ไม่สามารถประเมินผลสำเร็จตามเป้าหมายที่กำหนดไว้ และความยั่งยืนของโครงการ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ควรให้ความสำคัญในการระบุเป้าหมายและประโยชน์ของโครงการที่ชัดเจน รวมทั้งแผนบริหารจัดการหลังโครงการแล้วเสร็จ และควรติดตามผลลัพธ์ของโครงการ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-87313" algn="thaiDist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Symbol"/>
                        <a:buChar char=""/>
                        <a:tabLst>
                          <a:tab pos="87313" algn="l"/>
                        </a:tabLst>
                      </a:pPr>
                      <a:r>
                        <a:rPr lang="th-TH" sz="1400" b="0" u="none" kern="1200" spc="-7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ผู้ว่าราชการจังหวัด</a:t>
                      </a:r>
                      <a:endParaRPr lang="en-US" sz="1400" b="0" u="none" kern="1200" spc="-7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81870" y="6602415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19</a:t>
            </a:fld>
            <a:endParaRPr lang="en-US" altLang="ko-K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6" y="142852"/>
            <a:ext cx="9001124" cy="642942"/>
          </a:xfrm>
        </p:spPr>
        <p:txBody>
          <a:bodyPr/>
          <a:lstStyle/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2400" dirty="0" smtClean="0">
                <a:ea typeface="Tahoma" pitchFamily="34" charset="0"/>
              </a:rPr>
              <a:t>๕. ผลการสอบทานที่ผ่านมา</a:t>
            </a:r>
          </a:p>
        </p:txBody>
      </p:sp>
      <p:sp>
        <p:nvSpPr>
          <p:cNvPr id="8" name="Rectangle 7"/>
          <p:cNvSpPr/>
          <p:nvPr/>
        </p:nvSpPr>
        <p:spPr>
          <a:xfrm>
            <a:off x="258424" y="764704"/>
            <a:ext cx="2286016" cy="32316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38735" lvl="0" indent="-342900"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tabLst>
                <a:tab pos="128905" algn="l"/>
                <a:tab pos="2637155" algn="ctr"/>
                <a:tab pos="5274310" algn="r"/>
              </a:tabLst>
            </a:pPr>
            <a:r>
              <a:rPr lang="th-TH" sz="1600" b="1" spc="-6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การสอบทานกรณีพิเศษ</a:t>
            </a: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72462" y="6596260"/>
            <a:ext cx="1115616" cy="261764"/>
          </a:xfrm>
          <a:noFill/>
        </p:spPr>
        <p:txBody>
          <a:bodyPr/>
          <a:lstStyle/>
          <a:p>
            <a:pPr marL="342900" indent="-342900"/>
            <a:fld id="{62A14C45-33C7-42FC-90BF-FF1ED13C4BFB}" type="slidenum">
              <a:rPr lang="en-US" smtClean="0"/>
              <a:pPr marL="342900" indent="-342900"/>
              <a:t>2</a:t>
            </a:fld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42852"/>
            <a:ext cx="8640960" cy="857256"/>
          </a:xfrm>
        </p:spPr>
        <p:txBody>
          <a:bodyPr/>
          <a:lstStyle/>
          <a:p>
            <a:r>
              <a:rPr lang="th-TH" sz="3200" dirty="0" smtClean="0"/>
              <a:t>หัวข้อบรรยาย</a:t>
            </a:r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214282" y="1268760"/>
            <a:ext cx="4143404" cy="8743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30000"/>
              </a:lnSpc>
              <a:spcBef>
                <a:spcPts val="1200"/>
              </a:spcBef>
              <a:buFont typeface="+mj-cs"/>
              <a:buAutoNum type="thaiNumPeriod"/>
              <a:tabLst>
                <a:tab pos="355600" algn="l"/>
              </a:tabLst>
            </a:pPr>
            <a:r>
              <a:rPr lang="th-TH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ระเบียบสำนักนายกรัฐมนตรีว่าด้วย        การตรวจสอบและประเมินผลภาคราชการ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14282" y="2268892"/>
            <a:ext cx="4143404" cy="8743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2"/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อำนาจหน้าที่ ค.ต.ป.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14282" y="3269024"/>
            <a:ext cx="4143404" cy="8743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3"/>
              <a:tabLst>
                <a:tab pos="273050" algn="l"/>
              </a:tabLst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นโยบายการตรวจสอบและประเมินผล    ภาคราชการ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14282" y="4269156"/>
            <a:ext cx="4143404" cy="8743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4"/>
              <a:tabLst>
                <a:tab pos="273050" algn="l"/>
              </a:tabLst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กลไกการตรวจสอบและประเมินผล       ภาคราชการ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14282" y="5269288"/>
            <a:ext cx="4143404" cy="8743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5"/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ผลการสอบทานที่ผ่านมา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643438" y="1268760"/>
            <a:ext cx="4143404" cy="8743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6"/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มติ ครม. เมื่อ ๑ ตุลาคม ๒๕๕๖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643438" y="2268892"/>
            <a:ext cx="4143404" cy="8743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7"/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แผนรองรับการดำเนินงานตามมติ ครม. (แผน ๕ ปี)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643438" y="3269024"/>
            <a:ext cx="4143404" cy="8743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+mj-cs"/>
              <a:buAutoNum type="thaiNumPeriod" startAt="8"/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แนวทางการตรวจสอบและประเมินผล </a:t>
            </a:r>
          </a:p>
          <a:p>
            <a:pPr marL="342900" lvl="0" indent="12700">
              <a:lnSpc>
                <a:spcPct val="90000"/>
              </a:lnSpc>
              <a:spcBef>
                <a:spcPct val="20000"/>
              </a:spcBef>
              <a:defRPr/>
            </a:pPr>
            <a:r>
              <a:rPr lang="th-TH" sz="1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ภาคราชการ ประจำปีงบประมาณ พ.ศ. ๒๕๕๗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643438" y="5269288"/>
            <a:ext cx="4143404" cy="8743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 indent="-355600">
              <a:lnSpc>
                <a:spcPct val="90000"/>
              </a:lnSpc>
              <a:buFont typeface="+mj-cs"/>
              <a:buAutoNum type="thaiNumPeriod" startAt="10"/>
            </a:pPr>
            <a:r>
              <a:rPr lang="th-TH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รูปแบบรายงานผลการตรวจสอบและประเมินผลภาคราชการ</a:t>
            </a:r>
            <a:endParaRPr lang="th-TH" sz="16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643438" y="4269156"/>
            <a:ext cx="4143404" cy="8743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 indent="-355600">
              <a:lnSpc>
                <a:spcPct val="90000"/>
              </a:lnSpc>
              <a:buFont typeface="+mj-cs"/>
              <a:buAutoNum type="thaiNumPeriod" startAt="9"/>
            </a:pPr>
            <a:r>
              <a:rPr lang="th-TH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การส่งรายงานระหว่างปี พ.ศ. ๒๕๕๗ พร้อมกับรายงานประจำปี พ.ศ. ๒๕๕๗</a:t>
            </a:r>
            <a:endParaRPr lang="th-TH" sz="16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918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5852" y="1496643"/>
            <a:ext cx="7572428" cy="1646605"/>
          </a:xfrm>
          <a:prstGeom prst="rect">
            <a:avLst/>
          </a:prstGeom>
          <a:solidFill>
            <a:srgbClr val="CCFF99"/>
          </a:solidFill>
          <a:ln w="28575">
            <a:solidFill>
              <a:srgbClr val="92D050"/>
            </a:solidFill>
            <a:prstDash val="sysDot"/>
          </a:ln>
        </p:spPr>
        <p:txBody>
          <a:bodyPr wrap="square">
            <a:spAutoFit/>
          </a:bodyPr>
          <a:lstStyle/>
          <a:p>
            <a:pPr marL="174625" indent="-174625" algn="thaiDist"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รับทราบ</a:t>
            </a:r>
          </a:p>
          <a:p>
            <a:pPr marL="534988" indent="-174625" algn="thaiDist">
              <a:buClr>
                <a:srgbClr val="C00000"/>
              </a:buClr>
              <a:buFont typeface="Arial" pitchFamily="34" charset="0"/>
              <a:buChar char="•"/>
              <a:tabLst>
                <a:tab pos="534988" algn="l"/>
              </a:tabLst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รายงานผลการตรวจสอบและประเมินผลภาคราชการ ประจำปีงบประมาณ            พ.ศ. ๒๕๕๕ </a:t>
            </a:r>
          </a:p>
          <a:p>
            <a:pPr marL="534988" indent="-174625" algn="thaiDist">
              <a:buClr>
                <a:srgbClr val="C00000"/>
              </a:buClr>
              <a:buFont typeface="Arial" pitchFamily="34" charset="0"/>
              <a:buChar char="•"/>
              <a:tabLst>
                <a:tab pos="534988" algn="l"/>
              </a:tabLst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รายงานประเมินตนเองของคณะกรรมการตรวจสอบและประเมินผลภาคราชการ     คณะต่าง ๆ ประจำปีงบประมาณ พ.ศ. ๒๕๕๕ </a:t>
            </a:r>
          </a:p>
          <a:p>
            <a:pPr marL="174625" indent="-174625" algn="thaiDist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เห็นชอบตามที่คณะกรรมการตรวจสอบและประเมินผลภาคราชการเสนอ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gray">
          <a:xfrm rot="12834534" flipV="1">
            <a:off x="405580" y="1226309"/>
            <a:ext cx="903288" cy="1143007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" name="Group 18"/>
          <p:cNvGrpSpPr/>
          <p:nvPr/>
        </p:nvGrpSpPr>
        <p:grpSpPr>
          <a:xfrm>
            <a:off x="285721" y="87298"/>
            <a:ext cx="4857783" cy="1269997"/>
            <a:chOff x="2714612" y="3730636"/>
            <a:chExt cx="4143403" cy="1269997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714612" y="3730636"/>
              <a:ext cx="4143403" cy="1269997"/>
              <a:chOff x="1997" y="1314"/>
              <a:chExt cx="1889" cy="1009"/>
            </a:xfrm>
          </p:grpSpPr>
          <p:grpSp>
            <p:nvGrpSpPr>
              <p:cNvPr id="9" name="Group 11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17" name="Oval 12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Oval 13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13" name="Oval 14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" name="Oval 15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" name="Oval 17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75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2948043" y="3857628"/>
              <a:ext cx="3719805" cy="723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Bef>
                  <a:spcPts val="600"/>
                </a:spcBef>
              </a:pPr>
              <a:r>
                <a:rPr lang="th-TH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๖. </a:t>
              </a:r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คณะรัฐมนตรีในการประชุม</a:t>
              </a:r>
            </a:p>
            <a:p>
              <a:pPr lvl="0" algn="ctr">
                <a:spcBef>
                  <a:spcPts val="600"/>
                </a:spcBef>
              </a:pPr>
              <a:r>
                <a:rPr lang="th-TH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เมื่อวันที่ ๑ ตุลาคม ๒๕๕๖ 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714348" y="185736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มติ</a:t>
            </a:r>
            <a:endParaRPr lang="th-TH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57158" y="3717032"/>
          <a:ext cx="8501122" cy="2927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2"/>
              </a:tblGrid>
              <a:tr h="1585886">
                <a:tc>
                  <a:txBody>
                    <a:bodyPr/>
                    <a:lstStyle/>
                    <a:p>
                      <a:pPr marL="268288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คณะกรรมการตรวจสอบและประเมินผลภาคราชการควรมีการปรับวิธีการตรวจสอบและประเมินผล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ภาคราชการเพิ่มขึ้นใน ๒ มิติ คือ </a:t>
                      </a:r>
                      <a:r>
                        <a:rPr lang="th-TH" sz="1600" b="0" u="sng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มิติด้านการเงิน</a:t>
                      </a:r>
                      <a:r>
                        <a:rPr lang="th-TH" sz="1600" b="0" u="non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โดยมุ่งเน้นการตรวจสอบและประเมินผลด้านประสิทธิภาพในการใช้จ่ายงบประมาณ ความสามารถในการลดต้นทุนและลดความซ้ำซ้อนใน      การดำเนินการ และความสามารถในการกระตุ้นเศรษฐกิจ </a:t>
                      </a: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 </a:t>
                      </a:r>
                      <a:r>
                        <a:rPr lang="th-TH" sz="1600" b="0" u="sng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600" b="0" u="sng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ด้านการบริหารจัดการ</a:t>
                      </a:r>
                      <a:r>
                        <a:rPr lang="th-TH" sz="1600" b="0" u="non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โดยคำนึงถึงความโปร่งใส ประสิทธิภาพและประสิทธิผลของการบริหารจัดการ ซึ่งควรกำหนดตัวชี้วัดให้ชัดเจน และใช้เป็นกลไกในการบริหารจัดการ</a:t>
                      </a:r>
                    </a:p>
                  </a:txBody>
                  <a:tcPr>
                    <a:lnL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70620">
                <a:tc>
                  <a:txBody>
                    <a:bodyPr/>
                    <a:lstStyle/>
                    <a:p>
                      <a:pPr marL="268288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และประเมินผลควรพิจารณาขยายไปถึงราชการส่วนท้องถิ่นและควรมีการวางมาตรการในการตรวจสอบที่กระชับมากขึ้น</a:t>
                      </a:r>
                    </a:p>
                  </a:txBody>
                  <a:tcPr>
                    <a:lnL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70620">
                <a:tc>
                  <a:txBody>
                    <a:bodyPr/>
                    <a:lstStyle/>
                    <a:p>
                      <a:pPr marL="268288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ฝ่ายเลขานุการของคณะกรรมการตรวจสอบและประเมินผลภาคราชการ ควรมีพื้นฐานความรู้ที่หลากหลายและสามารถตรวจสอบในเชิงลึกได้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Down Arrow Callout 19"/>
          <p:cNvSpPr/>
          <p:nvPr/>
        </p:nvSpPr>
        <p:spPr>
          <a:xfrm>
            <a:off x="214282" y="3214686"/>
            <a:ext cx="2000264" cy="518636"/>
          </a:xfrm>
          <a:prstGeom prst="downArrowCallout">
            <a:avLst>
              <a:gd name="adj1" fmla="val 79716"/>
              <a:gd name="adj2" fmla="val 88836"/>
              <a:gd name="adj3" fmla="val 25000"/>
              <a:gd name="adj4" fmla="val 64977"/>
            </a:avLst>
          </a:prstGeom>
          <a:solidFill>
            <a:srgbClr val="DEAEE8"/>
          </a:solidFill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ความเห็นเพิ่มเติม</a:t>
            </a:r>
            <a:r>
              <a:rPr lang="th-TH" sz="11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>
          <a:xfrm>
            <a:off x="7081870" y="6572272"/>
            <a:ext cx="2133600" cy="476250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20</a:t>
            </a:fld>
            <a:endParaRPr lang="en-US" altLang="ko-KR" sz="1400" dirty="0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gray">
          <a:xfrm>
            <a:off x="357158" y="3571876"/>
            <a:ext cx="404327" cy="461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๑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gray">
          <a:xfrm>
            <a:off x="357158" y="5286388"/>
            <a:ext cx="42351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๒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gray">
          <a:xfrm>
            <a:off x="357158" y="5929330"/>
            <a:ext cx="40267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๓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136904" cy="619954"/>
          </a:xfrm>
        </p:spPr>
        <p:txBody>
          <a:bodyPr/>
          <a:lstStyle/>
          <a:p>
            <a:pPr marL="355600" indent="-355600"/>
            <a:r>
              <a:rPr lang="th-TH" sz="2000" dirty="0" smtClean="0">
                <a:ea typeface="Tahoma" pitchFamily="34" charset="0"/>
              </a:rPr>
              <a:t>๗. แผนการดำเนินงาน</a:t>
            </a:r>
            <a:br>
              <a:rPr lang="th-TH" sz="2000" dirty="0" smtClean="0">
                <a:ea typeface="Tahoma" pitchFamily="34" charset="0"/>
              </a:rPr>
            </a:br>
            <a:r>
              <a:rPr lang="th-TH" sz="2000" dirty="0" smtClean="0">
                <a:ea typeface="Tahoma" pitchFamily="34" charset="0"/>
              </a:rPr>
              <a:t> ตามมติคณะรัฐมนตรีเมื่อวันที่ ๑ ตุลาคม ๒๕๕๖</a:t>
            </a:r>
            <a:endParaRPr lang="th-TH" sz="2000" dirty="0">
              <a:ea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40" y="928670"/>
          <a:ext cx="8858315" cy="5715036"/>
        </p:xfrm>
        <a:graphic>
          <a:graphicData uri="http://schemas.openxmlformats.org/drawingml/2006/table">
            <a:tbl>
              <a:tblPr/>
              <a:tblGrid>
                <a:gridCol w="5302450"/>
                <a:gridCol w="711173"/>
                <a:gridCol w="711173"/>
                <a:gridCol w="711173"/>
                <a:gridCol w="711173"/>
                <a:gridCol w="711173"/>
              </a:tblGrid>
              <a:tr h="2306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การดำเนินการ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 พ.ศ.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06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๒๕๕๗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๒๕๕๘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๒๕๕๙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๒๕๖๐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๒๕๖๑</a:t>
                      </a:r>
                      <a:endParaRPr lang="en-US" sz="1400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23F"/>
                    </a:solidFill>
                  </a:tcPr>
                </a:tc>
              </a:tr>
              <a:tr h="691978">
                <a:tc>
                  <a:txBody>
                    <a:bodyPr/>
                    <a:lstStyle/>
                    <a:p>
                      <a:pPr marL="180975" lvl="0" indent="-180975" algn="thaiDist"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Wingdings"/>
                        <a:buChar char=""/>
                        <a:tabLst>
                          <a:tab pos="18034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ปรับปรุงแนวทางการตรวจสอบและประเมินผลภาคราชการ 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สอบทานกรณีปกติเป็นสองมิติ คือ มิติด้านบริหารจัดการและมิติด้านการเงิน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0659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มิติด้านการบริหารจัดการ </a:t>
                      </a:r>
                      <a:endParaRPr lang="en-US" sz="14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0659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659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ประสิทธิภาพและประสิทธิผลของการบริหารจัดการ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659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มิติด้านการเงิน </a:t>
                      </a:r>
                      <a:endParaRPr lang="en-US" sz="14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การตรวจสอบและประเมินผลด้าน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ประสิทธิภาพใน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การใช้จ่ายงบประมาณ 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ความสามารถในการลดต้นทุนและลดความ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ซ้ำซ้อนใน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การดำเนินการ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559">
                <a:tc>
                  <a:txBody>
                    <a:bodyPr/>
                    <a:lstStyle/>
                    <a:p>
                      <a:pPr marL="446088" lvl="0" indent="-84138" algn="thaiDist">
                        <a:spcAft>
                          <a:spcPts val="0"/>
                        </a:spcAft>
                        <a:buSzPts val="1200"/>
                        <a:buFont typeface="Arial"/>
                        <a:buChar char="-"/>
                        <a:tabLst>
                          <a:tab pos="45021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ความสามารถในการกระตุ้นเศรษฐกิจ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180975" lvl="0" indent="-180975" algn="thaiDist"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Wingdings"/>
                        <a:buChar char=""/>
                        <a:tabLst>
                          <a:tab pos="16700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ขยายการตรวจสอบและประเมินผลภาคราชการให้ครอบคลุมองค์กรปกครองส่วนท้องถิ่น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0659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ศึกษาและแก้ไขกฎหมายที่เกี่ยวข้อง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1978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วางแนวทางการตรวจสอบและประเมินผลภาคราชการสำหรับองค์กรปกครองส่วนท้องถิ่น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รับฟังข้อคิดเห็นร่วมกับหน่วยงานที่เกี่ยวข้อง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th-TH" sz="1400" b="1" dirty="0" smtClean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 smtClean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247">
                <a:tc>
                  <a:txBody>
                    <a:bodyPr/>
                    <a:lstStyle/>
                    <a:p>
                      <a:pPr marL="342900" lvl="0" indent="-161925" algn="thaiDi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70510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ดำเนินการตรวจสอบและประเมินผลองค์กร</a:t>
                      </a: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ปกครองส่วน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ท้องถิ่น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9704">
                <a:tc>
                  <a:txBody>
                    <a:bodyPr/>
                    <a:lstStyle/>
                    <a:p>
                      <a:pPr marL="180975" lvl="0" indent="-180975" algn="thaiDist"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000"/>
                        <a:buFont typeface="Wingdings"/>
                        <a:buChar char=""/>
                        <a:tabLst>
                          <a:tab pos="167005" algn="l"/>
                          <a:tab pos="1260475" algn="l"/>
                        </a:tabLst>
                      </a:pP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สัมมนาให้ความรู้เกี่ยวกับการตรวจสอบและประเมินผล</a:t>
                      </a:r>
                      <a:b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ภาค</a:t>
                      </a:r>
                      <a:r>
                        <a:rPr lang="th-TH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ราชการแก่ผู้ที่เกี่ยวข้อง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Wingdings 2" pitchFamily="18" charset="2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endParaRPr lang="en-US" sz="1400" dirty="0">
                        <a:latin typeface="Wingdings 2" pitchFamily="18" charset="2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5059"/>
            <a:ext cx="768260" cy="6429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01090" y="6612979"/>
            <a:ext cx="685800" cy="316483"/>
          </a:xfrm>
        </p:spPr>
        <p:txBody>
          <a:bodyPr/>
          <a:lstStyle/>
          <a:p>
            <a:fld id="{761B4706-3CB6-4EB6-97ED-8820D37AA19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-142908" y="2860679"/>
            <a:ext cx="950122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31813" indent="-531813" algn="ctr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๘. แนวทางการตรวจสอบและประเมินผลภาคราชการ</a:t>
            </a:r>
          </a:p>
          <a:p>
            <a:pPr marL="531813" indent="-531813">
              <a:lnSpc>
                <a:spcPct val="130000"/>
              </a:lnSpc>
              <a:spcBef>
                <a:spcPts val="1200"/>
              </a:spcBef>
              <a:tabLst>
                <a:tab pos="531813" algn="l"/>
              </a:tabLst>
            </a:pPr>
            <a:r>
              <a:rPr lang="th-TH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ประจำปีงบประมาณ พ.ศ. ๒๕๕๗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2" descr="008"/>
          <p:cNvPicPr>
            <a:picLocks noChangeAspect="1" noChangeArrowheads="1"/>
          </p:cNvPicPr>
          <p:nvPr/>
        </p:nvPicPr>
        <p:blipFill>
          <a:blip r:embed="rId2" cstate="print">
            <a:lum bright="20000" contrast="3000"/>
          </a:blip>
          <a:srcRect/>
          <a:stretch>
            <a:fillRect/>
          </a:stretch>
        </p:blipFill>
        <p:spPr bwMode="auto">
          <a:xfrm>
            <a:off x="500034" y="3857628"/>
            <a:ext cx="3315477" cy="2857520"/>
          </a:xfrm>
          <a:prstGeom prst="rect">
            <a:avLst/>
          </a:prstGeom>
          <a:noFill/>
        </p:spPr>
      </p:pic>
      <p:sp>
        <p:nvSpPr>
          <p:cNvPr id="13" name="Freeform 12"/>
          <p:cNvSpPr>
            <a:spLocks/>
          </p:cNvSpPr>
          <p:nvPr/>
        </p:nvSpPr>
        <p:spPr bwMode="gray">
          <a:xfrm rot="16962443" flipV="1">
            <a:off x="2919822" y="3852421"/>
            <a:ext cx="903288" cy="1143007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2">
                <a:lumMod val="85000"/>
                <a:lumOff val="1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285720" y="857232"/>
            <a:ext cx="8429684" cy="3286148"/>
          </a:xfrm>
          <a:prstGeom prst="downArrowCallout">
            <a:avLst>
              <a:gd name="adj1" fmla="val 55856"/>
              <a:gd name="adj2" fmla="val 41806"/>
              <a:gd name="adj3" fmla="val 25000"/>
              <a:gd name="adj4" fmla="val 71185"/>
            </a:avLst>
          </a:prstGeom>
          <a:solidFill>
            <a:srgbClr val="CCC5E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69" y="214290"/>
            <a:ext cx="8136904" cy="383410"/>
          </a:xfrm>
        </p:spPr>
        <p:txBody>
          <a:bodyPr/>
          <a:lstStyle/>
          <a:p>
            <a:pPr algn="ctr"/>
            <a:r>
              <a:rPr lang="th-TH" sz="2000" dirty="0" smtClean="0">
                <a:ea typeface="Tahoma" pitchFamily="34" charset="0"/>
              </a:rPr>
              <a:t>ที่มา</a:t>
            </a:r>
            <a:endParaRPr lang="th-TH" sz="2000" dirty="0">
              <a:ea typeface="Tahoma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428596" y="714356"/>
            <a:ext cx="8072494" cy="2286016"/>
            <a:chOff x="285720" y="517423"/>
            <a:chExt cx="8072494" cy="2286016"/>
          </a:xfrm>
        </p:grpSpPr>
        <p:sp>
          <p:nvSpPr>
            <p:cNvPr id="6" name="Rectangle 5"/>
            <p:cNvSpPr/>
            <p:nvPr/>
          </p:nvSpPr>
          <p:spPr>
            <a:xfrm>
              <a:off x="428596" y="983956"/>
              <a:ext cx="7929618" cy="12003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thaiDist">
                <a:lnSpc>
                  <a:spcPct val="120000"/>
                </a:lnSpc>
              </a:pPr>
              <a:endParaRPr lang="th-TH" sz="1200" b="1" spc="-10" dirty="0" smtClean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thaiDist">
                <a:lnSpc>
                  <a:spcPct val="120000"/>
                </a:lnSpc>
              </a:pPr>
              <a:r>
                <a:rPr lang="th-TH" sz="1200" b="1" spc="-1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ข้อ ๔ </a:t>
              </a:r>
              <a:r>
                <a:rPr lang="th-TH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ได้กำหนดให้การตรวจสอบและประเมินผลภาคราชการจะต้องเป็นไปเพื่อก่อให้เกิดความมั่นใจแก่สาธารณะได้ถึงประสิทธิผล ความคุ้มค่า ประสิทธิภาพ และคุณภาพของการบริหารงาน ตลอดจนการปรับปรุงขีดสมรรถนะและศักยภาพ          การเสริมสร้างการเรียนรู้และการพัฒนาอย่างยั่งยืน โดยการจัดวางระบบการควบคุมภายในของส่วนราชการที่เพียงพอ เหมาะสม และมีกลไกกำกับดูแลที่น่าเชื่อถือ</a:t>
              </a:r>
              <a:endParaRPr lang="th-TH" sz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8596" y="2291696"/>
              <a:ext cx="7929618" cy="511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thaiDist">
                <a:lnSpc>
                  <a:spcPct val="120000"/>
                </a:lnSpc>
              </a:pPr>
              <a:r>
                <a:rPr lang="th-TH" sz="12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ข้อ ๑๓</a:t>
              </a:r>
              <a:r>
                <a:rPr lang="th-TH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ได้กำหนดให้คณะกรรมการมีอำนาจหน้าที่ในการวางนโยบาย แนวทางการตรวจสอบและประเมินผลในภาคราชการ รวมถึงกำหนดประเด็นหัวข้อการตรวจสอบและประเมินผล</a:t>
              </a:r>
              <a:endParaRPr lang="th-TH" sz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85720" y="517423"/>
              <a:ext cx="6357982" cy="643510"/>
            </a:xfrm>
            <a:prstGeom prst="roundRect">
              <a:avLst/>
            </a:prstGeom>
            <a:solidFill>
              <a:schemeClr val="tx1"/>
            </a:solidFill>
            <a:ln w="190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th-TH" sz="1400" b="1" spc="-10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ระเบียบสำนักนายกรัฐมนตรี</a:t>
              </a:r>
            </a:p>
            <a:p>
              <a:pPr algn="ctr">
                <a:lnSpc>
                  <a:spcPct val="120000"/>
                </a:lnSpc>
              </a:pPr>
              <a:r>
                <a:rPr lang="th-TH" sz="1400" b="1" spc="-10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ว่าด้วยการตรวจสอบและประเมินผลภาคราชการ พ.ศ. ๒๕๔๘</a:t>
              </a:r>
              <a:endParaRPr lang="th-TH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643306" y="3429000"/>
            <a:ext cx="1759024" cy="38819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 </a:t>
            </a:r>
            <a:endParaRPr lang="th-TH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5774" y="4786322"/>
            <a:ext cx="284897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แนวทางการตรวจสอบและ</a:t>
            </a:r>
          </a:p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ประเมินผลภาคราชการ</a:t>
            </a:r>
          </a:p>
          <a:p>
            <a:pPr algn="ctr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๒๕๕๗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14942" y="4500570"/>
            <a:ext cx="3500462" cy="978729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thaiDist">
              <a:lnSpc>
                <a:spcPct val="120000"/>
              </a:lnSpc>
            </a:pPr>
            <a:r>
              <a:rPr lang="th-TH" sz="12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เพื่อให้คณะกรรมการตรวจสอบและประเมินผลคณะต่าง ๆ ใช้เป็นแนวทาง ในการสอบทานผลการปฏิบัติราชการของส่วนราชการและจังหวัด   ในปีงบประมาณ พ.ศ. ๒๕๕๗ ต่อไป</a:t>
            </a:r>
            <a:endParaRPr lang="th-TH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Striped Right Arrow 14"/>
          <p:cNvSpPr/>
          <p:nvPr/>
        </p:nvSpPr>
        <p:spPr>
          <a:xfrm>
            <a:off x="3929058" y="4857760"/>
            <a:ext cx="1214446" cy="928694"/>
          </a:xfrm>
          <a:prstGeom prst="stripedRightArrow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6868" y="4221088"/>
            <a:ext cx="644728" cy="323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จัดทำ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14942" y="5617331"/>
            <a:ext cx="3500462" cy="511743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thaiDist">
              <a:lnSpc>
                <a:spcPct val="120000"/>
              </a:lnSpc>
            </a:pPr>
            <a:r>
              <a:rPr lang="th-TH" sz="1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เพื่อให้ส่วนราชการและจังหวัดได้ใช้เป็น         แนวปฏิบัติ ในปีงบประมาณ พ.ศ. ๒๕๕๗ </a:t>
            </a:r>
            <a:endParaRPr lang="th-TH" sz="12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647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52" y="143928"/>
            <a:ext cx="8548928" cy="576064"/>
          </a:xfrm>
        </p:spPr>
        <p:txBody>
          <a:bodyPr/>
          <a:lstStyle/>
          <a:p>
            <a:pPr algn="ctr"/>
            <a:r>
              <a:rPr lang="th-TH" sz="2000" dirty="0" smtClean="0"/>
              <a:t>ระยะเวลาการรายงานผลการตรวจสอบและประเมินผลภาคราชการ</a:t>
            </a:r>
            <a:endParaRPr lang="th-TH" sz="4000" dirty="0"/>
          </a:p>
        </p:txBody>
      </p:sp>
      <p:sp>
        <p:nvSpPr>
          <p:cNvPr id="5" name="Down Arrow 4"/>
          <p:cNvSpPr/>
          <p:nvPr/>
        </p:nvSpPr>
        <p:spPr>
          <a:xfrm>
            <a:off x="4141787" y="2588150"/>
            <a:ext cx="358775" cy="184098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endParaRPr lang="th-TH" sz="120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1151769" y="785794"/>
            <a:ext cx="6624736" cy="8612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anchor="ctr"/>
          <a:lstStyle/>
          <a:p>
            <a:pPr marL="355600" algn="ctr" eaLnBrk="0" hangingPunc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defRPr/>
            </a:pPr>
            <a:r>
              <a:rPr lang="th-TH" sz="1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แนวทางการตรวจสอบและประเมินผลภาคราชการ </a:t>
            </a:r>
            <a:endParaRPr lang="th-TH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algn="ctr" eaLnBrk="0" hangingPunc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defRPr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</a:t>
            </a:r>
            <a:r>
              <a:rPr lang="th-TH" sz="1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งบประมาณ พ</a:t>
            </a: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1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</a:t>
            </a: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๒๕๕๗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254263" y="4494870"/>
            <a:ext cx="4175125" cy="934394"/>
            <a:chOff x="2529850" y="4237706"/>
            <a:chExt cx="1936750" cy="900617"/>
          </a:xfrm>
        </p:grpSpPr>
        <p:pic>
          <p:nvPicPr>
            <p:cNvPr id="8" name="Picture 21" descr="YG_circle0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29850" y="4237706"/>
              <a:ext cx="1936750" cy="900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22"/>
            <p:cNvSpPr txBox="1">
              <a:spLocks noChangeArrowheads="1"/>
            </p:cNvSpPr>
            <p:nvPr/>
          </p:nvSpPr>
          <p:spPr bwMode="gray">
            <a:xfrm>
              <a:off x="2742177" y="4486964"/>
              <a:ext cx="1560537" cy="3431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120000"/>
                </a:lnSpc>
              </a:pPr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ฝ่ายเลขานุการ ค.</a:t>
              </a:r>
              <a:r>
                <a:rPr lang="th-TH" sz="16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ต.ป. </a:t>
              </a:r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2928926" y="1928802"/>
            <a:ext cx="2786082" cy="719138"/>
            <a:chOff x="5724128" y="2636912"/>
            <a:chExt cx="2346550" cy="1038730"/>
          </a:xfrm>
        </p:grpSpPr>
        <p:sp>
          <p:nvSpPr>
            <p:cNvPr id="11" name="AutoShape 11"/>
            <p:cNvSpPr>
              <a:spLocks noChangeArrowheads="1"/>
            </p:cNvSpPr>
            <p:nvPr/>
          </p:nvSpPr>
          <p:spPr bwMode="gray">
            <a:xfrm>
              <a:off x="5724128" y="2636912"/>
              <a:ext cx="2346550" cy="103873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gray">
            <a:xfrm>
              <a:off x="5868880" y="2636913"/>
              <a:ext cx="2067560" cy="880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อ.</a:t>
              </a:r>
              <a:r>
                <a:rPr lang="th-TH" sz="1400" b="1" dirty="0" err="1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ค.ต.ป.</a:t>
              </a: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กลุ่มกระทรวง</a:t>
              </a:r>
            </a:p>
            <a:p>
              <a:pPr algn="ctr">
                <a:lnSpc>
                  <a:spcPct val="120000"/>
                </a:lnSpc>
              </a:pP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อ.</a:t>
              </a:r>
              <a:r>
                <a:rPr lang="th-TH" sz="1400" b="1" dirty="0" err="1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ค.ต.ป.</a:t>
              </a: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กลุ่มจังหวัด</a:t>
              </a:r>
              <a:endParaRPr lang="en-US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3" name="Bent Arrow 12"/>
          <p:cNvSpPr/>
          <p:nvPr/>
        </p:nvSpPr>
        <p:spPr>
          <a:xfrm rot="10800000" flipH="1">
            <a:off x="1403227" y="2588150"/>
            <a:ext cx="739882" cy="2412486"/>
          </a:xfrm>
          <a:prstGeom prst="ben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endParaRPr lang="th-TH" sz="120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876176" y="2000240"/>
            <a:ext cx="1319213" cy="576262"/>
            <a:chOff x="2699792" y="2351263"/>
            <a:chExt cx="1512168" cy="952170"/>
          </a:xfrm>
        </p:grpSpPr>
        <p:sp>
          <p:nvSpPr>
            <p:cNvPr id="15" name="AutoShape 7"/>
            <p:cNvSpPr>
              <a:spLocks noChangeArrowheads="1"/>
            </p:cNvSpPr>
            <p:nvPr/>
          </p:nvSpPr>
          <p:spPr bwMode="gray">
            <a:xfrm>
              <a:off x="2699792" y="2351263"/>
              <a:ext cx="1512168" cy="952170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gray">
            <a:xfrm>
              <a:off x="2841842" y="2446480"/>
              <a:ext cx="1228303" cy="5797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ค.</a:t>
              </a:r>
              <a:r>
                <a:rPr lang="th-TH" sz="1400" b="1" dirty="0" err="1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ต.ป.</a:t>
              </a:r>
              <a:endParaRPr lang="en-US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7" name="Bent Arrow 16"/>
          <p:cNvSpPr/>
          <p:nvPr/>
        </p:nvSpPr>
        <p:spPr>
          <a:xfrm rot="10800000">
            <a:off x="6659439" y="2588150"/>
            <a:ext cx="639762" cy="2412486"/>
          </a:xfrm>
          <a:prstGeom prst="ben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endParaRPr lang="th-TH" sz="120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6372101" y="2000240"/>
            <a:ext cx="1570038" cy="647700"/>
            <a:chOff x="8521906" y="2139754"/>
            <a:chExt cx="1800200" cy="935543"/>
          </a:xfrm>
        </p:grpSpPr>
        <p:sp>
          <p:nvSpPr>
            <p:cNvPr id="19" name="AutoShape 14"/>
            <p:cNvSpPr>
              <a:spLocks noChangeArrowheads="1"/>
            </p:cNvSpPr>
            <p:nvPr/>
          </p:nvSpPr>
          <p:spPr bwMode="gray">
            <a:xfrm>
              <a:off x="8521906" y="2139754"/>
              <a:ext cx="1800200" cy="935543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bg1">
                    <a:lumMod val="65000"/>
                  </a:schemeClr>
                </a:gs>
                <a:gs pos="100000">
                  <a:schemeClr val="bg2">
                    <a:lumMod val="50000"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gray">
            <a:xfrm>
              <a:off x="8607996" y="2139754"/>
              <a:ext cx="1617806" cy="8401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ค.</a:t>
              </a:r>
              <a:r>
                <a:rPr lang="th-TH" sz="1400" b="1" dirty="0" err="1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ต.ป.</a:t>
              </a: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algn="ctr">
                <a:lnSpc>
                  <a:spcPct val="120000"/>
                </a:lnSpc>
              </a:pPr>
              <a:r>
                <a:rPr lang="th-TH" sz="1400" b="1" dirty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ประจำกระทรวง</a:t>
              </a:r>
              <a:endParaRPr lang="en-US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1" name="AutoShape 5"/>
          <p:cNvSpPr>
            <a:spLocks noChangeArrowheads="1"/>
          </p:cNvSpPr>
          <p:nvPr/>
        </p:nvSpPr>
        <p:spPr bwMode="blackWhite">
          <a:xfrm>
            <a:off x="309352" y="2786058"/>
            <a:ext cx="3262516" cy="1200766"/>
          </a:xfrm>
          <a:prstGeom prst="roundRect">
            <a:avLst>
              <a:gd name="adj" fmla="val 9106"/>
            </a:avLst>
          </a:prstGeom>
          <a:solidFill>
            <a:srgbClr val="FFCC99"/>
          </a:solidFill>
          <a:ln w="254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anchor="ctr"/>
          <a:lstStyle/>
          <a:p>
            <a:pPr marL="177800" indent="-177800" algn="thaiDist" eaLnBrk="0" hangingPunct="0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ผลการประเมินตนเอง 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รายคณะ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๑ ชุด</a:t>
            </a:r>
          </a:p>
          <a:p>
            <a:pPr algn="thaiDist" eaLnBrk="0" hangingPunc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defRPr/>
            </a:pP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จัดส่งพร้อมรายงานผลการตรวจสอบฯ          รอบ ๖ เดือน และรอบ ๑๒ เดือน</a:t>
            </a:r>
            <a:endParaRPr lang="th-TH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blackWhite">
          <a:xfrm>
            <a:off x="3672564" y="2786058"/>
            <a:ext cx="5185716" cy="1200766"/>
          </a:xfrm>
          <a:prstGeom prst="roundRect">
            <a:avLst>
              <a:gd name="adj" fmla="val 9106"/>
            </a:avLst>
          </a:prstGeom>
          <a:solidFill>
            <a:srgbClr val="FFCC99"/>
          </a:solidFill>
          <a:ln w="254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anchor="ctr"/>
          <a:lstStyle/>
          <a:p>
            <a:pPr marL="177800" indent="-177800" algn="thaiDist" eaLnBrk="0" hangingPunc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ผลการประเมินตนเอง 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รายคณะ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๑ ชุด </a:t>
            </a:r>
          </a:p>
          <a:p>
            <a:pPr marL="177800" indent="-177800" algn="thaiDist" eaLnBrk="0" hangingPunc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ผลการประเมินตนเอง 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รายบุคคล</a:t>
            </a: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th-TH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๑ ชุด</a:t>
            </a:r>
          </a:p>
          <a:p>
            <a:pPr marL="177800" indent="-177800" algn="thaiDist" eaLnBrk="0" hangingPunct="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defRPr/>
            </a:pP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จัดส่งพร้อมรายงานผลการตรวจสอบฯ รอบ ๖ เดือน และรอบ ๑๒ เดือน</a:t>
            </a:r>
            <a:endParaRPr lang="th-TH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4" name="Group 25"/>
          <p:cNvGrpSpPr/>
          <p:nvPr/>
        </p:nvGrpSpPr>
        <p:grpSpPr>
          <a:xfrm>
            <a:off x="714348" y="5563590"/>
            <a:ext cx="7715304" cy="794368"/>
            <a:chOff x="1233982" y="5277838"/>
            <a:chExt cx="6552728" cy="794368"/>
          </a:xfrm>
        </p:grpSpPr>
        <p:sp>
          <p:nvSpPr>
            <p:cNvPr id="23" name="AutoShape 19"/>
            <p:cNvSpPr>
              <a:spLocks noChangeArrowheads="1"/>
            </p:cNvSpPr>
            <p:nvPr/>
          </p:nvSpPr>
          <p:spPr bwMode="ltGray">
            <a:xfrm>
              <a:off x="1233982" y="5277838"/>
              <a:ext cx="6552728" cy="794368"/>
            </a:xfrm>
            <a:prstGeom prst="roundRect">
              <a:avLst>
                <a:gd name="adj" fmla="val 16667"/>
              </a:avLst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defRPr/>
              </a:pPr>
              <a:endParaRPr lang="th-TH" sz="12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357290" y="5417587"/>
              <a:ext cx="6361674" cy="5117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20000"/>
                </a:lnSpc>
                <a:buClr>
                  <a:srgbClr val="D7181F"/>
                </a:buClr>
                <a:buFont typeface="Wingdings" pitchFamily="2" charset="2"/>
                <a:buChar char="Ø"/>
              </a:pPr>
              <a:r>
                <a:rPr lang="th-TH" sz="12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รวบรวมสรุปผล</a:t>
              </a:r>
            </a:p>
            <a:p>
              <a:pPr eaLnBrk="0" hangingPunct="0">
                <a:lnSpc>
                  <a:spcPct val="120000"/>
                </a:lnSpc>
                <a:buClr>
                  <a:srgbClr val="D7181F"/>
                </a:buClr>
                <a:buFont typeface="Wingdings" pitchFamily="2" charset="2"/>
                <a:buChar char="Ø"/>
              </a:pPr>
              <a:r>
                <a:rPr lang="th-TH" sz="12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th-TH" sz="1200" b="1" spc="-3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จัดทำเป็นร่างรายงานผลการประเมินตนเองของคณะกรรมการตรวจสอบและประเมินผลภาคราชการ คณะต่าง </a:t>
              </a:r>
              <a:r>
                <a:rPr lang="th-TH" sz="1200" b="1" spc="-3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ๆ</a:t>
              </a:r>
              <a:endParaRPr lang="en-US" sz="1200" b="1" spc="-3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0236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383410"/>
          </a:xfrm>
        </p:spPr>
        <p:txBody>
          <a:bodyPr/>
          <a:lstStyle/>
          <a:p>
            <a:pPr algn="ctr"/>
            <a:r>
              <a:rPr lang="th-TH" sz="1800" dirty="0">
                <a:ea typeface="Tahoma" pitchFamily="34" charset="0"/>
              </a:rPr>
              <a:t>แนวทางการตรวจสอบและประเมินผลภาคราชการ ประจำปีงบประมาณ พ.ศ. ๒๕๕๗</a:t>
            </a:r>
          </a:p>
        </p:txBody>
      </p:sp>
      <p:grpSp>
        <p:nvGrpSpPr>
          <p:cNvPr id="3" name="กลุ่ม 21"/>
          <p:cNvGrpSpPr>
            <a:grpSpLocks/>
          </p:cNvGrpSpPr>
          <p:nvPr/>
        </p:nvGrpSpPr>
        <p:grpSpPr bwMode="auto">
          <a:xfrm>
            <a:off x="517352" y="1140682"/>
            <a:ext cx="2830512" cy="1064182"/>
            <a:chOff x="3048000" y="1643048"/>
            <a:chExt cx="2998788" cy="1458913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048000" y="1643048"/>
              <a:ext cx="2998788" cy="1458913"/>
              <a:chOff x="1973" y="1027"/>
              <a:chExt cx="1926" cy="937"/>
            </a:xfrm>
          </p:grpSpPr>
          <p:sp>
            <p:nvSpPr>
              <p:cNvPr id="34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20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5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20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3216836" y="1917351"/>
              <a:ext cx="2678201" cy="10126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th-TH" sz="1400" b="1" dirty="0">
                  <a:solidFill>
                    <a:sysClr val="windowText" lastClr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ประเด็นการตรวจสอบ</a:t>
              </a:r>
            </a:p>
            <a:p>
              <a:pPr algn="ctr" eaLnBrk="0" hangingPunct="0"/>
              <a:r>
                <a:rPr lang="th-TH" sz="1400" b="1" dirty="0">
                  <a:solidFill>
                    <a:sysClr val="windowText" lastClr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และประเมินผลภาคราชการ</a:t>
              </a:r>
            </a:p>
            <a:p>
              <a:pPr algn="ctr" eaLnBrk="0" hangingPunct="0"/>
              <a:endParaRPr lang="en-US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" name="กลุ่ม 130"/>
          <p:cNvGrpSpPr/>
          <p:nvPr/>
        </p:nvGrpSpPr>
        <p:grpSpPr>
          <a:xfrm>
            <a:off x="683568" y="2276872"/>
            <a:ext cx="2295594" cy="1008112"/>
            <a:chOff x="755576" y="2323581"/>
            <a:chExt cx="1800200" cy="889394"/>
          </a:xfrm>
        </p:grpSpPr>
        <p:sp>
          <p:nvSpPr>
            <p:cNvPr id="118" name="Freeform 12"/>
            <p:cNvSpPr>
              <a:spLocks/>
            </p:cNvSpPr>
            <p:nvPr/>
          </p:nvSpPr>
          <p:spPr bwMode="gray">
            <a:xfrm rot="10800000" flipV="1">
              <a:off x="755576" y="2323581"/>
              <a:ext cx="1800200" cy="889394"/>
            </a:xfrm>
            <a:prstGeom prst="downArrow">
              <a:avLst>
                <a:gd name="adj1" fmla="val 57135"/>
                <a:gd name="adj2" fmla="val 63811"/>
              </a:avLst>
            </a:prstGeom>
            <a:solidFill>
              <a:srgbClr val="007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h-TH" sz="12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3" name="Text Box 8"/>
            <p:cNvSpPr txBox="1">
              <a:spLocks noChangeArrowheads="1"/>
            </p:cNvSpPr>
            <p:nvPr/>
          </p:nvSpPr>
          <p:spPr bwMode="gray">
            <a:xfrm>
              <a:off x="755576" y="2348880"/>
              <a:ext cx="1800200" cy="40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การสอบทาน</a:t>
              </a:r>
            </a:p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FFFF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กรณีพิเศษ</a:t>
              </a:r>
              <a:endParaRPr lang="en-GB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กลุ่ม 121"/>
          <p:cNvGrpSpPr/>
          <p:nvPr/>
        </p:nvGrpSpPr>
        <p:grpSpPr>
          <a:xfrm>
            <a:off x="3563887" y="908720"/>
            <a:ext cx="1728193" cy="1747445"/>
            <a:chOff x="3203848" y="1052739"/>
            <a:chExt cx="1847893" cy="1387405"/>
          </a:xfrm>
        </p:grpSpPr>
        <p:sp>
          <p:nvSpPr>
            <p:cNvPr id="81" name="ลูกศรขวา 70"/>
            <p:cNvSpPr>
              <a:spLocks noChangeArrowheads="1"/>
            </p:cNvSpPr>
            <p:nvPr/>
          </p:nvSpPr>
          <p:spPr bwMode="auto">
            <a:xfrm>
              <a:off x="3203848" y="1052739"/>
              <a:ext cx="1847893" cy="138740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CFF"/>
            </a:solidFill>
            <a:ln w="9525" algn="ctr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 sz="120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0" name="Text Box 8"/>
            <p:cNvSpPr txBox="1">
              <a:spLocks noChangeArrowheads="1"/>
            </p:cNvSpPr>
            <p:nvPr/>
          </p:nvSpPr>
          <p:spPr bwMode="gray">
            <a:xfrm>
              <a:off x="3212382" y="1579050"/>
              <a:ext cx="1669027" cy="366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การสอบทาน</a:t>
              </a:r>
            </a:p>
            <a:p>
              <a:pPr algn="ctr" eaLnBrk="0" hangingPunct="0">
                <a:defRPr/>
              </a:pPr>
              <a:r>
                <a:rPr lang="th-TH" sz="12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กรณีปกติ</a:t>
              </a:r>
              <a:endParaRPr lang="en-GB" sz="12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123" name="ตาราง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013038"/>
              </p:ext>
            </p:extLst>
          </p:nvPr>
        </p:nvGraphicFramePr>
        <p:xfrm>
          <a:off x="179512" y="3429000"/>
          <a:ext cx="8784976" cy="3286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92554"/>
                <a:gridCol w="3892422"/>
              </a:tblGrid>
              <a:tr h="41455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th-TH" sz="12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การคัดเลือกโครงการ ของ ค.</a:t>
                      </a:r>
                      <a:r>
                        <a:rPr lang="th-TH" sz="12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</a:t>
                      </a:r>
                      <a:r>
                        <a:rPr lang="th-TH" sz="12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ประจำกระทรวง</a:t>
                      </a:r>
                      <a:endParaRPr lang="th-TH" sz="12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518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th-TH" sz="12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การคัดเลือกโครงการ ของ อ.</a:t>
                      </a:r>
                      <a:r>
                        <a:rPr lang="th-TH" sz="12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ค.ต.ป</a:t>
                      </a:r>
                      <a:r>
                        <a:rPr lang="th-TH" sz="12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กลุ่มจังหวัด</a:t>
                      </a:r>
                      <a:endParaRPr lang="th-TH" sz="12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5187"/>
                    </a:solidFill>
                  </a:tcPr>
                </a:tc>
              </a:tr>
              <a:tr h="710658">
                <a:tc>
                  <a:txBody>
                    <a:bodyPr/>
                    <a:lstStyle/>
                    <a:p>
                      <a:pPr marL="180975" marR="0" indent="-180975" algn="thaiDi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2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โครงการสำคัญตามยุทธศาสตร์กระทรวงในสามอันดับแรก             ที่สอดคล้องกับประเด็นยุทธศาสตร์ประเทศที่ ค.ต.ป. กำหนด อย่างน้อย ๑ โครงการ</a:t>
                      </a:r>
                      <a:endParaRPr lang="th-TH" sz="12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thaiDist" defTabSz="914400" rtl="0" eaLnBrk="1" latinLnBrk="0" hangingPunct="1">
                        <a:lnSpc>
                          <a:spcPts val="1800"/>
                        </a:lnSpc>
                        <a:buClr>
                          <a:srgbClr val="FF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th-TH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โครงการสำคัญตามยุทธศาสตร์จังหวัด ที่สอดคล้องกับประเด็นยุทธศาสตร์ประเทศที่ ค.</a:t>
                      </a:r>
                      <a:r>
                        <a:rPr lang="th-TH" sz="1200" b="1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</a:t>
                      </a:r>
                      <a:r>
                        <a:rPr lang="th-TH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กำหนด อย่างน้อย ๑ โครงการ</a:t>
                      </a:r>
                      <a:endParaRPr lang="th-TH" sz="12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</a:tr>
              <a:tr h="485033">
                <a:tc>
                  <a:txBody>
                    <a:bodyPr/>
                    <a:lstStyle/>
                    <a:p>
                      <a:pPr marL="180975" marR="0" indent="-180975" algn="thaiDi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2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คัดเลือกยุทธศาสตร์และโครงการภายใต้ยุทธศาสตร์กระทรวงที่มีความสำคัญสามอันดับแรก อย่างน้อย ๑ โครงการ</a:t>
                      </a:r>
                      <a:endParaRPr lang="th-TH" sz="12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0975" indent="-180975" algn="thaiDist" defTabSz="914400" rtl="0" eaLnBrk="1" latinLnBrk="0" hangingPunct="1">
                        <a:lnSpc>
                          <a:spcPts val="1800"/>
                        </a:lnSpc>
                        <a:buClr>
                          <a:srgbClr val="FF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th-TH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โครงการภายใต้แผนปฏิบัติราชการประจำปีของกลุ่มจังหวัดและจังหวัดที่มีความสำคัญอยู่ในสามอันดับแรก อย่างน้อย ๑ โครงการ</a:t>
                      </a:r>
                      <a:endParaRPr lang="th-TH" sz="12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</a:tr>
              <a:tr h="962369">
                <a:tc>
                  <a:txBody>
                    <a:bodyPr/>
                    <a:lstStyle/>
                    <a:p>
                      <a:pPr marL="180975" indent="-180975" algn="thaiDist" defTabSz="914400" rtl="0" eaLnBrk="1" latinLnBrk="0" hangingPunct="1">
                        <a:lnSpc>
                          <a:spcPts val="1800"/>
                        </a:lnSpc>
                        <a:buClr>
                          <a:srgbClr val="FF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th-TH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ร่วมกับ อ.</a:t>
                      </a:r>
                      <a:r>
                        <a:rPr lang="th-TH" sz="1200" b="1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ค.ต.ป</a:t>
                      </a:r>
                      <a:r>
                        <a:rPr lang="th-TH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กลุ่มกระทรวง กำหนดประเด็นร่วมที่กลุ่มกระทรวงให้ความสำคัญ เพื่อให้ ค.</a:t>
                      </a:r>
                      <a:r>
                        <a:rPr lang="th-TH" sz="1200" b="1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</a:t>
                      </a:r>
                      <a:r>
                        <a:rPr lang="th-TH" sz="12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ประจำกระทรวงคัดเลือกโครงการตามยุทธศาสตร์กระทรวงที่สอดคล้องกับประเด็นร่วมของกลุ่มกระทรวง อย่างน้อย ๑ โครงการ</a:t>
                      </a:r>
                      <a:endParaRPr lang="th-TH" sz="12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FF8"/>
                    </a:solidFill>
                  </a:tcPr>
                </a:tc>
              </a:tr>
              <a:tr h="539877">
                <a:tc gridSpan="2"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ให้ ค.</a:t>
                      </a:r>
                      <a:r>
                        <a:rPr lang="th-TH" sz="1200" b="1" dirty="0" err="1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ต.ป.</a:t>
                      </a: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ประจำกระทรวง และ อ.</a:t>
                      </a:r>
                      <a:r>
                        <a:rPr lang="th-TH" sz="1200" b="1" dirty="0" err="1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ค.ต.ป.</a:t>
                      </a: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กลุ่มจังหวัด คัดเลือกโครงการที่จะสอบทานกรณีพิเศษตามหลักเกณฑ์ที่ ค.</a:t>
                      </a:r>
                      <a:r>
                        <a:rPr lang="th-TH" sz="1200" b="1" dirty="0" err="1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ต.ป.</a:t>
                      </a: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กำหนด และ เสนอรายชื่อโครงการที่จะสอบทานกรณีพิเศษต่อ ค.ต.ป. </a:t>
                      </a:r>
                      <a:r>
                        <a:rPr lang="th-TH" sz="1200" b="1" u="none" dirty="0" smtClean="0">
                          <a:solidFill>
                            <a:srgbClr val="FFFF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ภายในพฤษภาคม ๒๕๕๗</a:t>
                      </a:r>
                      <a:endParaRPr lang="th-TH" sz="1200" b="1" u="none" dirty="0">
                        <a:solidFill>
                          <a:srgbClr val="FFFF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thaiDist" defTabSz="914400" rtl="0" eaLnBrk="1" latinLnBrk="0" hangingPunct="1"/>
                      <a:endParaRPr lang="th-TH" sz="1600" b="1" kern="1200" dirty="0">
                        <a:solidFill>
                          <a:schemeClr val="dk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กลุ่ม 128"/>
          <p:cNvGrpSpPr/>
          <p:nvPr/>
        </p:nvGrpSpPr>
        <p:grpSpPr>
          <a:xfrm>
            <a:off x="5436096" y="1036464"/>
            <a:ext cx="3600400" cy="2104504"/>
            <a:chOff x="4788024" y="1036464"/>
            <a:chExt cx="3600400" cy="2104504"/>
          </a:xfrm>
        </p:grpSpPr>
        <p:grpSp>
          <p:nvGrpSpPr>
            <p:cNvPr id="8" name="กลุ่ม 120"/>
            <p:cNvGrpSpPr/>
            <p:nvPr/>
          </p:nvGrpSpPr>
          <p:grpSpPr>
            <a:xfrm>
              <a:off x="4788024" y="1036464"/>
              <a:ext cx="3600400" cy="2104504"/>
              <a:chOff x="4995258" y="997951"/>
              <a:chExt cx="3600400" cy="2104504"/>
            </a:xfrm>
          </p:grpSpPr>
          <p:sp>
            <p:nvSpPr>
              <p:cNvPr id="119" name="สี่เหลี่ยมผืนผ้า 118"/>
              <p:cNvSpPr/>
              <p:nvPr/>
            </p:nvSpPr>
            <p:spPr>
              <a:xfrm>
                <a:off x="4995258" y="997951"/>
                <a:ext cx="3600400" cy="2104504"/>
              </a:xfrm>
              <a:prstGeom prst="rect">
                <a:avLst/>
              </a:prstGeom>
              <a:solidFill>
                <a:srgbClr val="47053E"/>
              </a:solidFill>
              <a:ln>
                <a:noFill/>
              </a:ln>
              <a:effectLst>
                <a:glow rad="63500">
                  <a:srgbClr val="FF93FF">
                    <a:alpha val="40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sz="12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9" name="กลุ่ม 116"/>
              <p:cNvGrpSpPr/>
              <p:nvPr/>
            </p:nvGrpSpPr>
            <p:grpSpPr>
              <a:xfrm>
                <a:off x="5190372" y="1086231"/>
                <a:ext cx="426911" cy="1872209"/>
                <a:chOff x="-168254" y="2125640"/>
                <a:chExt cx="399271" cy="1872209"/>
              </a:xfrm>
            </p:grpSpPr>
            <p:sp>
              <p:nvSpPr>
                <p:cNvPr id="111" name="Rectangle 94"/>
                <p:cNvSpPr/>
                <p:nvPr/>
              </p:nvSpPr>
              <p:spPr>
                <a:xfrm rot="16200000">
                  <a:off x="-514388" y="2476337"/>
                  <a:ext cx="1080120" cy="378726"/>
                </a:xfrm>
                <a:prstGeom prst="rect">
                  <a:avLst/>
                </a:prstGeom>
                <a:solidFill>
                  <a:schemeClr val="accent3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th-TH" sz="1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มิติต้าน</a:t>
                  </a:r>
                </a:p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th-TH" sz="1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การบริหารจัดการ</a:t>
                  </a:r>
                  <a:endParaRPr lang="th-TH" sz="1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14" name="Rectangle 99"/>
                <p:cNvSpPr/>
                <p:nvPr/>
              </p:nvSpPr>
              <p:spPr>
                <a:xfrm rot="16200000">
                  <a:off x="-282876" y="3483955"/>
                  <a:ext cx="648072" cy="379715"/>
                </a:xfrm>
                <a:prstGeom prst="rect">
                  <a:avLst/>
                </a:prstGeom>
                <a:solidFill>
                  <a:schemeClr val="accent3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th-TH" sz="1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มิติด้านการเงิน</a:t>
                  </a:r>
                  <a:endParaRPr lang="th-TH" sz="1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pic>
              <p:nvPicPr>
                <p:cNvPr id="115" name="Picture 7" descr="num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-136612" y="2197648"/>
                  <a:ext cx="122606" cy="225436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6" name="Picture 8" descr="num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-168254" y="3277768"/>
                  <a:ext cx="154248" cy="225438"/>
                </a:xfrm>
                <a:prstGeom prst="rect">
                  <a:avLst/>
                </a:prstGeom>
                <a:noFill/>
              </p:spPr>
            </p:pic>
          </p:grpSp>
        </p:grpSp>
        <p:cxnSp>
          <p:nvCxnSpPr>
            <p:cNvPr id="127" name="ตัวเชื่อมต่อตรง 126"/>
            <p:cNvCxnSpPr/>
            <p:nvPr/>
          </p:nvCxnSpPr>
          <p:spPr>
            <a:xfrm>
              <a:off x="5392961" y="1844824"/>
              <a:ext cx="432048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ตัวเชื่อมต่อตรง 127"/>
            <p:cNvCxnSpPr/>
            <p:nvPr/>
          </p:nvCxnSpPr>
          <p:spPr>
            <a:xfrm>
              <a:off x="5410050" y="2744923"/>
              <a:ext cx="432048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4" name="ตาราง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7377518"/>
              </p:ext>
            </p:extLst>
          </p:nvPr>
        </p:nvGraphicFramePr>
        <p:xfrm>
          <a:off x="6228184" y="1153617"/>
          <a:ext cx="2664296" cy="187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406793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การปฏิบัติราชการตามคำรับรองการปฏิบัติราชการ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265977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การตรวจราชการ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406793">
                <a:tc>
                  <a:txBody>
                    <a:bodyPr/>
                    <a:lstStyle/>
                    <a:p>
                      <a:pPr algn="thaiDist"/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การควบคุมภายในและการบริหารความเสี่ยง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265977">
                <a:tc>
                  <a:txBody>
                    <a:bodyPr/>
                    <a:lstStyle/>
                    <a:p>
                      <a:pPr marL="0" marR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การตรวจสอบภายใน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  <a:tr h="410852">
                <a:tc>
                  <a:txBody>
                    <a:bodyPr/>
                    <a:lstStyle/>
                    <a:p>
                      <a:pPr algn="thaiDist"/>
                      <a:r>
                        <a:rPr lang="th-TH" sz="1200" b="1" dirty="0" smtClean="0">
                          <a:solidFill>
                            <a:srgbClr val="FFFF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รายงานการเงิน</a:t>
                      </a:r>
                      <a:endParaRPr lang="th-TH" sz="1200" b="1" dirty="0">
                        <a:solidFill>
                          <a:srgbClr val="FFFF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053E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078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8"/>
          <p:cNvSpPr>
            <a:spLocks noChangeArrowheads="1"/>
          </p:cNvSpPr>
          <p:nvPr/>
        </p:nvSpPr>
        <p:spPr bwMode="gray">
          <a:xfrm>
            <a:off x="7733512" y="1823102"/>
            <a:ext cx="720080" cy="4824536"/>
          </a:xfrm>
          <a:prstGeom prst="rightArrow">
            <a:avLst>
              <a:gd name="adj1" fmla="val 85509"/>
              <a:gd name="adj2" fmla="val 60368"/>
            </a:avLst>
          </a:prstGeom>
          <a:solidFill>
            <a:srgbClr val="774F2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5320" y="1785926"/>
            <a:ext cx="1944216" cy="4752528"/>
          </a:xfrm>
          <a:prstGeom prst="rect">
            <a:avLst/>
          </a:prstGeom>
          <a:solidFill>
            <a:srgbClr val="774F27"/>
          </a:solidFill>
          <a:ln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11666" y="5429614"/>
            <a:ext cx="1471021" cy="69044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 </a:t>
            </a:r>
          </a:p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กลุ่มจังหวัด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1666" y="4460102"/>
            <a:ext cx="1471021" cy="795856"/>
          </a:xfrm>
          <a:prstGeom prst="rect">
            <a:avLst/>
          </a:prstGeom>
          <a:solidFill>
            <a:srgbClr val="ABFFAB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 </a:t>
            </a:r>
          </a:p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กลุ่มกระทรวง</a:t>
            </a:r>
          </a:p>
        </p:txBody>
      </p:sp>
      <p:sp>
        <p:nvSpPr>
          <p:cNvPr id="9" name="Rectangle 8"/>
          <p:cNvSpPr/>
          <p:nvPr/>
        </p:nvSpPr>
        <p:spPr>
          <a:xfrm>
            <a:off x="6077328" y="4329734"/>
            <a:ext cx="1749376" cy="1920688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gray">
          <a:xfrm>
            <a:off x="1828856" y="4473750"/>
            <a:ext cx="4464496" cy="651840"/>
          </a:xfrm>
          <a:prstGeom prst="rightArrow">
            <a:avLst>
              <a:gd name="adj1" fmla="val 57651"/>
              <a:gd name="adj2" fmla="val 54398"/>
            </a:avLst>
          </a:prstGeom>
          <a:gradFill rotWithShape="0">
            <a:gsLst>
              <a:gs pos="0">
                <a:srgbClr val="FFFFFF">
                  <a:alpha val="10001"/>
                </a:srgb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gray">
          <a:xfrm>
            <a:off x="1828856" y="5437150"/>
            <a:ext cx="4464496" cy="651840"/>
          </a:xfrm>
          <a:prstGeom prst="rightArrow">
            <a:avLst>
              <a:gd name="adj1" fmla="val 57651"/>
              <a:gd name="adj2" fmla="val 54398"/>
            </a:avLst>
          </a:prstGeom>
          <a:gradFill rotWithShape="0">
            <a:gsLst>
              <a:gs pos="0">
                <a:srgbClr val="FFFFFF">
                  <a:alpha val="10001"/>
                </a:srgb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gray">
          <a:xfrm>
            <a:off x="604720" y="5039934"/>
            <a:ext cx="2520280" cy="115212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604720" y="4463870"/>
            <a:ext cx="2520280" cy="108012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88224" y="2204326"/>
            <a:ext cx="1738479" cy="1800200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th-TH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11666" y="3197366"/>
            <a:ext cx="1471021" cy="69044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 </a:t>
            </a:r>
          </a:p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กลุ่มจังหวัด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11666" y="2299862"/>
            <a:ext cx="1471021" cy="795856"/>
          </a:xfrm>
          <a:prstGeom prst="rect">
            <a:avLst/>
          </a:prstGeom>
          <a:solidFill>
            <a:srgbClr val="ABFFAB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 </a:t>
            </a:r>
          </a:p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กลุ่มกระทรวง</a:t>
            </a: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gray">
          <a:xfrm>
            <a:off x="1828856" y="3163958"/>
            <a:ext cx="4464496" cy="651840"/>
          </a:xfrm>
          <a:prstGeom prst="rightArrow">
            <a:avLst>
              <a:gd name="adj1" fmla="val 57651"/>
              <a:gd name="adj2" fmla="val 54398"/>
            </a:avLst>
          </a:prstGeom>
          <a:gradFill rotWithShape="0">
            <a:gsLst>
              <a:gs pos="0">
                <a:srgbClr val="FFFFFF">
                  <a:alpha val="10001"/>
                </a:srgb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gray">
          <a:xfrm>
            <a:off x="1828856" y="2299862"/>
            <a:ext cx="4464496" cy="651840"/>
          </a:xfrm>
          <a:prstGeom prst="rightArrow">
            <a:avLst>
              <a:gd name="adj1" fmla="val 57651"/>
              <a:gd name="adj2" fmla="val 54398"/>
            </a:avLst>
          </a:prstGeom>
          <a:gradFill rotWithShape="0">
            <a:gsLst>
              <a:gs pos="0">
                <a:srgbClr val="FFFFFF">
                  <a:alpha val="10001"/>
                </a:srgb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gray">
          <a:xfrm>
            <a:off x="613936" y="3599774"/>
            <a:ext cx="2520280" cy="129614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22958" y="229672"/>
            <a:ext cx="8463884" cy="69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latinLnBrk="0">
              <a:lnSpc>
                <a:spcPct val="120000"/>
              </a:lnSpc>
              <a:buClrTx/>
              <a:buSzTx/>
              <a:buFont typeface="Arial" pitchFamily="34" charset="0"/>
              <a:buNone/>
              <a:tabLst/>
              <a:defRPr/>
            </a:pPr>
            <a:r>
              <a:rPr lang="th-TH" sz="16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กรอบแนวทางการตรวจสอบและประเมินผลภาคราชการ ประจำปีงบประมาณ พ.ศ. ๒๕๕๗ </a:t>
            </a:r>
          </a:p>
          <a:p>
            <a:pPr marL="0" marR="0" lvl="0" indent="0" algn="ctr" defTabSz="914400" latinLnBrk="0">
              <a:lnSpc>
                <a:spcPct val="120000"/>
              </a:lnSpc>
              <a:buClrTx/>
              <a:buSzTx/>
              <a:buFont typeface="Arial" pitchFamily="34" charset="0"/>
              <a:buNone/>
              <a:tabLst/>
              <a:defRPr/>
            </a:pPr>
            <a:r>
              <a:rPr lang="th-TH" sz="16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(กรณีปกติ )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gray">
          <a:xfrm>
            <a:off x="571472" y="3957754"/>
            <a:ext cx="2664296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๓. การควบคุมภายในฯ (คู่มือ ปี พ.ศ. ๒๕๕๕)</a:t>
            </a:r>
          </a:p>
          <a:p>
            <a:pPr marL="177800" indent="-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ทั้งนี้ คู่มือการบริหารความเสี่ยงอยู่ระหว่างดำเนินการ</a:t>
            </a:r>
            <a:endParaRPr lang="en-GB" sz="1200" dirty="0" smtClean="0">
              <a:solidFill>
                <a:srgbClr val="00001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Flowchart: Document 59"/>
          <p:cNvSpPr/>
          <p:nvPr/>
        </p:nvSpPr>
        <p:spPr>
          <a:xfrm>
            <a:off x="4779687" y="2231622"/>
            <a:ext cx="1081617" cy="79208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 ประจำกระทรวง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8137630" y="3887806"/>
            <a:ext cx="792088" cy="72008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 </a:t>
            </a:r>
          </a:p>
        </p:txBody>
      </p:sp>
      <p:sp>
        <p:nvSpPr>
          <p:cNvPr id="62" name="Flowchart: Document 61"/>
          <p:cNvSpPr/>
          <p:nvPr/>
        </p:nvSpPr>
        <p:spPr>
          <a:xfrm>
            <a:off x="4781184" y="4391862"/>
            <a:ext cx="1080120" cy="792088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 ประจำกระทรวง</a:t>
            </a:r>
          </a:p>
        </p:txBody>
      </p:sp>
      <p:sp>
        <p:nvSpPr>
          <p:cNvPr id="63" name="Flowchart: Multidocument 62"/>
          <p:cNvSpPr/>
          <p:nvPr/>
        </p:nvSpPr>
        <p:spPr>
          <a:xfrm>
            <a:off x="3773072" y="4463870"/>
            <a:ext cx="864096" cy="792088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ส่วนราชการ</a:t>
            </a:r>
          </a:p>
        </p:txBody>
      </p:sp>
      <p:sp>
        <p:nvSpPr>
          <p:cNvPr id="64" name="Flowchart: Multidocument 63"/>
          <p:cNvSpPr/>
          <p:nvPr/>
        </p:nvSpPr>
        <p:spPr>
          <a:xfrm>
            <a:off x="3773072" y="5471982"/>
            <a:ext cx="864096" cy="792088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จังหวัด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077328" y="1799574"/>
            <a:ext cx="158417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</a:t>
            </a:r>
          </a:p>
        </p:txBody>
      </p:sp>
      <p:grpSp>
        <p:nvGrpSpPr>
          <p:cNvPr id="2" name="Group 75"/>
          <p:cNvGrpSpPr/>
          <p:nvPr/>
        </p:nvGrpSpPr>
        <p:grpSpPr>
          <a:xfrm rot="10800000">
            <a:off x="3125001" y="2231622"/>
            <a:ext cx="360040" cy="1584176"/>
            <a:chOff x="179512" y="2348880"/>
            <a:chExt cx="360040" cy="1584176"/>
          </a:xfrm>
        </p:grpSpPr>
        <p:sp>
          <p:nvSpPr>
            <p:cNvPr id="67" name="Left Bracket 66"/>
            <p:cNvSpPr/>
            <p:nvPr/>
          </p:nvSpPr>
          <p:spPr>
            <a:xfrm>
              <a:off x="323528" y="2348880"/>
              <a:ext cx="216024" cy="1584176"/>
            </a:xfrm>
            <a:prstGeom prst="leftBracket">
              <a:avLst/>
            </a:prstGeom>
            <a:ln w="28575">
              <a:solidFill>
                <a:srgbClr val="703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 sz="1000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 rot="16200000">
              <a:off x="-216534" y="3001895"/>
              <a:ext cx="1080122" cy="2880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b="1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คู่มือเพื่อการสอบทาน</a:t>
              </a:r>
              <a:endParaRPr lang="th-TH" sz="1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" name="Group 72"/>
          <p:cNvGrpSpPr/>
          <p:nvPr/>
        </p:nvGrpSpPr>
        <p:grpSpPr>
          <a:xfrm rot="10800000">
            <a:off x="3149508" y="3887806"/>
            <a:ext cx="407540" cy="2160240"/>
            <a:chOff x="132012" y="4005064"/>
            <a:chExt cx="407540" cy="2160240"/>
          </a:xfrm>
        </p:grpSpPr>
        <p:sp>
          <p:nvSpPr>
            <p:cNvPr id="70" name="Left Bracket 69"/>
            <p:cNvSpPr/>
            <p:nvPr/>
          </p:nvSpPr>
          <p:spPr>
            <a:xfrm>
              <a:off x="323528" y="4005064"/>
              <a:ext cx="216024" cy="2160240"/>
            </a:xfrm>
            <a:prstGeom prst="leftBracket">
              <a:avLst/>
            </a:prstGeom>
            <a:ln w="28575">
              <a:solidFill>
                <a:srgbClr val="703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 sz="1000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 rot="16200000">
              <a:off x="-616662" y="4918274"/>
              <a:ext cx="1857388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b="1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คู่มือเพื่อการสอบทานและ</a:t>
              </a:r>
            </a:p>
            <a:p>
              <a:pPr algn="ctr"/>
              <a:r>
                <a:rPr lang="th-TH" sz="1000" b="1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มุ่งสู่การประเมินผล</a:t>
              </a:r>
              <a:endParaRPr lang="th-TH" sz="1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2" name="AutoShape 4"/>
          <p:cNvSpPr>
            <a:spLocks noChangeArrowheads="1"/>
          </p:cNvSpPr>
          <p:nvPr/>
        </p:nvSpPr>
        <p:spPr bwMode="gray">
          <a:xfrm>
            <a:off x="604720" y="2879694"/>
            <a:ext cx="2520280" cy="105659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3" name="AutoShape 4"/>
          <p:cNvSpPr>
            <a:spLocks noChangeArrowheads="1"/>
          </p:cNvSpPr>
          <p:nvPr/>
        </p:nvSpPr>
        <p:spPr bwMode="gray">
          <a:xfrm>
            <a:off x="604720" y="2039126"/>
            <a:ext cx="2520280" cy="120060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th-TH" sz="120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gray">
          <a:xfrm>
            <a:off x="676728" y="2411736"/>
            <a:ext cx="2652294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 algn="thaiDist" eaLnBrk="0" fontAlgn="base" hangingPunct="0">
              <a:lnSpc>
                <a:spcPct val="120000"/>
              </a:lnSpc>
              <a:spcAft>
                <a:spcPct val="0"/>
              </a:spcAft>
              <a:buFontTx/>
              <a:buAutoNum type="thaiNumPeriod"/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</a:t>
            </a:r>
          </a:p>
          <a:p>
            <a:pPr marL="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ตามคำรับรองการปฏิบัติราชการ</a:t>
            </a:r>
          </a:p>
          <a:p>
            <a:pPr marL="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(คู่มือ ปี พ.ศ. ๒๕๕๐)</a:t>
            </a:r>
          </a:p>
        </p:txBody>
      </p:sp>
      <p:grpSp>
        <p:nvGrpSpPr>
          <p:cNvPr id="4" name="Group 76"/>
          <p:cNvGrpSpPr/>
          <p:nvPr/>
        </p:nvGrpSpPr>
        <p:grpSpPr>
          <a:xfrm>
            <a:off x="244681" y="2231622"/>
            <a:ext cx="360040" cy="3168351"/>
            <a:chOff x="179512" y="2348881"/>
            <a:chExt cx="360040" cy="2050110"/>
          </a:xfrm>
        </p:grpSpPr>
        <p:sp>
          <p:nvSpPr>
            <p:cNvPr id="76" name="Left Bracket 75"/>
            <p:cNvSpPr/>
            <p:nvPr/>
          </p:nvSpPr>
          <p:spPr>
            <a:xfrm>
              <a:off x="323527" y="2348881"/>
              <a:ext cx="216025" cy="2050110"/>
            </a:xfrm>
            <a:prstGeom prst="leftBracket">
              <a:avLst/>
            </a:prstGeom>
            <a:ln w="28575">
              <a:solidFill>
                <a:srgbClr val="703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 sz="1000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 rot="16200000">
              <a:off x="-216534" y="3202388"/>
              <a:ext cx="1080122" cy="2880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b="1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มิติต้านการบริหารจัดการ</a:t>
              </a:r>
              <a:endParaRPr lang="th-TH" sz="1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1" name="Group 97"/>
          <p:cNvGrpSpPr/>
          <p:nvPr/>
        </p:nvGrpSpPr>
        <p:grpSpPr>
          <a:xfrm>
            <a:off x="244680" y="5471982"/>
            <a:ext cx="360040" cy="1080120"/>
            <a:chOff x="190372" y="5589240"/>
            <a:chExt cx="360040" cy="1080120"/>
          </a:xfrm>
        </p:grpSpPr>
        <p:sp>
          <p:nvSpPr>
            <p:cNvPr id="79" name="Left Bracket 78"/>
            <p:cNvSpPr/>
            <p:nvPr/>
          </p:nvSpPr>
          <p:spPr>
            <a:xfrm>
              <a:off x="320740" y="5589240"/>
              <a:ext cx="229672" cy="576064"/>
            </a:xfrm>
            <a:prstGeom prst="leftBracket">
              <a:avLst/>
            </a:prstGeom>
            <a:ln w="28575">
              <a:solidFill>
                <a:srgbClr val="703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 sz="1000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 rot="16200000">
              <a:off x="-90836" y="6086472"/>
              <a:ext cx="864096" cy="3016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b="1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มิติด้านการเงิน</a:t>
              </a:r>
              <a:endParaRPr lang="th-TH" sz="1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81" name="Rectangle 80"/>
          <p:cNvSpPr/>
          <p:nvPr/>
        </p:nvSpPr>
        <p:spPr>
          <a:xfrm>
            <a:off x="357158" y="980728"/>
            <a:ext cx="8429684" cy="651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เป็นการสอบทานการปฏิบัติงานของส่วนราชการ ระดับกระทรวง กรม และจังหวัด</a:t>
            </a:r>
          </a:p>
          <a:p>
            <a:pPr algn="ctr">
              <a:lnSpc>
                <a:spcPct val="120000"/>
              </a:lnSpc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ประกอบด้วย ๒ มิติ ครอบคลุมประเด็นการตรวจใน ๕ เรื่อง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2" name="Picture 7" descr="nu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680" y="2690966"/>
            <a:ext cx="122606" cy="225436"/>
          </a:xfrm>
          <a:prstGeom prst="rect">
            <a:avLst/>
          </a:prstGeom>
          <a:noFill/>
        </p:spPr>
      </p:pic>
      <p:pic>
        <p:nvPicPr>
          <p:cNvPr id="83" name="Picture 8" descr="nu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20" y="5471982"/>
            <a:ext cx="154248" cy="225438"/>
          </a:xfrm>
          <a:prstGeom prst="rect">
            <a:avLst/>
          </a:prstGeom>
          <a:noFill/>
        </p:spPr>
      </p:pic>
      <p:sp>
        <p:nvSpPr>
          <p:cNvPr id="84" name="Text Box 6"/>
          <p:cNvSpPr txBox="1">
            <a:spLocks noChangeArrowheads="1"/>
          </p:cNvSpPr>
          <p:nvPr/>
        </p:nvSpPr>
        <p:spPr bwMode="gray">
          <a:xfrm>
            <a:off x="636640" y="3276277"/>
            <a:ext cx="265229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 algn="thaiDist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๒. การตรวจราชการ</a:t>
            </a:r>
          </a:p>
          <a:p>
            <a:pPr marL="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(คู่มือ ปี พ.ศ. ๒๕๕๒)</a:t>
            </a:r>
          </a:p>
        </p:txBody>
      </p:sp>
      <p:sp>
        <p:nvSpPr>
          <p:cNvPr id="87" name="Text Box 6"/>
          <p:cNvSpPr txBox="1">
            <a:spLocks noChangeArrowheads="1"/>
          </p:cNvSpPr>
          <p:nvPr/>
        </p:nvSpPr>
        <p:spPr bwMode="gray">
          <a:xfrm>
            <a:off x="636640" y="4883378"/>
            <a:ext cx="266429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 algn="thaiDist" eaLnBrk="0" fontAlgn="base" hangingPunct="0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</a:pPr>
            <a:r>
              <a:rPr lang="th-TH" sz="1200" b="1" dirty="0" smtClean="0">
                <a:solidFill>
                  <a:srgbClr val="00001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๔. การตรวจสอบภายใน</a:t>
            </a:r>
          </a:p>
          <a:p>
            <a:pPr marL="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b="1" dirty="0" smtClean="0">
                <a:solidFill>
                  <a:srgbClr val="00001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(อยู่ระหว่างดำเนินการ)</a:t>
            </a:r>
            <a:endParaRPr lang="en-GB" sz="1200" b="1" dirty="0" smtClean="0">
              <a:solidFill>
                <a:srgbClr val="00001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gray">
          <a:xfrm>
            <a:off x="636640" y="5586081"/>
            <a:ext cx="2664296" cy="51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 algn="thaiDist" eaLnBrk="0" fontAlgn="base" hangingPunct="0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</a:pPr>
            <a:r>
              <a:rPr lang="th-TH" sz="1200" b="1" dirty="0" smtClean="0">
                <a:solidFill>
                  <a:srgbClr val="00001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๕. รายงานการเงิน </a:t>
            </a:r>
          </a:p>
          <a:p>
            <a:pPr marL="177800" algn="thaiDist" eaLnBrk="0" fontAlgn="base" hangingPunct="0">
              <a:lnSpc>
                <a:spcPct val="120000"/>
              </a:lnSpc>
              <a:spcAft>
                <a:spcPct val="0"/>
              </a:spcAft>
            </a:pPr>
            <a:r>
              <a:rPr lang="th-TH" sz="1200" b="1" dirty="0" smtClean="0">
                <a:solidFill>
                  <a:srgbClr val="00001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(อยู่ระหว่างดำเนินการ)</a:t>
            </a:r>
            <a:endParaRPr lang="en-GB" sz="1200" b="1" dirty="0" smtClean="0">
              <a:solidFill>
                <a:srgbClr val="00001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7672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110" name="Text Box 78"/>
          <p:cNvSpPr txBox="1">
            <a:spLocks noChangeArrowheads="1"/>
          </p:cNvSpPr>
          <p:nvPr/>
        </p:nvSpPr>
        <p:spPr bwMode="auto">
          <a:xfrm>
            <a:off x="785786" y="1714488"/>
            <a:ext cx="2357454" cy="3745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8113" name="Text Box 81"/>
          <p:cNvSpPr txBox="1">
            <a:spLocks noChangeArrowheads="1"/>
          </p:cNvSpPr>
          <p:nvPr/>
        </p:nvSpPr>
        <p:spPr bwMode="auto">
          <a:xfrm>
            <a:off x="5929322" y="1714488"/>
            <a:ext cx="1500198" cy="3745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มิติด้านการเงิน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117"/>
          <p:cNvGrpSpPr/>
          <p:nvPr/>
        </p:nvGrpSpPr>
        <p:grpSpPr>
          <a:xfrm>
            <a:off x="3357554" y="1142984"/>
            <a:ext cx="2358778" cy="785818"/>
            <a:chOff x="3927734" y="1130890"/>
            <a:chExt cx="2358778" cy="940788"/>
          </a:xfrm>
          <a:solidFill>
            <a:srgbClr val="7030A0"/>
          </a:solidFill>
        </p:grpSpPr>
        <p:sp>
          <p:nvSpPr>
            <p:cNvPr id="428216" name="AutoShape 184"/>
            <p:cNvSpPr>
              <a:spLocks noChangeArrowheads="1"/>
            </p:cNvSpPr>
            <p:nvPr/>
          </p:nvSpPr>
          <p:spPr bwMode="gray">
            <a:xfrm rot="-180905">
              <a:off x="3927734" y="1130890"/>
              <a:ext cx="2280521" cy="914029"/>
            </a:xfrm>
            <a:custGeom>
              <a:avLst/>
              <a:gdLst>
                <a:gd name="G0" fmla="+- 328 0 0"/>
                <a:gd name="G1" fmla="+- 21600 0 328"/>
                <a:gd name="G2" fmla="+- 21600 0 328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8" y="10800"/>
                  </a:moveTo>
                  <a:cubicBezTo>
                    <a:pt x="328" y="16584"/>
                    <a:pt x="5016" y="21272"/>
                    <a:pt x="10800" y="21272"/>
                  </a:cubicBezTo>
                  <a:cubicBezTo>
                    <a:pt x="16584" y="21272"/>
                    <a:pt x="21272" y="16584"/>
                    <a:pt x="21272" y="10800"/>
                  </a:cubicBezTo>
                  <a:cubicBezTo>
                    <a:pt x="21272" y="5016"/>
                    <a:pt x="16584" y="328"/>
                    <a:pt x="10800" y="328"/>
                  </a:cubicBezTo>
                  <a:cubicBezTo>
                    <a:pt x="5016" y="328"/>
                    <a:pt x="328" y="5016"/>
                    <a:pt x="328" y="10800"/>
                  </a:cubicBezTo>
                  <a:close/>
                </a:path>
              </a:pathLst>
            </a:custGeom>
            <a:solidFill>
              <a:srgbClr val="0070C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28230" name="AutoShape 198"/>
            <p:cNvSpPr>
              <a:spLocks noChangeArrowheads="1"/>
            </p:cNvSpPr>
            <p:nvPr/>
          </p:nvSpPr>
          <p:spPr bwMode="gray">
            <a:xfrm>
              <a:off x="4000496" y="1137708"/>
              <a:ext cx="2286016" cy="933970"/>
            </a:xfrm>
            <a:custGeom>
              <a:avLst/>
              <a:gdLst>
                <a:gd name="G0" fmla="+- 328 0 0"/>
                <a:gd name="G1" fmla="+- 21600 0 328"/>
                <a:gd name="G2" fmla="+- 21600 0 328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8" y="10800"/>
                  </a:moveTo>
                  <a:cubicBezTo>
                    <a:pt x="328" y="16584"/>
                    <a:pt x="5016" y="21272"/>
                    <a:pt x="10800" y="21272"/>
                  </a:cubicBezTo>
                  <a:cubicBezTo>
                    <a:pt x="16584" y="21272"/>
                    <a:pt x="21272" y="16584"/>
                    <a:pt x="21272" y="10800"/>
                  </a:cubicBezTo>
                  <a:cubicBezTo>
                    <a:pt x="21272" y="5016"/>
                    <a:pt x="16584" y="328"/>
                    <a:pt x="10800" y="328"/>
                  </a:cubicBezTo>
                  <a:cubicBezTo>
                    <a:pt x="5016" y="328"/>
                    <a:pt x="328" y="5016"/>
                    <a:pt x="328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" name="Group 139"/>
          <p:cNvGrpSpPr>
            <a:grpSpLocks/>
          </p:cNvGrpSpPr>
          <p:nvPr/>
        </p:nvGrpSpPr>
        <p:grpSpPr bwMode="auto">
          <a:xfrm>
            <a:off x="3314693" y="1389050"/>
            <a:ext cx="257175" cy="254000"/>
            <a:chOff x="2504" y="1966"/>
            <a:chExt cx="752" cy="742"/>
          </a:xfrm>
        </p:grpSpPr>
        <p:pic>
          <p:nvPicPr>
            <p:cNvPr id="428172" name="Picture 140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2504" y="1966"/>
              <a:ext cx="752" cy="728"/>
            </a:xfrm>
            <a:prstGeom prst="rect">
              <a:avLst/>
            </a:prstGeom>
            <a:noFill/>
          </p:spPr>
        </p:pic>
        <p:sp>
          <p:nvSpPr>
            <p:cNvPr id="428173" name="Oval 141"/>
            <p:cNvSpPr>
              <a:spLocks noChangeArrowheads="1"/>
            </p:cNvSpPr>
            <p:nvPr/>
          </p:nvSpPr>
          <p:spPr bwMode="gray">
            <a:xfrm>
              <a:off x="2504" y="1966"/>
              <a:ext cx="747" cy="729"/>
            </a:xfrm>
            <a:prstGeom prst="ellipse">
              <a:avLst/>
            </a:prstGeom>
            <a:gradFill rotWithShape="1">
              <a:gsLst>
                <a:gs pos="0">
                  <a:srgbClr val="CCCC00">
                    <a:alpha val="89999"/>
                  </a:srgbClr>
                </a:gs>
                <a:gs pos="50000">
                  <a:srgbClr val="CCFF99">
                    <a:alpha val="55000"/>
                  </a:srgbClr>
                </a:gs>
                <a:gs pos="100000">
                  <a:srgbClr val="CCCC00"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" name="Group 142"/>
            <p:cNvGrpSpPr>
              <a:grpSpLocks/>
            </p:cNvGrpSpPr>
            <p:nvPr/>
          </p:nvGrpSpPr>
          <p:grpSpPr bwMode="auto">
            <a:xfrm rot="-1045052" flipH="1" flipV="1">
              <a:off x="2564" y="2570"/>
              <a:ext cx="583" cy="138"/>
              <a:chOff x="2532" y="1051"/>
              <a:chExt cx="893" cy="246"/>
            </a:xfrm>
          </p:grpSpPr>
          <p:grpSp>
            <p:nvGrpSpPr>
              <p:cNvPr id="5" name="Group 143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28176" name="AutoShape 14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177" name="AutoShape 14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178" name="AutoShape 14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179" name="AutoShape 14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grpSp>
            <p:nvGrpSpPr>
              <p:cNvPr id="6" name="Group 148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28181" name="AutoShape 14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9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182" name="AutoShape 15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183" name="AutoShape 15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184" name="AutoShape 15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428185" name="Freeform 153"/>
            <p:cNvSpPr>
              <a:spLocks/>
            </p:cNvSpPr>
            <p:nvPr/>
          </p:nvSpPr>
          <p:spPr bwMode="gray">
            <a:xfrm>
              <a:off x="2581" y="1981"/>
              <a:ext cx="587" cy="253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AF6A2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" name="Group 169"/>
          <p:cNvGrpSpPr>
            <a:grpSpLocks/>
          </p:cNvGrpSpPr>
          <p:nvPr/>
        </p:nvGrpSpPr>
        <p:grpSpPr bwMode="auto">
          <a:xfrm>
            <a:off x="5500694" y="1460488"/>
            <a:ext cx="257175" cy="254000"/>
            <a:chOff x="2504" y="1966"/>
            <a:chExt cx="752" cy="742"/>
          </a:xfrm>
        </p:grpSpPr>
        <p:pic>
          <p:nvPicPr>
            <p:cNvPr id="428202" name="Picture 170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2504" y="1966"/>
              <a:ext cx="752" cy="728"/>
            </a:xfrm>
            <a:prstGeom prst="rect">
              <a:avLst/>
            </a:prstGeom>
            <a:noFill/>
          </p:spPr>
        </p:pic>
        <p:sp>
          <p:nvSpPr>
            <p:cNvPr id="428203" name="Oval 171"/>
            <p:cNvSpPr>
              <a:spLocks noChangeArrowheads="1"/>
            </p:cNvSpPr>
            <p:nvPr/>
          </p:nvSpPr>
          <p:spPr bwMode="gray">
            <a:xfrm>
              <a:off x="2504" y="1966"/>
              <a:ext cx="747" cy="729"/>
            </a:xfrm>
            <a:prstGeom prst="ellipse">
              <a:avLst/>
            </a:prstGeom>
            <a:gradFill rotWithShape="1">
              <a:gsLst>
                <a:gs pos="0">
                  <a:srgbClr val="CCCC00">
                    <a:alpha val="89999"/>
                  </a:srgbClr>
                </a:gs>
                <a:gs pos="50000">
                  <a:srgbClr val="CCFF99">
                    <a:alpha val="55000"/>
                  </a:srgbClr>
                </a:gs>
                <a:gs pos="100000">
                  <a:srgbClr val="CCCC00"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172"/>
            <p:cNvGrpSpPr>
              <a:grpSpLocks/>
            </p:cNvGrpSpPr>
            <p:nvPr/>
          </p:nvGrpSpPr>
          <p:grpSpPr bwMode="auto">
            <a:xfrm rot="-1045052" flipH="1" flipV="1">
              <a:off x="2564" y="2570"/>
              <a:ext cx="583" cy="138"/>
              <a:chOff x="2532" y="1051"/>
              <a:chExt cx="893" cy="246"/>
            </a:xfrm>
          </p:grpSpPr>
          <p:grpSp>
            <p:nvGrpSpPr>
              <p:cNvPr id="9" name="Group 173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28206" name="AutoShape 17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207" name="AutoShape 17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208" name="AutoShape 17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209" name="AutoShape 17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grpSp>
            <p:nvGrpSpPr>
              <p:cNvPr id="10" name="Group 178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28211" name="AutoShape 17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9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212" name="AutoShape 18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213" name="AutoShape 18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428214" name="AutoShape 18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 sz="14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428215" name="Freeform 183"/>
            <p:cNvSpPr>
              <a:spLocks/>
            </p:cNvSpPr>
            <p:nvPr/>
          </p:nvSpPr>
          <p:spPr bwMode="gray">
            <a:xfrm>
              <a:off x="2581" y="1981"/>
              <a:ext cx="587" cy="253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AF6A2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h-TH" sz="14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81" name="Subtitle 2"/>
          <p:cNvSpPr txBox="1">
            <a:spLocks/>
          </p:cNvSpPr>
          <p:nvPr/>
        </p:nvSpPr>
        <p:spPr>
          <a:xfrm>
            <a:off x="322958" y="229672"/>
            <a:ext cx="8463884" cy="69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latinLnBrk="0">
              <a:lnSpc>
                <a:spcPct val="120000"/>
              </a:lnSpc>
              <a:buClrTx/>
              <a:buSzTx/>
              <a:buFont typeface="Arial" pitchFamily="34" charset="0"/>
              <a:buNone/>
              <a:tabLst/>
              <a:defRPr/>
            </a:pPr>
            <a:r>
              <a:rPr lang="th-TH" sz="16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กรอบแนวทางการตรวจสอบและประเมินผลภาคราชการ ประจำปีงบประมาณ พ.ศ. ๒๕๕๗ </a:t>
            </a:r>
          </a:p>
          <a:p>
            <a:pPr marL="0" marR="0" lvl="0" indent="0" algn="ctr" defTabSz="914400" latinLnBrk="0">
              <a:lnSpc>
                <a:spcPct val="120000"/>
              </a:lnSpc>
              <a:buClrTx/>
              <a:buSzTx/>
              <a:buFont typeface="Arial" pitchFamily="34" charset="0"/>
              <a:buNone/>
              <a:tabLst/>
              <a:defRPr/>
            </a:pPr>
            <a:r>
              <a:rPr lang="th-TH" sz="16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(กรณีปกติ )</a:t>
            </a:r>
          </a:p>
        </p:txBody>
      </p:sp>
      <p:sp>
        <p:nvSpPr>
          <p:cNvPr id="79" name="Text Box 81"/>
          <p:cNvSpPr txBox="1">
            <a:spLocks noChangeArrowheads="1"/>
          </p:cNvSpPr>
          <p:nvPr/>
        </p:nvSpPr>
        <p:spPr bwMode="auto">
          <a:xfrm>
            <a:off x="3643306" y="1142984"/>
            <a:ext cx="18716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th-TH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</a:t>
            </a:r>
          </a:p>
          <a:p>
            <a:pPr algn="ctr" eaLnBrk="0" hangingPunct="0">
              <a:defRPr/>
            </a:pPr>
            <a:r>
              <a:rPr lang="th-TH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กรณีปกติ</a:t>
            </a:r>
            <a:endParaRPr lang="en-GB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1" name="Group 110"/>
          <p:cNvGrpSpPr/>
          <p:nvPr/>
        </p:nvGrpSpPr>
        <p:grpSpPr>
          <a:xfrm>
            <a:off x="685182" y="2874877"/>
            <a:ext cx="2529496" cy="2512158"/>
            <a:chOff x="604720" y="2039126"/>
            <a:chExt cx="2529496" cy="2465014"/>
          </a:xfrm>
        </p:grpSpPr>
        <p:sp>
          <p:nvSpPr>
            <p:cNvPr id="103" name="AutoShape 4"/>
            <p:cNvSpPr>
              <a:spLocks noChangeArrowheads="1"/>
            </p:cNvSpPr>
            <p:nvPr/>
          </p:nvSpPr>
          <p:spPr bwMode="gray">
            <a:xfrm>
              <a:off x="604720" y="3353921"/>
              <a:ext cx="2520280" cy="115021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th-TH" sz="120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4" name="AutoShape 4"/>
            <p:cNvSpPr>
              <a:spLocks noChangeArrowheads="1"/>
            </p:cNvSpPr>
            <p:nvPr/>
          </p:nvSpPr>
          <p:spPr bwMode="gray">
            <a:xfrm>
              <a:off x="613936" y="2582850"/>
              <a:ext cx="2520280" cy="1296145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th-TH" sz="120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5" name="Text Box 6"/>
            <p:cNvSpPr txBox="1">
              <a:spLocks noChangeArrowheads="1"/>
            </p:cNvSpPr>
            <p:nvPr/>
          </p:nvSpPr>
          <p:spPr bwMode="gray">
            <a:xfrm>
              <a:off x="676728" y="3283823"/>
              <a:ext cx="2356884" cy="502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65113" indent="-265113" algn="thaiDist" eaLnBrk="0" fontAlgn="base" hangingPunct="0">
                <a:lnSpc>
                  <a:spcPct val="120000"/>
                </a:lnSpc>
                <a:spcAft>
                  <a:spcPct val="0"/>
                </a:spcAft>
              </a:pPr>
              <a:r>
                <a:rPr lang="th-TH" sz="12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๓. การควบคุมภายในและการบริหารความเสี่ยง</a:t>
              </a:r>
            </a:p>
          </p:txBody>
        </p:sp>
        <p:sp>
          <p:nvSpPr>
            <p:cNvPr id="106" name="AutoShape 4"/>
            <p:cNvSpPr>
              <a:spLocks noChangeArrowheads="1"/>
            </p:cNvSpPr>
            <p:nvPr/>
          </p:nvSpPr>
          <p:spPr bwMode="gray">
            <a:xfrm>
              <a:off x="604720" y="2162266"/>
              <a:ext cx="2520280" cy="1097798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th-TH" sz="120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7" name="AutoShape 4"/>
            <p:cNvSpPr>
              <a:spLocks noChangeArrowheads="1"/>
            </p:cNvSpPr>
            <p:nvPr/>
          </p:nvSpPr>
          <p:spPr bwMode="gray">
            <a:xfrm>
              <a:off x="604720" y="2039126"/>
              <a:ext cx="2520280" cy="68391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th-TH" sz="120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8" name="Text Box 6"/>
            <p:cNvSpPr txBox="1">
              <a:spLocks noChangeArrowheads="1"/>
            </p:cNvSpPr>
            <p:nvPr/>
          </p:nvSpPr>
          <p:spPr bwMode="gray">
            <a:xfrm>
              <a:off x="676728" y="2302461"/>
              <a:ext cx="2356884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7800" indent="-177800" algn="thaiDist" eaLnBrk="0" hangingPunct="0">
                <a:lnSpc>
                  <a:spcPct val="120000"/>
                </a:lnSpc>
                <a:buFontTx/>
                <a:buAutoNum type="thaiNumPeriod"/>
              </a:pPr>
              <a:r>
                <a:rPr lang="th-TH" sz="12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การตรวจราชการ</a:t>
              </a:r>
            </a:p>
          </p:txBody>
        </p:sp>
        <p:sp>
          <p:nvSpPr>
            <p:cNvPr id="109" name="Text Box 6"/>
            <p:cNvSpPr txBox="1">
              <a:spLocks noChangeArrowheads="1"/>
            </p:cNvSpPr>
            <p:nvPr/>
          </p:nvSpPr>
          <p:spPr bwMode="gray">
            <a:xfrm>
              <a:off x="636640" y="2652947"/>
              <a:ext cx="2468410" cy="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7800" indent="-177800" algn="thaiDist" eaLnBrk="0" hangingPunct="0">
                <a:lnSpc>
                  <a:spcPct val="120000"/>
                </a:lnSpc>
                <a:spcBef>
                  <a:spcPts val="600"/>
                </a:spcBef>
              </a:pPr>
              <a:r>
                <a:rPr lang="th-TH" sz="12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๒. การตรวจสอบภายใน</a:t>
              </a:r>
            </a:p>
            <a:p>
              <a:pPr indent="180975" algn="thaiDist" eaLnBrk="0" hangingPunct="0">
                <a:lnSpc>
                  <a:spcPct val="120000"/>
                </a:lnSpc>
                <a:spcBef>
                  <a:spcPts val="600"/>
                </a:spcBef>
              </a:pPr>
              <a:r>
                <a:rPr lang="th-TH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(รวมถึงการสอบทาน</a:t>
              </a:r>
              <a:r>
                <a:rPr lang="en-US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e-Auction</a:t>
              </a:r>
              <a:r>
                <a:rPr lang="th-TH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)</a:t>
              </a:r>
            </a:p>
          </p:txBody>
        </p:sp>
        <p:sp>
          <p:nvSpPr>
            <p:cNvPr id="110" name="Text Box 6"/>
            <p:cNvSpPr txBox="1">
              <a:spLocks noChangeArrowheads="1"/>
            </p:cNvSpPr>
            <p:nvPr/>
          </p:nvSpPr>
          <p:spPr bwMode="gray">
            <a:xfrm>
              <a:off x="636640" y="3914700"/>
              <a:ext cx="2396972" cy="511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65113" indent="-265113" algn="thaiDist" eaLnBrk="0" hangingPunct="0">
                <a:lnSpc>
                  <a:spcPct val="120000"/>
                </a:lnSpc>
                <a:spcBef>
                  <a:spcPts val="800"/>
                </a:spcBef>
              </a:pPr>
              <a:r>
                <a:rPr lang="th-TH" sz="1200" b="1" dirty="0" smtClean="0">
                  <a:solidFill>
                    <a:srgbClr val="000014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๔. การปฏิบัติราชการตามคำรับรองการปฏิบัติราชการ</a:t>
              </a:r>
            </a:p>
          </p:txBody>
        </p:sp>
      </p:grpSp>
      <p:grpSp>
        <p:nvGrpSpPr>
          <p:cNvPr id="12" name="Group 113"/>
          <p:cNvGrpSpPr/>
          <p:nvPr/>
        </p:nvGrpSpPr>
        <p:grpSpPr>
          <a:xfrm>
            <a:off x="5357818" y="2938675"/>
            <a:ext cx="3000396" cy="2047844"/>
            <a:chOff x="5715008" y="2873822"/>
            <a:chExt cx="2520280" cy="2515829"/>
          </a:xfrm>
        </p:grpSpPr>
        <p:sp>
          <p:nvSpPr>
            <p:cNvPr id="119" name="AutoShape 4"/>
            <p:cNvSpPr>
              <a:spLocks noChangeArrowheads="1"/>
            </p:cNvSpPr>
            <p:nvPr/>
          </p:nvSpPr>
          <p:spPr bwMode="gray">
            <a:xfrm>
              <a:off x="5715008" y="2949618"/>
              <a:ext cx="2520280" cy="2281849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th-TH" sz="120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0" name="Text Box 6"/>
            <p:cNvSpPr txBox="1">
              <a:spLocks noChangeArrowheads="1"/>
            </p:cNvSpPr>
            <p:nvPr/>
          </p:nvSpPr>
          <p:spPr bwMode="gray">
            <a:xfrm>
              <a:off x="5857884" y="3915016"/>
              <a:ext cx="2286016" cy="1474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7800" indent="-177800" algn="thaiDist" eaLnBrk="0" hangingPunct="0">
                <a:lnSpc>
                  <a:spcPct val="120000"/>
                </a:lnSpc>
                <a:spcBef>
                  <a:spcPts val="800"/>
                </a:spcBef>
              </a:pPr>
              <a:r>
                <a:rPr lang="th-TH" sz="1200" b="1" dirty="0" smtClean="0">
                  <a:solidFill>
                    <a:srgbClr val="000014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๒. งบการเงิน</a:t>
              </a:r>
            </a:p>
            <a:p>
              <a:pPr marL="180975" lvl="4" indent="-95250" algn="thaiDist" eaLnBrk="0" hangingPunct="0">
                <a:lnSpc>
                  <a:spcPct val="120000"/>
                </a:lnSpc>
                <a:spcBef>
                  <a:spcPts val="0"/>
                </a:spcBef>
                <a:buClr>
                  <a:srgbClr val="C00000"/>
                </a:buClr>
                <a:buFont typeface="Arial" pitchFamily="34" charset="0"/>
                <a:buChar char="•"/>
                <a:tabLst>
                  <a:tab pos="361950" algn="l"/>
                </a:tabLst>
              </a:pPr>
              <a:r>
                <a:rPr lang="th-TH" sz="1200" dirty="0" smtClean="0">
                  <a:solidFill>
                    <a:srgbClr val="000014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งบแสดงฐานะทางการเงิน</a:t>
              </a:r>
            </a:p>
            <a:p>
              <a:pPr marL="180975" lvl="4" indent="-95250" algn="thaiDist" eaLnBrk="0" hangingPunct="0">
                <a:lnSpc>
                  <a:spcPct val="120000"/>
                </a:lnSpc>
                <a:spcBef>
                  <a:spcPts val="0"/>
                </a:spcBef>
                <a:buClr>
                  <a:srgbClr val="C00000"/>
                </a:buClr>
                <a:buFont typeface="Arial" pitchFamily="34" charset="0"/>
                <a:buChar char="•"/>
                <a:tabLst>
                  <a:tab pos="361950" algn="l"/>
                </a:tabLst>
              </a:pPr>
              <a:r>
                <a:rPr lang="th-TH" sz="1200" dirty="0" smtClean="0">
                  <a:solidFill>
                    <a:srgbClr val="000014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งบแสดงผลการดำเนินงานทางการเงิน</a:t>
              </a:r>
            </a:p>
            <a:p>
              <a:pPr marL="180975" lvl="4" indent="-95250" algn="thaiDist" eaLnBrk="0" hangingPunct="0">
                <a:lnSpc>
                  <a:spcPct val="120000"/>
                </a:lnSpc>
                <a:spcBef>
                  <a:spcPts val="0"/>
                </a:spcBef>
                <a:buClr>
                  <a:srgbClr val="C00000"/>
                </a:buClr>
                <a:buFont typeface="Arial" pitchFamily="34" charset="0"/>
                <a:buChar char="•"/>
                <a:tabLst>
                  <a:tab pos="361950" algn="l"/>
                </a:tabLst>
              </a:pPr>
              <a:r>
                <a:rPr lang="th-TH" sz="1200" dirty="0" smtClean="0">
                  <a:solidFill>
                    <a:srgbClr val="000014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หมายเหตุประกอบงบการเงิน </a:t>
              </a:r>
            </a:p>
          </p:txBody>
        </p:sp>
        <p:sp>
          <p:nvSpPr>
            <p:cNvPr id="112" name="AutoShape 4"/>
            <p:cNvSpPr>
              <a:spLocks noChangeArrowheads="1"/>
            </p:cNvSpPr>
            <p:nvPr/>
          </p:nvSpPr>
          <p:spPr bwMode="gray">
            <a:xfrm>
              <a:off x="5715008" y="2873822"/>
              <a:ext cx="2520280" cy="976601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th-TH" sz="120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3" name="Text Box 6"/>
            <p:cNvSpPr txBox="1">
              <a:spLocks noChangeArrowheads="1"/>
            </p:cNvSpPr>
            <p:nvPr/>
          </p:nvSpPr>
          <p:spPr bwMode="gray">
            <a:xfrm>
              <a:off x="5857884" y="3289222"/>
              <a:ext cx="2214578" cy="356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7800" indent="-177800" algn="thaiDist" eaLnBrk="0" hangingPunct="0">
                <a:lnSpc>
                  <a:spcPct val="120000"/>
                </a:lnSpc>
                <a:spcBef>
                  <a:spcPts val="800"/>
                </a:spcBef>
              </a:pPr>
              <a:r>
                <a:rPr lang="th-TH" sz="1200" b="1" dirty="0" smtClean="0">
                  <a:solidFill>
                    <a:srgbClr val="000014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๑. งบประมาณ</a:t>
              </a:r>
            </a:p>
          </p:txBody>
        </p:sp>
      </p:grpSp>
      <p:sp>
        <p:nvSpPr>
          <p:cNvPr id="115" name="Text Box 78"/>
          <p:cNvSpPr txBox="1">
            <a:spLocks noChangeArrowheads="1"/>
          </p:cNvSpPr>
          <p:nvPr/>
        </p:nvSpPr>
        <p:spPr bwMode="auto">
          <a:xfrm>
            <a:off x="214282" y="2231935"/>
            <a:ext cx="335758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คำนึงถึงความโปร่งใส ประสิทธิภาพ และประสิทธิผลของการปฏิบัติงานของส่วนราชการและจังหวัด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4572000" y="2143116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เน้นการตรวจสอบและประเมินผลในการใช้จ่ายงบประมาณ </a:t>
            </a:r>
          </a:p>
          <a:p>
            <a:pPr algn="ctr"/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ความน่าเชื่อถือ และความสอดคล้องตามหลักการ มาตรฐานและนโยบายบัญชีภาครัฐของรายงานการเงิน</a:t>
            </a:r>
          </a:p>
        </p:txBody>
      </p:sp>
      <p:sp>
        <p:nvSpPr>
          <p:cNvPr id="122" name="Down Arrow Callout 121"/>
          <p:cNvSpPr/>
          <p:nvPr/>
        </p:nvSpPr>
        <p:spPr>
          <a:xfrm>
            <a:off x="5214942" y="2857496"/>
            <a:ext cx="3286148" cy="2428892"/>
          </a:xfrm>
          <a:prstGeom prst="downArrowCallout">
            <a:avLst>
              <a:gd name="adj1" fmla="val 25000"/>
              <a:gd name="adj2" fmla="val 25000"/>
              <a:gd name="adj3" fmla="val 12956"/>
              <a:gd name="adj4" fmla="val 8367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3" name="Text Box 81"/>
          <p:cNvSpPr txBox="1">
            <a:spLocks noChangeArrowheads="1"/>
          </p:cNvSpPr>
          <p:nvPr/>
        </p:nvSpPr>
        <p:spPr bwMode="auto">
          <a:xfrm>
            <a:off x="5857885" y="5340445"/>
            <a:ext cx="2071701" cy="1004530"/>
          </a:xfrm>
          <a:prstGeom prst="round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h-TH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ประเด็นในการวิเคราะห์</a:t>
            </a:r>
          </a:p>
          <a:p>
            <a:pPr algn="thaiDi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การวิเคราะห์ในแนวดิ่ง</a:t>
            </a:r>
          </a:p>
          <a:p>
            <a:pPr algn="thaiDi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การวิเคราะห์ในแนวนอน</a:t>
            </a:r>
          </a:p>
          <a:p>
            <a:pPr algn="thaiDi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การวิเคราะห์อัตราส่วน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4" name="Down Arrow Callout 123"/>
          <p:cNvSpPr/>
          <p:nvPr/>
        </p:nvSpPr>
        <p:spPr>
          <a:xfrm>
            <a:off x="531933" y="2786058"/>
            <a:ext cx="2857520" cy="3143272"/>
          </a:xfrm>
          <a:prstGeom prst="downArrowCallout">
            <a:avLst>
              <a:gd name="adj1" fmla="val 25000"/>
              <a:gd name="adj2" fmla="val 25000"/>
              <a:gd name="adj3" fmla="val 12956"/>
              <a:gd name="adj4" fmla="val 8367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5" name="Rectangle 124"/>
          <p:cNvSpPr/>
          <p:nvPr/>
        </p:nvSpPr>
        <p:spPr>
          <a:xfrm>
            <a:off x="35496" y="5920435"/>
            <a:ext cx="5221244" cy="7232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thaiDist"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การวิเคราะห์ความโปร่งใส ประสิทธิภาพ วิเคราะห์ได้จากรายงานผลคำรับรองฯ ในมิติภายใน (การพัฒนาองค์กร) </a:t>
            </a:r>
          </a:p>
          <a:p>
            <a:pPr algn="thaiDist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การวิเคราะห์ประสิทธิผล วิเคราะห์ได้จากรายงานผลคำรับรองฯ ในมิติภายนอก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6" name="Slide Number Placeholder 1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4C45-33C7-42FC-90BF-FF1ED13C4BF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26"/>
          <p:cNvSpPr>
            <a:spLocks noChangeArrowheads="1"/>
          </p:cNvSpPr>
          <p:nvPr/>
        </p:nvSpPr>
        <p:spPr bwMode="gray">
          <a:xfrm>
            <a:off x="5940152" y="3263578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7" name="AutoShape 26"/>
          <p:cNvSpPr>
            <a:spLocks noChangeArrowheads="1"/>
          </p:cNvSpPr>
          <p:nvPr/>
        </p:nvSpPr>
        <p:spPr bwMode="gray">
          <a:xfrm>
            <a:off x="1177915" y="3284984"/>
            <a:ext cx="2036763" cy="52546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0102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32" y="71414"/>
            <a:ext cx="3009157" cy="635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7624" y="109815"/>
            <a:ext cx="2747450" cy="46166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การตรวจราชการ </a:t>
            </a:r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5720" y="3717032"/>
            <a:ext cx="4000528" cy="1214446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</a:t>
            </a:r>
          </a:p>
          <a:p>
            <a:pPr lvl="0" indent="180975" algn="thaiDist">
              <a:buFontTx/>
              <a:buChar char="•"/>
              <a:tabLst>
                <a:tab pos="269875" algn="l"/>
                <a:tab pos="1530350" algn="l"/>
              </a:tabLst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แผนการตรวจราชการกระทรวง และกรม(ถ้ามี)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indent="180975" algn="thaiDist" eaLnBrk="0" hangingPunct="0">
              <a:buFontTx/>
              <a:buChar char="•"/>
              <a:tabLst>
                <a:tab pos="269875" algn="l"/>
                <a:tab pos="1530350" algn="l"/>
              </a:tabLst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แผนปฏิบัติราชการ ๔ ปี และแผนปฏิบัติราชการประจำปี กระทรวง และกรม(ถ้ามี)</a:t>
            </a:r>
          </a:p>
          <a:p>
            <a:pPr lvl="0" indent="180975" algn="thaiDist" eaLnBrk="0" hangingPunct="0">
              <a:buSzPct val="104000"/>
              <a:buFont typeface="Arial" pitchFamily="34" charset="0"/>
              <a:buChar char="•"/>
              <a:tabLst>
                <a:tab pos="269875" algn="l"/>
                <a:tab pos="1530350" algn="l"/>
              </a:tabLst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รายงานผลการตรวจราชการรายรอบ</a:t>
            </a:r>
            <a:endParaRPr lang="th-TH" sz="14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785794"/>
            <a:ext cx="1643074" cy="285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126138"/>
            <a:ext cx="8643998" cy="1285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สอบทานผลสัมฤทธิ์ของแผนงาน</a:t>
            </a:r>
            <a:r>
              <a:rPr lang="en-US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โครงการสำคัญ ๆ ในการนำไปสู่การขับเคลื่อนยุทธศาสตร์ตามแผนการตรวจราชการกรม กระทรวง สำนักนายกรัฐมนตรี</a:t>
            </a:r>
          </a:p>
          <a:p>
            <a:pPr marL="95250" indent="-9525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เพื่อให้เกิดความเชื่อมั่นอย่างพอประมาณว่า ข้อมูล เอกสารรายงาน หลักฐาน การปฏิบัติ การรายงานากรตรวจราชการมีความครบถ้วนครอบคลุม  น่าเชื่อถือ ข้อเสนอแนะสามารถนำไปใช้ประโยชน์</a:t>
            </a:r>
          </a:p>
          <a:p>
            <a:pPr marL="95250" indent="-95250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ให้ข้อเสนอแนะต่อการปฏิบัติงาน</a:t>
            </a:r>
            <a:endParaRPr lang="th-TH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071802" y="214290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ounded Rectangle 27"/>
          <p:cNvSpPr/>
          <p:nvPr/>
        </p:nvSpPr>
        <p:spPr>
          <a:xfrm>
            <a:off x="3000364" y="2571744"/>
            <a:ext cx="2786082" cy="285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644008" y="3714752"/>
            <a:ext cx="4428586" cy="15001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</a:t>
            </a:r>
          </a:p>
          <a:p>
            <a:pPr marL="177800" lvl="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แผนการตรวจราชการแบบบูรณาการ 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แผนปฏิบัติราชการ ๔ ปี และแผนปฏิบัติราชการประจำปี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รายงานผลการตรวจราชการแบบบูรณาการของผู้ตรวจราชการกระทรวง และของสำนักนายกรัฐมนตรี 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รายงานผลการตรวจราชการแบบบูรณาการในพี้นที่กลุ่มจังหวัดและจังหวัด</a:t>
            </a:r>
            <a:endParaRPr lang="th-TH" sz="13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5720" y="5085184"/>
            <a:ext cx="4000528" cy="79208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</a:p>
          <a:p>
            <a:pPr lvl="0" indent="180975" algn="thaiDist" eaLnBrk="0" hangingPunct="0">
              <a:buFontTx/>
              <a:buChar char="•"/>
              <a:tabLst>
                <a:tab pos="269875" algn="l"/>
                <a:tab pos="1530350" algn="l"/>
              </a:tabLst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รายงานผลการตรวจราชการประจำปีของกระทรวง และกรม(ถ้ามี)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644008" y="5286364"/>
            <a:ext cx="4428586" cy="14287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</a:p>
          <a:p>
            <a:pPr marL="177800" lvl="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รายงานผลการตรวจราชการแบบบูรณาการของผู้ตรวจราชการกระทรวง และของสำนักนายกรัฐมนตรี </a:t>
            </a:r>
            <a:endParaRPr lang="en-US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รายงานผลการตรวจราชการแบบบูรณาการของผู้ตรวจราชการประจำปี</a:t>
            </a:r>
          </a:p>
          <a:p>
            <a:pPr marL="177800" indent="-177800" algn="thaiDist">
              <a:buFont typeface="Arial" pitchFamily="34" charset="0"/>
              <a:buChar char="•"/>
            </a:pPr>
            <a:r>
              <a:rPr lang="th-TH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รายงานผลการตรวจราชการแบบบูรณาการในพี้นที่กลุ่มจังหวัดและจังหวัด</a:t>
            </a:r>
            <a:endParaRPr lang="th-TH" sz="13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5720" y="3068960"/>
            <a:ext cx="4071966" cy="35719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ค.ต.ป.ประจำกระทรวง      อ.ค.ต.ป.กลุ่มกระทรวง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2214546" y="3140968"/>
            <a:ext cx="214314" cy="214314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ectangle 45"/>
          <p:cNvSpPr/>
          <p:nvPr/>
        </p:nvSpPr>
        <p:spPr>
          <a:xfrm>
            <a:off x="5857884" y="3071810"/>
            <a:ext cx="2214578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อ.ค.ต.ป.กลุ่มจังหวัด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6"/>
          <p:cNvSpPr>
            <a:spLocks noChangeArrowheads="1"/>
          </p:cNvSpPr>
          <p:nvPr/>
        </p:nvSpPr>
        <p:spPr bwMode="gray">
          <a:xfrm>
            <a:off x="5572132" y="2906814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7" name="AutoShape 26"/>
          <p:cNvSpPr>
            <a:spLocks noChangeArrowheads="1"/>
          </p:cNvSpPr>
          <p:nvPr/>
        </p:nvSpPr>
        <p:spPr bwMode="gray">
          <a:xfrm>
            <a:off x="1177915" y="2978252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72462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467624" y="109815"/>
            <a:ext cx="324751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การตรวจสอบภายใน 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9512" y="3294498"/>
            <a:ext cx="4321050" cy="185738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รายงานระดับกรมและภาพรวมกระทรวง ดังนี้</a:t>
            </a:r>
          </a:p>
          <a:p>
            <a:pPr marL="177800" lvl="0" indent="-82550" algn="thaiDist">
              <a:lnSpc>
                <a:spcPct val="12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กฎบัตร (กรณีจัดทำครั้งแรก หรือมีการเปลี่ยนแปลง)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2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แผนการตรวจสอบภายใน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2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รายงานผลการตรวจสอบภายใน  </a:t>
            </a:r>
          </a:p>
          <a:p>
            <a:pPr marL="273050" lvl="0" indent="-95250" algn="thaiDist">
              <a:lnSpc>
                <a:spcPct val="120000"/>
              </a:lnSpc>
              <a:buFont typeface="Courier New" pitchFamily="49" charset="0"/>
              <a:buChar char="o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ผลการตรวจสอบด้านการเงิน การบัญชี การปฏิบัติตามกฎระเบียบและข้อบังคับ และรายงานผลการตรวจสอบการดำเนินงาน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3050" indent="-95250" algn="thaiDist">
              <a:lnSpc>
                <a:spcPct val="120000"/>
              </a:lnSpc>
              <a:buFont typeface="Courier New" pitchFamily="49" charset="0"/>
              <a:buChar char="o"/>
            </a:pPr>
            <a:r>
              <a:rPr lang="th-TH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รายงานผลการตรวจสอบการจัดซื้อจัดจ้างด้วย</a:t>
            </a:r>
            <a:r>
              <a:rPr lang="en-US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e-Auction</a:t>
            </a:r>
            <a:r>
              <a:rPr lang="th-TH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ถ้ามี</a:t>
            </a:r>
            <a:endParaRPr lang="th-TH" sz="1200" b="1" spc="-1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772146"/>
            <a:ext cx="1643074" cy="285752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8216" y="1084268"/>
            <a:ext cx="8858280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 algn="thaiDist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เพื่อให้เกิดความเชื่อมั่นอย่างพอประมาณว่า</a:t>
            </a:r>
          </a:p>
          <a:p>
            <a:pPr marL="273050" indent="-95250" algn="thaiDist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การปฏิบัติงานตรวจสอบภายในมีความถูกต้อง เหมาะสม เป็นจริงตามหลักการ มาตรฐาน ระเบียบข้อบังคับและแนวปฏิบัติที่เกี่ยวข้อง</a:t>
            </a:r>
          </a:p>
          <a:p>
            <a:pPr marL="273050" indent="-95250" algn="thaiDist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เนื้อหาของข้อมูลในเอกสารและรายงานฯ ได้จัดทำและปฏิบัติโดยไม่ขัดต่อความถูกต้องเป็นจริง มีความครบถ้วนน่าเชื่อถือ</a:t>
            </a:r>
          </a:p>
          <a:p>
            <a:pPr marL="273050" indent="-95250" algn="thaiDist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spc="-5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ประเด็นปัญหาและสิ่งที่ตรวจพบโดยผู้ตรวจสอบภายในที่มีความสำคัญและต้องปรับปรุง ได้มีการดำเนินการในเวลาและวิธีเหมาะสมหรือไม่ เพียงใด</a:t>
            </a:r>
          </a:p>
          <a:p>
            <a:pPr marL="95250" indent="-95250" algn="thaiDist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เพื่อให้ข้อเสนอแนะที่เป็นประโยชน์ในการปรับปรุงและพัฒนาการปฏิบัติงานตรวจสอบภายใน</a:t>
            </a:r>
            <a:endParaRPr lang="th-TH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071802" y="214290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ounded Rectangle 27"/>
          <p:cNvSpPr/>
          <p:nvPr/>
        </p:nvSpPr>
        <p:spPr>
          <a:xfrm>
            <a:off x="3000364" y="2409946"/>
            <a:ext cx="2786082" cy="285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9512" y="5223348"/>
            <a:ext cx="4321050" cy="1571612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2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รายงานระดับกรมและภาพรวมกระทรวง ดังนี้</a:t>
            </a:r>
            <a:endParaRPr lang="th-TH" sz="12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2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รายงานผลการตรวจสอบภายใน ประจำปีงบประมาณ </a:t>
            </a:r>
          </a:p>
          <a:p>
            <a:pPr marL="355600" lvl="0" indent="-82550" algn="thaiDist">
              <a:lnSpc>
                <a:spcPct val="120000"/>
              </a:lnSpc>
              <a:buFont typeface="Courier New" pitchFamily="49" charset="0"/>
              <a:buChar char="o"/>
            </a:pPr>
            <a:r>
              <a:rPr lang="th-TH" sz="1200" spc="-5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รายงานผลการตรวจสอบด้านการเงิน การบัญชี การปฏิบัติตามกฎระเบียบและข้อบังคับ และรายงานผลการตรวจสอบการดำเนินงาน</a:t>
            </a:r>
            <a:endParaRPr lang="en-US" sz="1200" spc="-5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82550" algn="thaiDist">
              <a:lnSpc>
                <a:spcPct val="120000"/>
              </a:lnSpc>
              <a:buFont typeface="Courier New" pitchFamily="49" charset="0"/>
              <a:buChar char="o"/>
            </a:pPr>
            <a:r>
              <a:rPr lang="th-TH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รายงานผลการตรวจสอบการจัดซื้อจัดจ้างด้วย</a:t>
            </a:r>
            <a:r>
              <a:rPr lang="en-US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e-Auction</a:t>
            </a:r>
            <a:r>
              <a:rPr lang="th-TH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ถ้ามี</a:t>
            </a:r>
            <a:endParaRPr lang="en-US" sz="1200" spc="-1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82550" algn="thaiDist">
              <a:lnSpc>
                <a:spcPct val="12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5720" y="2794432"/>
            <a:ext cx="4071966" cy="35719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ค.ต.ป.ประจำกระทรวง      อ.ค.ต.ป.กลุ่มกระทรวง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2214546" y="2865870"/>
            <a:ext cx="214314" cy="214314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ectangle 45"/>
          <p:cNvSpPr/>
          <p:nvPr/>
        </p:nvSpPr>
        <p:spPr>
          <a:xfrm>
            <a:off x="5572132" y="2794432"/>
            <a:ext cx="2214578" cy="28575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อ.ค.ต.ป.กลุ่มจังหวัด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3438" y="3250356"/>
            <a:ext cx="4357718" cy="19288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1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  <a:endParaRPr lang="th-TH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1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กฎบัตร (กรณีจัดทำครั้งแรก หรือมีการเปลี่ยนแปลง)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1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แผนการตรวจสอบภายใน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แผนการตรวจสอบประจำปีงบประมาณ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1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รายงานผลการตรวจสอบภายใน ครั้งที่ ๑ </a:t>
            </a:r>
          </a:p>
          <a:p>
            <a:pPr marL="355600" lvl="0" indent="-177800" algn="thaiDist">
              <a:lnSpc>
                <a:spcPct val="110000"/>
              </a:lnSpc>
              <a:buFont typeface="Courier New" pitchFamily="49" charset="0"/>
              <a:buChar char="o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รายงานผลการตรวจสอบด้านการเงิน การบัญชี การปฏิบัติตามกฎระเบียบและข้อบังคับ และรายงานผลการตรวจสอบการดำเนินงาน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indent="-177800" algn="thaiDist">
              <a:lnSpc>
                <a:spcPct val="110000"/>
              </a:lnSpc>
              <a:buFont typeface="Courier New" pitchFamily="49" charset="0"/>
              <a:buChar char="o"/>
            </a:pPr>
            <a:r>
              <a:rPr lang="th-TH" sz="1200" spc="-1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รายงานผลการตรวจสอบการจัดซื้อจัดจ้างด้วย</a:t>
            </a:r>
            <a:r>
              <a:rPr lang="en-US" sz="1200" spc="-1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e-Auction</a:t>
            </a:r>
            <a:r>
              <a:rPr lang="th-TH" sz="1200" spc="-1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ถ้ามี</a:t>
            </a:r>
            <a:endParaRPr lang="th-TH" sz="1200" b="1" spc="-1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44008" y="5294762"/>
            <a:ext cx="4357148" cy="14287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1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  <a:endParaRPr lang="th-TH" sz="12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lvl="0" indent="-82550" algn="thaiDist">
              <a:lnSpc>
                <a:spcPct val="11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รายงานผลการตรวจสอบภายใน ครั้งที่ ๒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 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3050" lvl="1" indent="-95250" algn="thaiDist">
              <a:lnSpc>
                <a:spcPct val="110000"/>
              </a:lnSpc>
              <a:buFont typeface="Courier New" pitchFamily="49" charset="0"/>
              <a:buChar char="o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รายงานผลการตรวจสอบด้านการเงิน การบัญชี การปฏิบัติตามกฎระเบียบและข้อบังคับ และรายงานผลการตรวจสอบการดำเนินงาน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3050" lvl="1" indent="-95250" algn="thaiDist">
              <a:lnSpc>
                <a:spcPct val="110000"/>
              </a:lnSpc>
              <a:buFont typeface="Courier New" pitchFamily="49" charset="0"/>
              <a:buChar char="o"/>
            </a:pPr>
            <a:r>
              <a:rPr lang="th-TH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รายงานผลการตรวจสอบการจัดซื้อจัดจ้างด้วย</a:t>
            </a:r>
            <a:r>
              <a:rPr lang="en-US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e-Auction</a:t>
            </a:r>
            <a:r>
              <a:rPr lang="th-TH" sz="1200" spc="-1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ถ้ามี</a:t>
            </a:r>
            <a:endParaRPr lang="en-US" sz="1200" spc="-1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82550" algn="thaiDist">
              <a:lnSpc>
                <a:spcPct val="110000"/>
              </a:lnSpc>
              <a:buFont typeface="Arial" pitchFamily="34" charset="0"/>
              <a:buChar char="•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แบบประเมินตนเอง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32" y="71414"/>
            <a:ext cx="3009157" cy="635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B6C6C0BE-0DF5-4EBC-9335-5C42B17855EF}" type="slidenum">
              <a:rPr lang="en-US"/>
              <a:pPr/>
              <a:t>3</a:t>
            </a:fld>
            <a:endParaRPr lang="th-TH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59"/>
            <a:ext cx="9501222" cy="1139825"/>
          </a:xfrm>
        </p:spPr>
        <p:txBody>
          <a:bodyPr/>
          <a:lstStyle/>
          <a:p>
            <a:pPr algn="l"/>
            <a:r>
              <a:rPr lang="th-TH" sz="2800" b="1" dirty="0" smtClean="0"/>
              <a:t>๑</a:t>
            </a:r>
            <a:r>
              <a:rPr lang="en-US" sz="2800" b="1" dirty="0" smtClean="0"/>
              <a:t>. </a:t>
            </a:r>
            <a:r>
              <a:rPr lang="th-TH" sz="2600" b="1" dirty="0" smtClean="0"/>
              <a:t>ระเบียบสำนักนายกรัฐมนตรี </a:t>
            </a:r>
            <a:br>
              <a:rPr lang="th-TH" sz="2600" b="1" dirty="0" smtClean="0"/>
            </a:br>
            <a:r>
              <a:rPr lang="th-TH" sz="2600" b="1" dirty="0" smtClean="0"/>
              <a:t>     ว่าด้วยการตรว</a:t>
            </a:r>
            <a:r>
              <a:rPr lang="th-TH" sz="2600" b="1" dirty="0"/>
              <a:t>จสอบและประเมินผลภาค</a:t>
            </a:r>
            <a:r>
              <a:rPr lang="th-TH" sz="2600" b="1" dirty="0" smtClean="0"/>
              <a:t>ราชการ </a:t>
            </a:r>
            <a:r>
              <a:rPr lang="th-TH" sz="2600" b="1" dirty="0"/>
              <a:t>(ค.ต.ป.)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638" y="2343152"/>
            <a:ext cx="8329642" cy="1871666"/>
          </a:xfrm>
        </p:spPr>
        <p:txBody>
          <a:bodyPr/>
          <a:lstStyle/>
          <a:p>
            <a:pPr marL="1436688" indent="-742950">
              <a:spcBef>
                <a:spcPts val="1800"/>
              </a:spcBef>
              <a:buFont typeface="Wingdings" pitchFamily="2" charset="2"/>
              <a:buChar char="v"/>
            </a:pPr>
            <a:r>
              <a:rPr lang="th-TH" sz="2600" b="1" dirty="0"/>
              <a:t>ระเบียบ ค.ต.ป. พ.ศ. </a:t>
            </a:r>
            <a:r>
              <a:rPr lang="th-TH" sz="2600" b="1" dirty="0" smtClean="0"/>
              <a:t>๒๕๔๘</a:t>
            </a:r>
            <a:endParaRPr lang="th-TH" sz="2600" b="1" dirty="0"/>
          </a:p>
          <a:p>
            <a:pPr marL="1436688" indent="-742950">
              <a:spcBef>
                <a:spcPts val="1800"/>
              </a:spcBef>
              <a:buFont typeface="Wingdings" pitchFamily="2" charset="2"/>
              <a:buChar char="v"/>
            </a:pPr>
            <a:r>
              <a:rPr lang="th-TH" sz="2600" b="1" dirty="0"/>
              <a:t>ระเบียบ ค.ต.ป. ฉบับที่ </a:t>
            </a:r>
            <a:r>
              <a:rPr lang="th-TH" sz="2600" b="1" dirty="0" smtClean="0"/>
              <a:t>๒ </a:t>
            </a:r>
            <a:r>
              <a:rPr lang="th-TH" sz="2600" b="1" dirty="0"/>
              <a:t>พ.ศ. </a:t>
            </a:r>
            <a:r>
              <a:rPr lang="th-TH" sz="2600" b="1" dirty="0" smtClean="0"/>
              <a:t>๒๕๕๐</a:t>
            </a:r>
            <a:endParaRPr lang="th-TH" sz="2600" b="1" dirty="0"/>
          </a:p>
          <a:p>
            <a:pPr marL="1436688" indent="-742950">
              <a:spcBef>
                <a:spcPts val="1800"/>
              </a:spcBef>
              <a:buFont typeface="Wingdings" pitchFamily="2" charset="2"/>
              <a:buChar char="v"/>
            </a:pPr>
            <a:r>
              <a:rPr lang="th-TH" sz="2600" b="1" dirty="0"/>
              <a:t>ระเบียบ ค.ต.ป. ฉบับที่ </a:t>
            </a:r>
            <a:r>
              <a:rPr lang="th-TH" sz="2600" b="1" dirty="0" smtClean="0"/>
              <a:t>๓ </a:t>
            </a:r>
            <a:r>
              <a:rPr lang="th-TH" sz="2600" b="1" dirty="0"/>
              <a:t>พ.ศ. </a:t>
            </a:r>
            <a:r>
              <a:rPr lang="th-TH" sz="2600" b="1" dirty="0" smtClean="0"/>
              <a:t>๒๕๕๒</a:t>
            </a:r>
            <a:endParaRPr lang="th-TH" sz="2600" b="1" dirty="0"/>
          </a:p>
          <a:p>
            <a:pPr marL="1436688" indent="-742950">
              <a:spcBef>
                <a:spcPts val="1800"/>
              </a:spcBef>
              <a:buFont typeface="Wingdings" pitchFamily="2" charset="2"/>
              <a:buChar char="v"/>
            </a:pPr>
            <a:endParaRPr lang="th-TH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6"/>
          <p:cNvSpPr>
            <a:spLocks noChangeArrowheads="1"/>
          </p:cNvSpPr>
          <p:nvPr/>
        </p:nvSpPr>
        <p:spPr bwMode="gray">
          <a:xfrm>
            <a:off x="5572132" y="3233000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7" name="AutoShape 26"/>
          <p:cNvSpPr>
            <a:spLocks noChangeArrowheads="1"/>
          </p:cNvSpPr>
          <p:nvPr/>
        </p:nvSpPr>
        <p:spPr bwMode="gray">
          <a:xfrm>
            <a:off x="1177915" y="3215014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467624" y="227420"/>
            <a:ext cx="5462094" cy="415498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1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การควบคุมภายในและการบริหารความเสี่ยง</a:t>
            </a:r>
            <a:endParaRPr lang="en-US" sz="2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2844" y="3620114"/>
            <a:ext cx="4214842" cy="1428760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lvl="0" indent="355600" algn="thaiDist">
              <a:lnSpc>
                <a:spcPct val="150000"/>
              </a:lnSpc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รายงานผลการดำเนินงานตามแผนการปรับปรุงการควบคุมภายในของงวดก่อน (ปีงบประมาณ พ.ศ. ๒๕๕๖) ของส่วนราชการและภาพรวมกระทรวง 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785794"/>
            <a:ext cx="1643074" cy="285752"/>
          </a:xfrm>
          <a:prstGeom prst="roundRect">
            <a:avLst/>
          </a:prstGeom>
          <a:solidFill>
            <a:srgbClr val="00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126138"/>
            <a:ext cx="8643998" cy="1222742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indent="-273050">
              <a:spcBef>
                <a:spcPts val="3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เพื่อสอบทานถึงความเพียงพอ เหมาะสม และประสิทธิภาพระบบการควบคุมภายในของส่วนราชการที่จัดทำตามข้อ ๖ ของระเบียบคตง.โดยพิจารณาความครบถ้วนสมบูรณ์ของรายงาน ความน่าเชื่อถือของรายงาน และประสิทธิภาพของการควบคุมภายใน</a:t>
            </a:r>
          </a:p>
          <a:p>
            <a:pPr marL="273050" indent="-273050">
              <a:spcBef>
                <a:spcPts val="3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ให้ข้อเสนอแนะที่เป็นประโยชน์เพื่อการปรับปรุง แก้ไข และพัฒนาการปฏิบัติงานควบคุมภายในและการบริหาร   ความเสี่ยงให้เหมาะสม</a:t>
            </a:r>
            <a:endParaRPr lang="th-TH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071802" y="285728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ounded Rectangle 27"/>
          <p:cNvSpPr/>
          <p:nvPr/>
        </p:nvSpPr>
        <p:spPr>
          <a:xfrm>
            <a:off x="3000364" y="2547974"/>
            <a:ext cx="2786082" cy="285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9512" y="5168022"/>
            <a:ext cx="4178174" cy="1357322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indent="450850" algn="thaiDist">
              <a:lnSpc>
                <a:spcPct val="150000"/>
              </a:lnSpc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รายงานการควบคุมภายในและการ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บริหารความ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เสี่ยงของส่วนราชการและภาพรวมกระทรวง 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ดังนี้ แบบ 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ปอ. ๑  แบบ ปอ. ๒  แบบ ปอ. ๓  และแบบ ปส.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5720" y="3031194"/>
            <a:ext cx="4071966" cy="35719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ค.ต.ป.ประจำกระทรวง      อ.ค.ต.ป.กลุ่มกระทรวง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2214546" y="3102632"/>
            <a:ext cx="214314" cy="214314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ectangle 45"/>
          <p:cNvSpPr/>
          <p:nvPr/>
        </p:nvSpPr>
        <p:spPr>
          <a:xfrm>
            <a:off x="5572132" y="3031194"/>
            <a:ext cx="2214578" cy="37289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อ.ค.ต.ป.กลุ่มจังหวัด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14876" y="3620114"/>
            <a:ext cx="4214842" cy="14281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lvl="0" indent="355600" algn="thaiDist">
              <a:lnSpc>
                <a:spcPct val="150000"/>
              </a:lnSpc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รายงานผลการดำเนินงานตามแผนการปรับปรุง  การควบคุมภายในของงวดก่อน (ปีงบประมาณ พ.ศ. ๒๕๕๖) ของสำนักงานจังหวัด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16016" y="5168022"/>
            <a:ext cx="4213702" cy="1357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indent="450850" algn="thaiDist">
              <a:lnSpc>
                <a:spcPct val="150000"/>
              </a:lnSpc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รายงานการควบคุมภายในและการบริหาร         ความเสี่ยงของสำนักงานจังหวัด ดังนี้ 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 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ปอ. ๑ 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 </a:t>
            </a: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ปอ. ๒  แบบ ปอ. ๓  และแบบ ปส.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645" y="71414"/>
            <a:ext cx="3009157" cy="635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6"/>
          <p:cNvSpPr>
            <a:spLocks noChangeArrowheads="1"/>
          </p:cNvSpPr>
          <p:nvPr/>
        </p:nvSpPr>
        <p:spPr bwMode="gray">
          <a:xfrm>
            <a:off x="5572132" y="3329918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7" name="AutoShape 26"/>
          <p:cNvSpPr>
            <a:spLocks noChangeArrowheads="1"/>
          </p:cNvSpPr>
          <p:nvPr/>
        </p:nvSpPr>
        <p:spPr bwMode="gray">
          <a:xfrm>
            <a:off x="1177915" y="3310222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467624" y="155982"/>
            <a:ext cx="4104772" cy="415498"/>
          </a:xfrm>
          <a:prstGeom prst="rect">
            <a:avLst/>
          </a:prstGeom>
          <a:solidFill>
            <a:srgbClr val="66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1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การปฏิบัติราชการตามคำรับรอง</a:t>
            </a:r>
            <a:endParaRPr lang="en-US" sz="2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158" y="3714752"/>
            <a:ext cx="3857652" cy="1226416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marL="355600" lvl="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คำรับรองการปฏิบัติราชการของส่วนราชการ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รายงานผลการประเมินตนเองตามคำรับรอง</a:t>
            </a:r>
            <a:r>
              <a:rPr lang="th-TH" sz="1400" spc="-4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การปฏิบัติราชการรอบ ๖ เดือนของส่วนราชการ</a:t>
            </a:r>
            <a:endParaRPr lang="en-US" sz="1400" spc="-4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714356"/>
            <a:ext cx="1643074" cy="285752"/>
          </a:xfrm>
          <a:prstGeom prst="roundRect">
            <a:avLst/>
          </a:prstGeom>
          <a:solidFill>
            <a:srgbClr val="80008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054700"/>
            <a:ext cx="8572560" cy="1445606"/>
          </a:xfrm>
          <a:prstGeom prst="rect">
            <a:avLst/>
          </a:prstGeom>
          <a:solidFill>
            <a:srgbClr val="FFC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indent="-273050">
              <a:spcBef>
                <a:spcPts val="200"/>
              </a:spcBef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เน้นเรื่อง ความโปร่งใส ประสิทธิภาพ และประสิทธิผล</a:t>
            </a:r>
          </a:p>
          <a:p>
            <a:pPr marL="273050" indent="-273050">
              <a:spcBef>
                <a:spcPts val="2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เพื่อให้เกิดความเชื่อมั่นอย่างพอประมาณว่า ข้อมูล เอกสารหลักฐานและการปฏิบัติตรงตามรายงานผลการปฏิบัติราชการโดยไม่ขัดต่อความเป็นจริง และสอดคล้องกับคำรับรองการปฏิบัติราชการ โดยพิจาณาในประเด็น          ความครบถ้วนสมบูรณ์ของรายงานผลการปฏิบัติราชการ ความถูกต้องแม่นยำและน่าเชื่อถือของข้อมูลรายงาน ประโยชน์ของการดำเนินงาน และความเหมาะสมของตัวชี้วัด</a:t>
            </a:r>
          </a:p>
          <a:p>
            <a:pPr marL="273050" indent="-273050">
              <a:spcBef>
                <a:spcPts val="200"/>
              </a:spcBef>
              <a:buFont typeface="Wingdings" pitchFamily="2" charset="2"/>
              <a:buChar char="v"/>
            </a:pPr>
            <a:r>
              <a:rPr lang="th-TH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ให้ข้อเสนอแนะที่เป็นประโยชน์เพื่อการปรับปรุง แก้ไข และพัฒนาการปฏิบัติราชการตามคำรับรอง</a:t>
            </a:r>
            <a:endParaRPr lang="th-TH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071802" y="214290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ounded Rectangle 27"/>
          <p:cNvSpPr/>
          <p:nvPr/>
        </p:nvSpPr>
        <p:spPr>
          <a:xfrm>
            <a:off x="3000364" y="2714620"/>
            <a:ext cx="2786082" cy="285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7158" y="5072074"/>
            <a:ext cx="3857652" cy="1071570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indent="273050" algn="thaiDist">
              <a:lnSpc>
                <a:spcPct val="150000"/>
              </a:lnSpc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รายงานผลการประเมินตนเองตามคำรับรองการปฏิบัติราชการรอบ ๑๒ เดือนของส่วนราชการ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5720" y="3126402"/>
            <a:ext cx="4071966" cy="35719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ค.ต.ป.ประจำกระทรวง      อ.ค.ต.ป.กลุ่มกระทรวง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2214546" y="3197840"/>
            <a:ext cx="214314" cy="214314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ectangle 45"/>
          <p:cNvSpPr/>
          <p:nvPr/>
        </p:nvSpPr>
        <p:spPr>
          <a:xfrm>
            <a:off x="5572132" y="3126402"/>
            <a:ext cx="2214578" cy="37460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อ.ค.ต.ป.กลุ่มจังหวัด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4876" y="3717032"/>
            <a:ext cx="3857652" cy="12312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marL="355600" lvl="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คำรับรองการปฏิบัติราชการของจังหวัด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รายงานผลการประเมินตนเองตามคำรับรองการปฏิบัติราชการรอบ ๖ เดือนของจังหวัด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14876" y="5072074"/>
            <a:ext cx="3857652" cy="10715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5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indent="273050" algn="thaiDist">
              <a:lnSpc>
                <a:spcPct val="150000"/>
              </a:lnSpc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รายงานผลการประเมินตนเองตามคำรับรอง การปฏิบัติราชการรอบ ๑๒ เดือนของจัหวัด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 flipH="1" flipV="1">
            <a:off x="357158" y="6263365"/>
            <a:ext cx="8429684" cy="52322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>
              <a:tabLst>
                <a:tab pos="900113" algn="l"/>
              </a:tabLst>
            </a:pP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</a:t>
            </a:r>
            <a:r>
              <a:rPr lang="en-US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ในปีงบประมาณ พ.ศ. ๒๕๕๗  ส.ก.พ.ร. ให้ส่วนราชการรายงานรอบ ๖ เดือนภายใน  พ.ค. ๕๗  </a:t>
            </a:r>
          </a:p>
          <a:p>
            <a:pPr indent="900113"/>
            <a:r>
              <a:rPr lang="th-TH" sz="1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สำหรับจังหวัดให้ยกเว้นการรายงานรอบ ๖ เดือน</a:t>
            </a:r>
            <a:endParaRPr lang="th-TH" sz="1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32" y="71414"/>
            <a:ext cx="3009157" cy="635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มิติด้านการบริหารจัดการ</a:t>
            </a:r>
            <a:endParaRPr lang="en-US" sz="2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6"/>
          <p:cNvSpPr>
            <a:spLocks noChangeArrowheads="1"/>
          </p:cNvSpPr>
          <p:nvPr/>
        </p:nvSpPr>
        <p:spPr bwMode="gray">
          <a:xfrm>
            <a:off x="5572132" y="3079110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7" name="AutoShape 26"/>
          <p:cNvSpPr>
            <a:spLocks noChangeArrowheads="1"/>
          </p:cNvSpPr>
          <p:nvPr/>
        </p:nvSpPr>
        <p:spPr bwMode="gray">
          <a:xfrm>
            <a:off x="1177915" y="3150548"/>
            <a:ext cx="2036763" cy="459122"/>
          </a:xfrm>
          <a:prstGeom prst="downArrow">
            <a:avLst>
              <a:gd name="adj1" fmla="val 56417"/>
              <a:gd name="adj2" fmla="val 48338"/>
            </a:avLst>
          </a:prstGeom>
          <a:gradFill rotWithShape="0">
            <a:gsLst>
              <a:gs pos="0">
                <a:srgbClr val="969696"/>
              </a:gs>
              <a:gs pos="100000">
                <a:srgbClr val="006666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5" name="Rectangle 14"/>
          <p:cNvSpPr/>
          <p:nvPr/>
        </p:nvSpPr>
        <p:spPr>
          <a:xfrm>
            <a:off x="3286116" y="71414"/>
            <a:ext cx="2714644" cy="461665"/>
          </a:xfrm>
          <a:prstGeom prst="rect">
            <a:avLst/>
          </a:prstGeom>
          <a:solidFill>
            <a:srgbClr val="0033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รายงานการเงิน </a:t>
            </a:r>
            <a:endParaRPr lang="en-U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3429000"/>
            <a:ext cx="4277874" cy="1285884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2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algn="thaiDist">
              <a:lnSpc>
                <a:spcPct val="120000"/>
              </a:lnSpc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รายงานระดับกรมและภาพรวมกระทรวง ดังนี้</a:t>
            </a:r>
          </a:p>
          <a:p>
            <a:pPr marL="177800" lvl="0" indent="-177800" algn="thaiDist"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รายงานการเบิกจ่ายงบประมาณจากระบบการบริหารการเงินการคลังภาครัฐแบบอิเล็กทรอนิกส์ (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GFMIS)</a:t>
            </a:r>
          </a:p>
          <a:p>
            <a:pPr marL="177800" indent="-177800" algn="thaiDist"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เอกสาร หลักฐาน และข้อมูลต่าง ๆ ตามที่ ค.ต.ป. ประจำกระทรวงร้องขอ</a:t>
            </a:r>
            <a:endParaRPr lang="th-TH" sz="1200" b="1" spc="-1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5720" y="728052"/>
            <a:ext cx="1643074" cy="285752"/>
          </a:xfrm>
          <a:prstGeom prst="roundRect">
            <a:avLst/>
          </a:prstGeom>
          <a:solidFill>
            <a:srgbClr val="0033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ประเด็นพิจารณา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720" y="1037902"/>
            <a:ext cx="8643998" cy="14287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>
              <a:spcBef>
                <a:spcPts val="60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เพื่อให้เกิดความเชื่อมั่นอย่างพอประมาณว่า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เนื้อหาและข้อมูลรายงานการเงิน หรือผลปฏิบัติงานที่แสดงเป็นตัวเลขทางการเงิน ได้จัดทำขึ้นโดยไม่ขัดต่อความถูกต้อง และเป็นไปตามหลักการมาตรฐานการบัญชีภาครัฐและระเบียบแนวปฏิบัติที่เกี่ยวข้อง มีความสอดคล้องและสมเหตุสมผลตามผลการดำเนินงานที่เกิดขึ้นจริงและแผนที่กำหนดไว้</a:t>
            </a:r>
          </a:p>
          <a:p>
            <a:pPr marL="273050" indent="-95250">
              <a:spcBef>
                <a:spcPts val="0"/>
              </a:spcBef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ปัญหาสำคัญและต้องปรับปรุงที่เกี่ยวข้องกับการจัดทำรายงานการเงินและการดำเนินการงานอื่นที่เกี่ยวข้องได้มีการดำเนินการด้วยความถูกต้องและเหมาะสมหรือไม่ เพียงใด</a:t>
            </a:r>
          </a:p>
          <a:p>
            <a:pPr marL="177800" indent="-177800">
              <a:spcBef>
                <a:spcPts val="0"/>
              </a:spcBef>
              <a:buFont typeface="Wingdings" pitchFamily="2" charset="2"/>
              <a:buChar char="v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เพื่อให้ข้อเสนอแนะที่เป็นประโยชน์ในการปรับปรุงและพัฒนาการจัดทำรายงานการเงิน ตลอดจนการดำเนินงานอื่นที่เกี่ยวข้อง</a:t>
            </a:r>
            <a:endParaRPr lang="th-TH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857488" y="142852"/>
            <a:ext cx="285752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ounded Rectangle 27"/>
          <p:cNvSpPr/>
          <p:nvPr/>
        </p:nvSpPr>
        <p:spPr>
          <a:xfrm>
            <a:off x="3000364" y="2565396"/>
            <a:ext cx="2786082" cy="285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เอกสารหลักฐานในการสอบทาน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32" y="4797152"/>
            <a:ext cx="4286280" cy="1945672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>
              <a:lnSpc>
                <a:spcPct val="120000"/>
              </a:lnSpc>
            </a:pPr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 </a:t>
            </a:r>
          </a:p>
          <a:p>
            <a:pPr algn="thaiDist">
              <a:lnSpc>
                <a:spcPct val="120000"/>
              </a:lnSpc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รายงานระดับกรมและภาพรวมกระทรวง ดังนี้</a:t>
            </a:r>
            <a:endParaRPr lang="th-TH" sz="1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3050" lvl="0" indent="-177800" algn="thaiDist"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รายงานการเบิกจ่ายงบประมาณจากระบบการบริหารการเงินการคลังภาครัฐแบบอิเล็กทรอนิกส์ (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GFMIS)</a:t>
            </a:r>
          </a:p>
          <a:p>
            <a:pPr marL="273050" lvl="0" indent="-177800" algn="thaiDist">
              <a:buFont typeface="Arial" pitchFamily="34" charset="0"/>
              <a:buChar char="•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งบการเงิน</a:t>
            </a:r>
          </a:p>
          <a:p>
            <a:pPr marL="450850" lvl="0" algn="thaiDist">
              <a:buFont typeface="Courier New" pitchFamily="49" charset="0"/>
              <a:buChar char="o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งบแสดงฐานะทางการเงิน  </a:t>
            </a:r>
          </a:p>
          <a:p>
            <a:pPr marL="450850" lvl="0" algn="thaiDist">
              <a:buFont typeface="Courier New" pitchFamily="49" charset="0"/>
              <a:buChar char="o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งบแสดงผลการดำเนินงานทางการเงิน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0850" lvl="0" algn="thaiDist">
              <a:buFont typeface="Courier New" pitchFamily="49" charset="0"/>
              <a:buChar char="o"/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หมายเหตุประกอบงบการเงิน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thaiDist"/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ทั้งนี้ ให้ใช้ข้อมูลจากระบบ 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ของช่วงเวลาที่ ๑ 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๑๔ โดยไม่จำเป็นต้องรอผลการตรวจสอบจาก สตง.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5720" y="2966728"/>
            <a:ext cx="4071966" cy="357190"/>
          </a:xfrm>
          <a:prstGeom prst="rect">
            <a:avLst/>
          </a:prstGeom>
          <a:solidFill>
            <a:srgbClr val="0033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ค.ต.ป.ประจำกระทรวง      อ.ค.ต.ป.กลุ่มกระทรวง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2214546" y="3038166"/>
            <a:ext cx="214314" cy="214314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Rectangle 45"/>
          <p:cNvSpPr/>
          <p:nvPr/>
        </p:nvSpPr>
        <p:spPr>
          <a:xfrm>
            <a:off x="5572132" y="2966728"/>
            <a:ext cx="2214578" cy="31825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อ.ค.ต.ป.กลุ่มจังหวัด</a:t>
            </a:r>
            <a:endParaRPr lang="th-TH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57686" y="3361664"/>
            <a:ext cx="4786346" cy="12817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๖ เดือน  </a:t>
            </a:r>
          </a:p>
          <a:p>
            <a:pPr algn="thaiDist"/>
            <a:r>
              <a:rPr lang="th-TH" sz="1200" spc="-2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สอบทานจากงบประมาณรายจ่ายประจำปีงบประมาณ พ.ศ. ๒๕๕๗ </a:t>
            </a:r>
            <a:r>
              <a:rPr lang="th-TH" sz="1200" spc="-5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ของจังหวัด (งบประมาณที่จังหวัดเป็นเจ้าของงบประมาณ (กรมจังหวัด))</a:t>
            </a:r>
            <a:endParaRPr lang="th-TH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8288" lvl="1" indent="-173038" algn="thaiDist">
              <a:buFont typeface="Arial" pitchFamily="34" charset="0"/>
              <a:buChar char="•"/>
              <a:tabLst>
                <a:tab pos="268288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รายงานการเบิกจ่ายงบประมาณจากระบบการบริหารการเงินการคลังภาครัฐแบบอิเล็กทรอนิกส์ (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GFMIS) </a:t>
            </a:r>
          </a:p>
          <a:p>
            <a:pPr marL="268288" lvl="0" indent="-173038" algn="thaiDist">
              <a:buFont typeface="Arial" pitchFamily="34" charset="0"/>
              <a:buChar char="•"/>
              <a:tabLst>
                <a:tab pos="268288" algn="l"/>
              </a:tabLst>
            </a:pPr>
            <a:r>
              <a:rPr lang="th-TH" sz="1200" spc="-8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เอกสาร หลักฐาน และข้อมูลต่าง ๆ ตามที่ อ.ค.ต.ป. กลุ่มจังหวัดร้องขอ</a:t>
            </a:r>
            <a:endParaRPr lang="en-US" sz="1200" spc="-8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57686" y="4752702"/>
            <a:ext cx="4786346" cy="20338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1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 ๑๒ เดือน</a:t>
            </a:r>
          </a:p>
          <a:p>
            <a:pPr algn="thaiDist">
              <a:buFont typeface="Wingdings" pitchFamily="2" charset="2"/>
              <a:buChar char="Ø"/>
            </a:pPr>
            <a:r>
              <a:rPr lang="th-TH" sz="1200" spc="-2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สอบทานจากงบประมาณรายจ่ายประจำปีงบประมาณ พ.ศ. ๒๕๕๗ </a:t>
            </a:r>
            <a:r>
              <a:rPr lang="th-TH" sz="1200" spc="-5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ของจังหวัด (งบประมาณที่จังหวัดเป็นเจ้าของงบประมาณ (กรมจังหวัด))</a:t>
            </a:r>
            <a:endParaRPr lang="th-TH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 algn="thaiDist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รายงานการเบิกจ่ายงบประมาณจากระบบการบริหารการเงินการคลังภาครัฐแบบอิเล็กทรอนิกส์ (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GFMIS)</a:t>
            </a:r>
          </a:p>
          <a:p>
            <a:pPr marL="173038" lvl="1" indent="-173038" algn="thaiDist">
              <a:buSzPct val="90000"/>
              <a:buFont typeface="Wingdings" pitchFamily="2" charset="2"/>
              <a:buChar char="Ø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 algn="thaiDist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งบแสดงฐานะทางการเงิน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 algn="thaiDist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งบแสดงผลการดำเนินงานทางการเงิน</a:t>
            </a:r>
            <a:endParaRPr lang="en-US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1" indent="-177800" algn="thaiDist">
              <a:buSzPct val="90000"/>
              <a:buFont typeface="Courier New" pitchFamily="49" charset="0"/>
              <a:buChar char="o"/>
              <a:tabLst>
                <a:tab pos="531813" algn="l"/>
              </a:tabLst>
            </a:pP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หมายเหตุประกอบงบการเงิน</a:t>
            </a:r>
          </a:p>
          <a:p>
            <a:pPr marL="0" lvl="1" algn="thaiDist"/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ทั้งนี้ ให้ใช้ข้อมูลจากระบบ 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GFMIS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ของช่วงเวลาที่ ๑ </a:t>
            </a:r>
            <a:r>
              <a:rPr lang="en-US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๑๔ โดยไม่จำเป็นต้องรอผลการตรวจสอบจาก สตง.</a:t>
            </a:r>
            <a:endParaRPr lang="en-US" sz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643710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-32" y="81864"/>
            <a:ext cx="273825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การสอบทานกรณีปกติ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</a:pP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มิติด้านการเงิน</a:t>
            </a:r>
            <a:endParaRPr lang="en-US" sz="2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142852"/>
            <a:ext cx="9001156" cy="714380"/>
          </a:xfrm>
        </p:spPr>
        <p:txBody>
          <a:bodyPr/>
          <a:lstStyle/>
          <a:p>
            <a:pPr marL="450850" indent="-450850"/>
            <a:r>
              <a:rPr lang="th-TH" sz="2400" dirty="0" smtClean="0">
                <a:solidFill>
                  <a:schemeClr val="tx1"/>
                </a:solidFill>
              </a:rPr>
              <a:t>๙</a:t>
            </a:r>
            <a:r>
              <a:rPr lang="th-TH" sz="2400" b="1" dirty="0" smtClean="0">
                <a:solidFill>
                  <a:schemeClr val="tx1"/>
                </a:solidFill>
              </a:rPr>
              <a:t>. </a:t>
            </a:r>
            <a:r>
              <a:rPr lang="th-TH" sz="2400" dirty="0" smtClean="0">
                <a:solidFill>
                  <a:schemeClr val="tx1"/>
                </a:solidFill>
                <a:ea typeface="Tahoma" pitchFamily="34" charset="0"/>
              </a:rPr>
              <a:t>การส่งรายงานระหว่างปี (รอบ ๖ เดือน) พ.ศ. ๒๕๕๗ พร้อมกับรายงานประจำปี (รอบ ๑๒ เดือน) พ.ศ. ๒๕๕๗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1714488"/>
            <a:ext cx="821537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077913" algn="thaiDi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tabLst>
                <a:tab pos="900113" algn="l"/>
              </a:tabLst>
            </a:pPr>
            <a:r>
              <a:rPr kumimoji="0" lang="th-TH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เนื่องจากส่วนราชการ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หลายแห่ง </a:t>
            </a:r>
            <a:r>
              <a:rPr kumimoji="0" lang="th-TH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ได้รับผลกระทบจากสถานการณ์  การชุมนุมทางการเมือง ทำให้ไม่สามารถปฏิบัติงานได้ตามปกติ ซึ่งส่ง ผลกระทบต่อการจัดทำรายงานผลการตรวจสอบและประเมินผลภาคราชการ</a:t>
            </a:r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๒๕๕๗ </a:t>
            </a:r>
            <a:r>
              <a:rPr kumimoji="0" lang="th-TH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R="0" lvl="0" indent="1077913" algn="thaiDist" defTabSz="914400" rtl="0" eaLnBrk="1" fontAlgn="base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113" algn="l"/>
              </a:tabLst>
            </a:pPr>
            <a:r>
              <a:rPr kumimoji="0" lang="th-TH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ดังนั้น เพื่อเป็นการบรรเทาผลกระทบที่เกิดขึ้น จึงขอให้คณะกรรมการตรวจสอบและประเมินผลคณะต่าง </a:t>
            </a:r>
            <a:r>
              <a:rPr kumimoji="0" lang="th-TH" altLang="zh-CN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ๆ</a:t>
            </a:r>
            <a:r>
              <a:rPr kumimoji="0" lang="th-TH" altLang="zh-CN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จัดส่งรายงานผลการตรวจสอบและประเมินผลภาคราชการ ระหว่างปีงบประมาณ พ.ศ. ๒๕๕๗ (รอบ ๖ เดือน) พร้อมกับการส่งรายงานผลการตรวจสอบและประเมินผลภาคราชการ ประจำปีงบประมาณ พ.ศ. ๒๕๕๗ (รอบ ๑๒ เดือน)</a:t>
            </a:r>
            <a:endParaRPr kumimoji="0" lang="th-TH" altLang="zh-CN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2"/>
          <p:cNvSpPr txBox="1">
            <a:spLocks/>
          </p:cNvSpPr>
          <p:nvPr/>
        </p:nvSpPr>
        <p:spPr bwMode="gray">
          <a:xfrm>
            <a:off x="362974" y="-31532"/>
            <a:ext cx="835243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h-TH" sz="2400" b="1" u="sng" kern="0" spc="-40" dirty="0" smtClean="0">
                <a:solidFill>
                  <a:srgbClr val="C00000"/>
                </a:solidFill>
                <a:latin typeface="Tahoma" pitchFamily="34" charset="0"/>
                <a:ea typeface="+mj-ea"/>
                <a:cs typeface="Tahoma" pitchFamily="34" charset="0"/>
              </a:rPr>
              <a:t>สรุป</a:t>
            </a:r>
            <a:r>
              <a:rPr lang="th-TH" sz="1600" b="1" kern="0" spc="-40" dirty="0" smtClean="0">
                <a:solidFill>
                  <a:srgbClr val="C00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1600" b="1" kern="0" spc="-40" dirty="0" smtClean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ระยะเวลา</a:t>
            </a:r>
            <a:r>
              <a:rPr lang="th-TH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การรายงานผลการตรวจสอบและประเมินผลภาคราชการ</a:t>
            </a:r>
          </a:p>
          <a:p>
            <a:pPr algn="ctr">
              <a:defRPr/>
            </a:pPr>
            <a:r>
              <a:rPr lang="th-TH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ประจำปีงบประมาณ พ</a:t>
            </a:r>
            <a:r>
              <a:rPr lang="en-US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.</a:t>
            </a:r>
            <a:r>
              <a:rPr lang="th-TH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ศ</a:t>
            </a:r>
            <a:r>
              <a:rPr lang="en-US" sz="1600" b="1" kern="0" spc="-40" dirty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. </a:t>
            </a:r>
            <a:r>
              <a:rPr lang="th-TH" sz="1600" b="1" kern="0" spc="-40" dirty="0" smtClean="0">
                <a:solidFill>
                  <a:srgbClr val="3E123F"/>
                </a:solidFill>
                <a:latin typeface="Tahoma" pitchFamily="34" charset="0"/>
                <a:ea typeface="+mj-ea"/>
                <a:cs typeface="Tahoma" pitchFamily="34" charset="0"/>
              </a:rPr>
              <a:t>๒๕๕๗</a:t>
            </a:r>
            <a:endParaRPr lang="en-US" sz="1600" b="1" kern="0" spc="-40" dirty="0">
              <a:solidFill>
                <a:srgbClr val="3E123F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pSp>
        <p:nvGrpSpPr>
          <p:cNvPr id="2" name="Group 42"/>
          <p:cNvGrpSpPr/>
          <p:nvPr/>
        </p:nvGrpSpPr>
        <p:grpSpPr>
          <a:xfrm>
            <a:off x="168937" y="764267"/>
            <a:ext cx="8857798" cy="2729559"/>
            <a:chOff x="168937" y="1173707"/>
            <a:chExt cx="8857798" cy="2729559"/>
          </a:xfrm>
        </p:grpSpPr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168937" y="1173707"/>
              <a:ext cx="8805271" cy="2729559"/>
            </a:xfrm>
            <a:prstGeom prst="rect">
              <a:avLst/>
            </a:prstGeom>
            <a:solidFill>
              <a:srgbClr val="FFE7FF"/>
            </a:solidFill>
            <a:ln w="2857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79" name="Line 3"/>
            <p:cNvSpPr>
              <a:spLocks noChangeShapeType="1"/>
            </p:cNvSpPr>
            <p:nvPr/>
          </p:nvSpPr>
          <p:spPr bwMode="auto">
            <a:xfrm flipV="1">
              <a:off x="4176215" y="2800171"/>
              <a:ext cx="10235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7852166" y="2637275"/>
              <a:ext cx="905901" cy="3714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ค.ต.ป.</a:t>
              </a:r>
            </a:p>
          </p:txBody>
        </p:sp>
        <p:sp>
          <p:nvSpPr>
            <p:cNvPr id="24581" name="Text Box 8"/>
            <p:cNvSpPr txBox="1">
              <a:spLocks noChangeArrowheads="1"/>
            </p:cNvSpPr>
            <p:nvPr/>
          </p:nvSpPr>
          <p:spPr bwMode="auto">
            <a:xfrm>
              <a:off x="2717823" y="1460313"/>
              <a:ext cx="1608514" cy="5927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รมต.</a:t>
              </a:r>
              <a:r>
                <a:rPr lang="en-US" sz="1200" b="1" dirty="0">
                  <a:latin typeface="Tahoma" pitchFamily="34" charset="0"/>
                  <a:ea typeface="Gulim" pitchFamily="34" charset="-127"/>
                  <a:cs typeface="Tahoma" pitchFamily="34" charset="0"/>
                </a:rPr>
                <a:t> </a:t>
              </a:r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(ต้นฉบับ)</a:t>
              </a:r>
            </a:p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ปลัด (สำเนา)</a:t>
              </a:r>
              <a:endParaRPr lang="th-TH" sz="1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4067510" y="2510771"/>
              <a:ext cx="1290308" cy="327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๓๐ </a:t>
              </a:r>
              <a:r>
                <a:rPr lang="th-TH" sz="1200" b="1" dirty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ม.ค. </a:t>
              </a:r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๕๘</a:t>
              </a:r>
              <a:endPara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24584" name="Line 17"/>
            <p:cNvSpPr>
              <a:spLocks noChangeShapeType="1"/>
            </p:cNvSpPr>
            <p:nvPr/>
          </p:nvSpPr>
          <p:spPr bwMode="auto">
            <a:xfrm flipH="1" flipV="1">
              <a:off x="3481756" y="2082087"/>
              <a:ext cx="0" cy="3608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13" name="AutoShape 28"/>
            <p:cNvSpPr>
              <a:spLocks noChangeArrowheads="1"/>
            </p:cNvSpPr>
            <p:nvPr/>
          </p:nvSpPr>
          <p:spPr bwMode="auto">
            <a:xfrm>
              <a:off x="275605" y="2926395"/>
              <a:ext cx="1213999" cy="839229"/>
            </a:xfrm>
            <a:prstGeom prst="flowChartMultidocument">
              <a:avLst/>
            </a:prstGeom>
            <a:solidFill>
              <a:srgbClr val="CCEC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รายงานประจำปี</a:t>
              </a:r>
            </a:p>
          </p:txBody>
        </p:sp>
        <p:sp>
          <p:nvSpPr>
            <p:cNvPr id="24587" name="Text Box 14"/>
            <p:cNvSpPr txBox="1">
              <a:spLocks noChangeArrowheads="1"/>
            </p:cNvSpPr>
            <p:nvPr/>
          </p:nvSpPr>
          <p:spPr bwMode="auto">
            <a:xfrm>
              <a:off x="1419766" y="2409680"/>
              <a:ext cx="1309781" cy="334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 smtClean="0">
                  <a:solidFill>
                    <a:srgbClr val="C00000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 เม.ย</a:t>
              </a:r>
              <a:r>
                <a:rPr lang="en-US" sz="1200" b="1" dirty="0" smtClean="0">
                  <a:solidFill>
                    <a:srgbClr val="C00000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-</a:t>
              </a:r>
              <a:r>
                <a:rPr lang="th-TH" sz="1200" b="1" dirty="0" smtClean="0">
                  <a:solidFill>
                    <a:srgbClr val="C00000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พ.ค. ๕๗</a:t>
              </a:r>
              <a:endParaRPr lang="th-TH" sz="1200" b="1" dirty="0">
                <a:solidFill>
                  <a:srgbClr val="C00000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24588" name="Text Box 15"/>
            <p:cNvSpPr txBox="1">
              <a:spLocks noChangeArrowheads="1"/>
            </p:cNvSpPr>
            <p:nvPr/>
          </p:nvSpPr>
          <p:spPr bwMode="auto">
            <a:xfrm>
              <a:off x="1480262" y="2853128"/>
              <a:ext cx="1232752" cy="35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๒๙ </a:t>
              </a:r>
              <a:r>
                <a:rPr lang="th-TH" sz="1200" b="1" dirty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ธ.ค. </a:t>
              </a:r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๕๗</a:t>
              </a:r>
              <a:endPara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24607" name="Text Box 23"/>
            <p:cNvSpPr txBox="1">
              <a:spLocks noChangeArrowheads="1"/>
            </p:cNvSpPr>
            <p:nvPr/>
          </p:nvSpPr>
          <p:spPr bwMode="auto">
            <a:xfrm>
              <a:off x="316549" y="1801108"/>
              <a:ext cx="1191785" cy="914796"/>
            </a:xfrm>
            <a:prstGeom prst="flowChartMultidocument">
              <a:avLst/>
            </a:prstGeom>
            <a:solidFill>
              <a:srgbClr val="CCFFCC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รายงานระหว่างปี</a:t>
              </a:r>
            </a:p>
          </p:txBody>
        </p:sp>
        <p:sp>
          <p:nvSpPr>
            <p:cNvPr id="24592" name="Text Box 12"/>
            <p:cNvSpPr txBox="1">
              <a:spLocks noChangeArrowheads="1"/>
            </p:cNvSpPr>
            <p:nvPr/>
          </p:nvSpPr>
          <p:spPr bwMode="auto">
            <a:xfrm>
              <a:off x="2688609" y="2447488"/>
              <a:ext cx="1473958" cy="6369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ค.ต.ป.</a:t>
              </a:r>
              <a:endParaRPr lang="en-US" sz="1200" b="1" dirty="0">
                <a:latin typeface="Tahoma" pitchFamily="34" charset="0"/>
                <a:ea typeface="Gulim" pitchFamily="34" charset="-127"/>
                <a:cs typeface="Tahoma" pitchFamily="34" charset="0"/>
              </a:endParaRPr>
            </a:p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ประจำกระทรวง</a:t>
              </a:r>
              <a:endParaRPr lang="th-TH" sz="1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95" name="Text Box 27"/>
            <p:cNvSpPr txBox="1">
              <a:spLocks noChangeArrowheads="1"/>
            </p:cNvSpPr>
            <p:nvPr/>
          </p:nvSpPr>
          <p:spPr bwMode="auto">
            <a:xfrm>
              <a:off x="5319996" y="2476371"/>
              <a:ext cx="1326456" cy="67626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อ.ค.ต.ป.</a:t>
              </a:r>
              <a:endParaRPr lang="en-US" sz="1200" b="1" dirty="0">
                <a:latin typeface="Tahoma" pitchFamily="34" charset="0"/>
                <a:ea typeface="Gulim" pitchFamily="34" charset="-127"/>
                <a:cs typeface="Tahoma" pitchFamily="34" charset="0"/>
              </a:endParaRPr>
            </a:p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กลุ่ม</a:t>
              </a:r>
              <a:r>
                <a:rPr lang="th-TH" sz="1200" b="1" dirty="0" smtClean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กระทรวง</a:t>
              </a:r>
              <a:endParaRPr lang="th-TH" sz="1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96" name="Text Box 28"/>
            <p:cNvSpPr txBox="1">
              <a:spLocks noChangeArrowheads="1"/>
            </p:cNvSpPr>
            <p:nvPr/>
          </p:nvSpPr>
          <p:spPr bwMode="auto">
            <a:xfrm>
              <a:off x="7836104" y="1337484"/>
              <a:ext cx="847245" cy="465148"/>
            </a:xfrm>
            <a:prstGeom prst="rect">
              <a:avLst/>
            </a:prstGeom>
            <a:solidFill>
              <a:srgbClr val="66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600" b="1" dirty="0">
                  <a:solidFill>
                    <a:srgbClr val="FFFFFF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ครม.</a:t>
              </a:r>
            </a:p>
          </p:txBody>
        </p:sp>
        <p:sp>
          <p:nvSpPr>
            <p:cNvPr id="24597" name="Line 29"/>
            <p:cNvSpPr>
              <a:spLocks noChangeShapeType="1"/>
            </p:cNvSpPr>
            <p:nvPr/>
          </p:nvSpPr>
          <p:spPr bwMode="auto">
            <a:xfrm flipV="1">
              <a:off x="8272123" y="1801503"/>
              <a:ext cx="0" cy="82401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98" name="Line 19"/>
            <p:cNvSpPr>
              <a:spLocks noChangeShapeType="1"/>
            </p:cNvSpPr>
            <p:nvPr/>
          </p:nvSpPr>
          <p:spPr bwMode="auto">
            <a:xfrm>
              <a:off x="3456689" y="3087792"/>
              <a:ext cx="0" cy="5175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99" name="Line 20"/>
            <p:cNvSpPr>
              <a:spLocks noChangeShapeType="1"/>
            </p:cNvSpPr>
            <p:nvPr/>
          </p:nvSpPr>
          <p:spPr bwMode="auto">
            <a:xfrm>
              <a:off x="8283340" y="3002507"/>
              <a:ext cx="0" cy="57551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01" name="Text Box 33"/>
            <p:cNvSpPr txBox="1">
              <a:spLocks noChangeArrowheads="1"/>
            </p:cNvSpPr>
            <p:nvPr/>
          </p:nvSpPr>
          <p:spPr bwMode="auto">
            <a:xfrm>
              <a:off x="8215338" y="1981052"/>
              <a:ext cx="811397" cy="559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6868" tIns="43434" rIns="86868" bIns="43434"/>
            <a:lstStyle/>
            <a:p>
              <a:pPr algn="ctr"/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๑ </a:t>
              </a:r>
              <a:r>
                <a:rPr lang="th-TH" sz="1200" b="1" dirty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เม.ย. </a:t>
              </a:r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๕๘</a:t>
              </a:r>
              <a:endPara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24603" name="Text Box 35"/>
            <p:cNvSpPr txBox="1">
              <a:spLocks noChangeArrowheads="1"/>
            </p:cNvSpPr>
            <p:nvPr/>
          </p:nvSpPr>
          <p:spPr bwMode="auto">
            <a:xfrm>
              <a:off x="6664106" y="2552556"/>
              <a:ext cx="1306186" cy="325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6868" tIns="43434" rIns="86868" bIns="43434"/>
            <a:lstStyle/>
            <a:p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๒๗ </a:t>
              </a:r>
              <a:r>
                <a:rPr lang="th-TH" sz="1200" b="1" dirty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ก.พ. </a:t>
              </a:r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๕๘</a:t>
              </a:r>
              <a:endPara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24604" name="Line 3"/>
            <p:cNvSpPr>
              <a:spLocks noChangeShapeType="1"/>
            </p:cNvSpPr>
            <p:nvPr/>
          </p:nvSpPr>
          <p:spPr bwMode="auto">
            <a:xfrm>
              <a:off x="1528549" y="2768208"/>
              <a:ext cx="116735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1" name="Line 3"/>
            <p:cNvSpPr>
              <a:spLocks noChangeShapeType="1"/>
            </p:cNvSpPr>
            <p:nvPr/>
          </p:nvSpPr>
          <p:spPr bwMode="auto">
            <a:xfrm flipV="1">
              <a:off x="6660107" y="2813819"/>
              <a:ext cx="120100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2" name="Line 3"/>
            <p:cNvSpPr>
              <a:spLocks noChangeShapeType="1"/>
            </p:cNvSpPr>
            <p:nvPr/>
          </p:nvSpPr>
          <p:spPr bwMode="auto">
            <a:xfrm flipV="1">
              <a:off x="3449264" y="3591741"/>
              <a:ext cx="483492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295333" y="1269254"/>
              <a:ext cx="2111596" cy="420773"/>
            </a:xfrm>
            <a:prstGeom prst="roundRect">
              <a:avLst>
                <a:gd name="adj" fmla="val 50000"/>
              </a:avLst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88697" tIns="44348" rIns="88697" bIns="44348" anchor="ctr"/>
            <a:lstStyle/>
            <a:p>
              <a:pPr algn="ctr"/>
              <a:r>
                <a:rPr lang="th-TH" sz="1600" b="1" dirty="0">
                  <a:solidFill>
                    <a:schemeClr val="bg1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กรณีส่วนราชการ</a:t>
              </a:r>
              <a:r>
                <a:rPr lang="en-US" sz="1600" b="1" dirty="0">
                  <a:solidFill>
                    <a:schemeClr val="bg1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 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</p:grpSp>
      <p:grpSp>
        <p:nvGrpSpPr>
          <p:cNvPr id="3" name="Group 104"/>
          <p:cNvGrpSpPr/>
          <p:nvPr/>
        </p:nvGrpSpPr>
        <p:grpSpPr>
          <a:xfrm>
            <a:off x="174113" y="3700691"/>
            <a:ext cx="8805271" cy="3082513"/>
            <a:chOff x="174113" y="3727987"/>
            <a:chExt cx="8805271" cy="3082513"/>
          </a:xfrm>
        </p:grpSpPr>
        <p:sp>
          <p:nvSpPr>
            <p:cNvPr id="73" name="Rectangle 2"/>
            <p:cNvSpPr>
              <a:spLocks noChangeArrowheads="1"/>
            </p:cNvSpPr>
            <p:nvPr/>
          </p:nvSpPr>
          <p:spPr bwMode="auto">
            <a:xfrm>
              <a:off x="174113" y="3727987"/>
              <a:ext cx="8805271" cy="30825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FFC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4" name="Line 3"/>
            <p:cNvSpPr>
              <a:spLocks noChangeShapeType="1"/>
            </p:cNvSpPr>
            <p:nvPr/>
          </p:nvSpPr>
          <p:spPr bwMode="auto">
            <a:xfrm flipV="1">
              <a:off x="1719618" y="4913414"/>
              <a:ext cx="146296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4"/>
            <p:cNvSpPr txBox="1">
              <a:spLocks noChangeArrowheads="1"/>
            </p:cNvSpPr>
            <p:nvPr/>
          </p:nvSpPr>
          <p:spPr bwMode="auto">
            <a:xfrm>
              <a:off x="5826566" y="4750518"/>
              <a:ext cx="905901" cy="3714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ค.ต.ป.</a:t>
              </a:r>
            </a:p>
          </p:txBody>
        </p:sp>
        <p:sp>
          <p:nvSpPr>
            <p:cNvPr id="80" name="AutoShape 28"/>
            <p:cNvSpPr>
              <a:spLocks noChangeArrowheads="1"/>
            </p:cNvSpPr>
            <p:nvPr/>
          </p:nvSpPr>
          <p:spPr bwMode="auto">
            <a:xfrm>
              <a:off x="285720" y="5027932"/>
              <a:ext cx="1213999" cy="839229"/>
            </a:xfrm>
            <a:prstGeom prst="flowChartMultidocument">
              <a:avLst/>
            </a:prstGeom>
            <a:solidFill>
              <a:srgbClr val="CCEC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รายงานประจำปี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285720" y="3813486"/>
              <a:ext cx="1191785" cy="914796"/>
            </a:xfrm>
            <a:prstGeom prst="flowChartMultidocument">
              <a:avLst/>
            </a:prstGeom>
            <a:solidFill>
              <a:srgbClr val="CCFFCC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รายงานระหว่างปี</a:t>
              </a:r>
            </a:p>
          </p:txBody>
        </p:sp>
        <p:sp>
          <p:nvSpPr>
            <p:cNvPr id="85" name="Text Box 27"/>
            <p:cNvSpPr txBox="1">
              <a:spLocks noChangeArrowheads="1"/>
            </p:cNvSpPr>
            <p:nvPr/>
          </p:nvSpPr>
          <p:spPr bwMode="auto">
            <a:xfrm>
              <a:off x="3185319" y="4742180"/>
              <a:ext cx="1326456" cy="50006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200" b="1" dirty="0" smtClean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อ.</a:t>
              </a:r>
              <a:r>
                <a:rPr lang="th-TH" sz="1200" b="1" dirty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ค.ต.ป.</a:t>
              </a:r>
              <a:endParaRPr lang="en-US" sz="1200" b="1" dirty="0">
                <a:latin typeface="Tahoma" pitchFamily="34" charset="0"/>
                <a:ea typeface="Gulim" pitchFamily="34" charset="-127"/>
                <a:cs typeface="Tahoma" pitchFamily="34" charset="0"/>
              </a:endParaRPr>
            </a:p>
            <a:p>
              <a:pPr algn="ctr"/>
              <a:r>
                <a:rPr lang="th-TH" sz="1200" b="1" dirty="0" smtClean="0"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กลุ่มจังหวัด</a:t>
              </a:r>
              <a:endParaRPr lang="th-TH" sz="1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6" name="Text Box 28"/>
            <p:cNvSpPr txBox="1">
              <a:spLocks noChangeArrowheads="1"/>
            </p:cNvSpPr>
            <p:nvPr/>
          </p:nvSpPr>
          <p:spPr bwMode="auto">
            <a:xfrm>
              <a:off x="7935833" y="4680437"/>
              <a:ext cx="847245" cy="465148"/>
            </a:xfrm>
            <a:prstGeom prst="rect">
              <a:avLst/>
            </a:prstGeom>
            <a:solidFill>
              <a:srgbClr val="66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88697" tIns="44348" rIns="88697" bIns="44348"/>
            <a:lstStyle/>
            <a:p>
              <a:pPr algn="ctr"/>
              <a:r>
                <a:rPr lang="th-TH" sz="1600" b="1" dirty="0">
                  <a:solidFill>
                    <a:srgbClr val="FFFFFF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ครม.</a:t>
              </a:r>
            </a:p>
          </p:txBody>
        </p:sp>
        <p:sp>
          <p:nvSpPr>
            <p:cNvPr id="91" name="Text Box 33"/>
            <p:cNvSpPr txBox="1">
              <a:spLocks noChangeArrowheads="1"/>
            </p:cNvSpPr>
            <p:nvPr/>
          </p:nvSpPr>
          <p:spPr bwMode="auto">
            <a:xfrm>
              <a:off x="6707280" y="4670742"/>
              <a:ext cx="1284408" cy="373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6868" tIns="43434" rIns="86868" bIns="43434"/>
            <a:lstStyle/>
            <a:p>
              <a:pPr algn="ctr"/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๑ </a:t>
              </a:r>
              <a:r>
                <a:rPr lang="th-TH" sz="1200" b="1" dirty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เม.ย. </a:t>
              </a:r>
              <a:r>
                <a:rPr lang="th-TH" sz="1200" b="1" dirty="0" smtClean="0">
                  <a:solidFill>
                    <a:srgbClr val="0000CC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๕๘</a:t>
              </a:r>
              <a:endPara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  <p:sp>
          <p:nvSpPr>
            <p:cNvPr id="95" name="Line 3"/>
            <p:cNvSpPr>
              <a:spLocks noChangeShapeType="1"/>
            </p:cNvSpPr>
            <p:nvPr/>
          </p:nvSpPr>
          <p:spPr bwMode="auto">
            <a:xfrm flipV="1">
              <a:off x="4513236" y="4927062"/>
              <a:ext cx="130071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 sz="1200" b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7" name="AutoShape 9"/>
            <p:cNvSpPr>
              <a:spLocks noChangeArrowheads="1"/>
            </p:cNvSpPr>
            <p:nvPr/>
          </p:nvSpPr>
          <p:spPr bwMode="auto">
            <a:xfrm>
              <a:off x="3517849" y="3818806"/>
              <a:ext cx="2111596" cy="369466"/>
            </a:xfrm>
            <a:prstGeom prst="roundRect">
              <a:avLst>
                <a:gd name="adj" fmla="val 50000"/>
              </a:avLst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88697" tIns="44348" rIns="88697" bIns="44348" anchor="ctr"/>
            <a:lstStyle/>
            <a:p>
              <a:pPr algn="ctr">
                <a:spcAft>
                  <a:spcPts val="1000"/>
                </a:spcAft>
              </a:pPr>
              <a:r>
                <a:rPr lang="th-TH" sz="1600" b="1" dirty="0" smtClean="0">
                  <a:solidFill>
                    <a:schemeClr val="bg1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กรณีจังหวัด</a:t>
              </a:r>
              <a:r>
                <a:rPr lang="en-US" sz="1600" b="1" dirty="0" smtClean="0">
                  <a:solidFill>
                    <a:schemeClr val="bg1"/>
                  </a:solidFill>
                  <a:latin typeface="Tahoma" pitchFamily="34" charset="0"/>
                  <a:ea typeface="Angsana New" pitchFamily="18" charset="-34"/>
                  <a:cs typeface="Tahoma" pitchFamily="34" charset="0"/>
                </a:rPr>
                <a:t> 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ea typeface="Angsana New" pitchFamily="18" charset="-34"/>
                <a:cs typeface="Tahoma" pitchFamily="34" charset="0"/>
              </a:endParaRPr>
            </a:p>
          </p:txBody>
        </p:sp>
      </p:grpSp>
      <p:sp>
        <p:nvSpPr>
          <p:cNvPr id="98" name="Line 3"/>
          <p:cNvSpPr>
            <a:spLocks noChangeShapeType="1"/>
          </p:cNvSpPr>
          <p:nvPr/>
        </p:nvSpPr>
        <p:spPr bwMode="auto">
          <a:xfrm flipV="1">
            <a:off x="6741994" y="4942828"/>
            <a:ext cx="118731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99" name="Line 17"/>
          <p:cNvSpPr>
            <a:spLocks noChangeShapeType="1"/>
          </p:cNvSpPr>
          <p:nvPr/>
        </p:nvSpPr>
        <p:spPr bwMode="auto">
          <a:xfrm flipV="1">
            <a:off x="5159715" y="4906912"/>
            <a:ext cx="0" cy="413233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th-TH" sz="12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0" name="Text Box 15"/>
          <p:cNvSpPr txBox="1">
            <a:spLocks noChangeArrowheads="1"/>
          </p:cNvSpPr>
          <p:nvPr/>
        </p:nvSpPr>
        <p:spPr bwMode="auto">
          <a:xfrm>
            <a:off x="1746913" y="5221610"/>
            <a:ext cx="2674962" cy="74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/>
          <a:lstStyle/>
          <a:p>
            <a:pPr>
              <a:lnSpc>
                <a:spcPts val="1600"/>
              </a:lnSpc>
            </a:pP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ครั้งที่ ๑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๒๘ พ.ย. ๕๗</a:t>
            </a:r>
            <a:endParaRPr lang="en-US" sz="1200" b="1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  <a:p>
            <a:pPr algn="thaiDist"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ที่ ๒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๒๙ 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ธ.ค.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๕๗</a:t>
            </a:r>
          </a:p>
          <a:p>
            <a:pPr algn="thaiDist"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(ควบคุมภายใน ๑๐ ม.ค. ๕๘)</a:t>
            </a:r>
            <a:endParaRPr lang="th-TH" sz="1200" b="1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</p:txBody>
      </p:sp>
      <p:sp>
        <p:nvSpPr>
          <p:cNvPr id="101" name="Text Box 39"/>
          <p:cNvSpPr txBox="1">
            <a:spLocks noChangeArrowheads="1"/>
          </p:cNvSpPr>
          <p:nvPr/>
        </p:nvSpPr>
        <p:spPr bwMode="auto">
          <a:xfrm>
            <a:off x="4530751" y="5310777"/>
            <a:ext cx="2083811" cy="54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8" tIns="43434" rIns="86868" bIns="43434"/>
          <a:lstStyle/>
          <a:p>
            <a:pPr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ที่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๑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 ๓๐ ธ.ค. ๕๗</a:t>
            </a:r>
            <a:endParaRPr lang="en-US" sz="1200" b="1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  <a:p>
            <a:pPr>
              <a:lnSpc>
                <a:spcPts val="1600"/>
              </a:lnSpc>
            </a:pP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ครั้ง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ที่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๒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: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 ๒๘ </a:t>
            </a: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ก.พ.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๕๘</a:t>
            </a:r>
            <a:endParaRPr lang="th-TH" sz="1200" dirty="0">
              <a:solidFill>
                <a:srgbClr val="0000CC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</p:txBody>
      </p:sp>
      <p:sp>
        <p:nvSpPr>
          <p:cNvPr id="102" name="Line 17"/>
          <p:cNvSpPr>
            <a:spLocks noChangeShapeType="1"/>
          </p:cNvSpPr>
          <p:nvPr/>
        </p:nvSpPr>
        <p:spPr bwMode="auto">
          <a:xfrm flipH="1" flipV="1">
            <a:off x="2479577" y="4895035"/>
            <a:ext cx="0" cy="401359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th-TH" sz="12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04" name="Table 103"/>
          <p:cNvGraphicFramePr>
            <a:graphicFrameLocks noGrp="1"/>
          </p:cNvGraphicFramePr>
          <p:nvPr/>
        </p:nvGraphicFramePr>
        <p:xfrm>
          <a:off x="261260" y="5962096"/>
          <a:ext cx="8645234" cy="73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617"/>
                <a:gridCol w="432261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ครั้งที่ ๑</a:t>
                      </a:r>
                      <a:r>
                        <a:rPr lang="th-TH" sz="1400" b="0" u="none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(สามประเด็น)</a:t>
                      </a:r>
                      <a:endParaRPr lang="th-TH" sz="1400" b="0" u="sng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Angsana New" pitchFamily="18" charset="-34"/>
                          <a:cs typeface="Tahoma" pitchFamily="34" charset="0"/>
                        </a:rPr>
                        <a:t>การเงิน / คำรับรองฯ / โครงการสำคัญภายใต้แผนยุทธศาสตร์กลุ่มจังหวัดและจังหวัดฯ 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u="sng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ครั้งที่ ๒</a:t>
                      </a:r>
                      <a:r>
                        <a:rPr lang="th-TH" sz="1400" b="0" u="none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(สี่ประเด็น)</a:t>
                      </a:r>
                      <a:endParaRPr lang="th-TH" sz="1400" b="0" u="sng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ตรวจราชการ / ตรวจสอบภายใน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/ ควบคุมภายใน /โครงการที่สอดคล้องกับยุทธศาสตร์ประเทศ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>
          <a:xfrm>
            <a:off x="8099854" y="6596236"/>
            <a:ext cx="1115616" cy="404664"/>
          </a:xfrm>
        </p:spPr>
        <p:txBody>
          <a:bodyPr/>
          <a:lstStyle/>
          <a:p>
            <a:fld id="{E9BC7709-CA39-480C-8BC9-123952D54E0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857224" y="4456428"/>
            <a:ext cx="278608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697" tIns="44348" rIns="88697" bIns="44348"/>
          <a:lstStyle/>
          <a:p>
            <a:pPr algn="ctr"/>
            <a:r>
              <a:rPr lang="th-TH" sz="1100" b="1" dirty="0" smtClean="0">
                <a:solidFill>
                  <a:srgbClr val="C00000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 พร้อมรอบ ๑๒ เดือน หรือตามที่ </a:t>
            </a:r>
          </a:p>
          <a:p>
            <a:pPr algn="ctr"/>
            <a:r>
              <a:rPr lang="th-TH" sz="1100" b="1" dirty="0" smtClean="0">
                <a:solidFill>
                  <a:srgbClr val="C00000"/>
                </a:solidFill>
                <a:latin typeface="Tahoma" pitchFamily="34" charset="0"/>
                <a:ea typeface="Angsana New" pitchFamily="18" charset="-34"/>
                <a:cs typeface="Tahoma" pitchFamily="34" charset="0"/>
              </a:rPr>
              <a:t>อ.ค.ต.ป. กลุ่มจังหวัดกำหนด</a:t>
            </a:r>
            <a:endParaRPr lang="th-TH" sz="1100" b="1" dirty="0">
              <a:solidFill>
                <a:srgbClr val="C00000"/>
              </a:solidFill>
              <a:latin typeface="Tahoma" pitchFamily="34" charset="0"/>
              <a:ea typeface="Angsana New" pitchFamily="18" charset="-34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71406" y="214290"/>
            <a:ext cx="9072594" cy="428628"/>
          </a:xfrm>
        </p:spPr>
        <p:txBody>
          <a:bodyPr/>
          <a:lstStyle/>
          <a:p>
            <a:r>
              <a:rPr lang="th-TH" sz="2400" b="1" dirty="0" smtClean="0"/>
              <a:t>๑๐. </a:t>
            </a:r>
            <a:r>
              <a:rPr lang="th-TH" sz="2400" b="1" dirty="0"/>
              <a:t>รูปแบบรายงานผล</a:t>
            </a:r>
            <a:r>
              <a:rPr lang="th-TH" sz="2400" b="1" dirty="0" smtClean="0"/>
              <a:t>การตรวจสอบและประเมินผลภาคราชการ</a:t>
            </a:r>
            <a:endParaRPr lang="th-TH" sz="2400" b="1" dirty="0"/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gray">
          <a:xfrm>
            <a:off x="285721" y="1643050"/>
            <a:ext cx="3350175" cy="4585871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cs"/>
              <a:buAutoNum type="thaiNumPeriod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ชื่อกระทรวง</a:t>
            </a:r>
            <a:endParaRPr lang="en-US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cs"/>
              <a:buAutoNum type="thaiNumPeriod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ลักษณะสำคัญของส่วนราชการ</a:t>
            </a:r>
          </a:p>
          <a:p>
            <a:pPr marL="228600" indent="4445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(วิสัยทัศน์ พันกิจ เป้าประสงค์ประเด็นยุทธศาสตร์ เป้าหมายผลผลิต โครงสร้างอัตรากำลัง งบประมาณรายจ่าย)</a:t>
            </a:r>
          </a:p>
          <a:p>
            <a:pPr marL="273050" indent="-27305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3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ผลการปฏิบัติราชการของส่วนราชการ</a:t>
            </a:r>
          </a:p>
          <a:p>
            <a:pPr marL="228600" indent="4445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(โดยแสดงตามคำรับรองการปฏิบัติราชการที่สำคัญ)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4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รายงานทางการเงิน</a:t>
            </a:r>
          </a:p>
          <a:p>
            <a:pPr marL="450850" indent="-1778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รายงานทางการเงินที่จัดส่งให้ ค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 และกรมบัญชีกลาง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5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ผลงานเด่นที่สำคัญตามยุทธศาสตร์</a:t>
            </a:r>
          </a:p>
          <a:p>
            <a:pPr marL="228600" indent="-2286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5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วิธีการดำเนินงาน</a:t>
            </a: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 Box 10"/>
          <p:cNvSpPr txBox="1">
            <a:spLocks noChangeArrowheads="1"/>
          </p:cNvSpPr>
          <p:nvPr/>
        </p:nvSpPr>
        <p:spPr bwMode="gray">
          <a:xfrm>
            <a:off x="4427984" y="1595589"/>
            <a:ext cx="4430296" cy="5075236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7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ข้อค้นพบและข้อเสนอแนะจากผล</a:t>
            </a:r>
          </a:p>
          <a:p>
            <a:pPr marL="228600" indent="4445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การดำเนินงาน </a:t>
            </a:r>
            <a:r>
              <a:rPr lang="th-TH" sz="1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(รอบ ๖ และ ๑๒ เดือน)</a:t>
            </a:r>
          </a:p>
          <a:p>
            <a:pPr marL="723900" indent="-36830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(๑)	รายงานความก้าวหน้าของผลการดำเนินงาน ตามมติคณะรัฐมนตรีและตามข้อเสนอแนะของ ค.ต.ป. ประจำกระทรวง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การดำเนินงานรอบ ๖ เดือนที่ผ่านมา</a:t>
            </a:r>
          </a:p>
          <a:p>
            <a:pPr marL="723900" indent="-368300">
              <a:lnSpc>
                <a:spcPct val="120000"/>
              </a:lnSpc>
              <a:spcBef>
                <a:spcPts val="600"/>
              </a:spcBef>
              <a:buAutoNum type="thaiNumParenBoth" startAt="2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ผลการตรวจสอบและประเมินผลภาคราชการ</a:t>
            </a:r>
            <a:endParaRPr lang="th-TH" sz="1400" b="1" u="sng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3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b="1" spc="-9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มิติด้านบริหารจัดการ </a:t>
            </a:r>
            <a:r>
              <a:rPr lang="th-TH" sz="1400" spc="-9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(ตรวจราชการ ตรวจสอบภายใน ควบคุมภายในฯ และคำรับรองฯ)</a:t>
            </a:r>
          </a:p>
          <a:p>
            <a:pPr marL="723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มิติด้านการเงิน</a:t>
            </a:r>
          </a:p>
          <a:p>
            <a:pPr marL="723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การสอบทานกรณีพิเศษ</a:t>
            </a:r>
          </a:p>
          <a:p>
            <a:pPr marL="361950" lvl="0" indent="-36195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8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 อุปสรรคหรือข้อจำกัด</a:t>
            </a:r>
          </a:p>
          <a:p>
            <a:pPr marL="361950" lvl="0" indent="-36195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8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ข้อสังเกต หรือข้อเสนอแนะ</a:t>
            </a:r>
            <a:endParaRPr lang="en-US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0" indent="-3556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10"/>
              <a:tabLst>
                <a:tab pos="355600" algn="l"/>
              </a:tabLst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อื่น ๆ ตามที่เห็นควรเพิ่มเติม</a:t>
            </a:r>
            <a:endParaRPr lang="en-US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lvl="0" indent="-3556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10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การลงนามรับรองรายงาน</a:t>
            </a:r>
            <a:endParaRPr lang="en-US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indent="-355600">
              <a:lnSpc>
                <a:spcPct val="120000"/>
              </a:lnSpc>
              <a:spcBef>
                <a:spcPts val="600"/>
              </a:spcBef>
              <a:buFont typeface="+mj-cs"/>
              <a:buAutoNum type="thaiNumPeriod" startAt="10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ภาคผนวก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9726" y="987966"/>
            <a:ext cx="25234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ค.ต.ป. ประจำกระทรวง</a:t>
            </a:r>
            <a:endParaRPr lang="th-TH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Left-Right Arrow 15"/>
          <p:cNvSpPr/>
          <p:nvPr/>
        </p:nvSpPr>
        <p:spPr>
          <a:xfrm>
            <a:off x="3779912" y="3643314"/>
            <a:ext cx="500066" cy="357190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43174" y="987966"/>
            <a:ext cx="5241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(หัวข้อที่ ๗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๙ ให้รายงานผลทั้งรอบ ๖ และ ๑๒ เดือน) 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71406" y="214290"/>
            <a:ext cx="9072594" cy="428628"/>
          </a:xfrm>
        </p:spPr>
        <p:txBody>
          <a:bodyPr/>
          <a:lstStyle/>
          <a:p>
            <a:r>
              <a:rPr lang="th-TH" sz="2400" b="1" dirty="0" smtClean="0"/>
              <a:t>๑๐. </a:t>
            </a:r>
            <a:r>
              <a:rPr lang="th-TH" sz="2400" b="1" dirty="0"/>
              <a:t>รูปแบบรายงานผล</a:t>
            </a:r>
            <a:r>
              <a:rPr lang="th-TH" sz="2400" b="1" dirty="0" smtClean="0"/>
              <a:t>การตรวจสอบและประเมินผลภาคราชการ</a:t>
            </a:r>
            <a:endParaRPr lang="th-TH" sz="2400" b="1" dirty="0"/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gray">
          <a:xfrm>
            <a:off x="214282" y="1928802"/>
            <a:ext cx="3781453" cy="1492716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>
              <a:lnSpc>
                <a:spcPct val="130000"/>
              </a:lnSpc>
              <a:buFont typeface="+mj-cs"/>
              <a:buAutoNum type="thaiNumPeriod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บทคัดย่อสำหรับผู้บริหาร</a:t>
            </a:r>
          </a:p>
          <a:p>
            <a:pPr marL="450850" lvl="1" indent="-177800">
              <a:lnSpc>
                <a:spcPct val="13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สรุปผลการปฏิบัติราชการของกระทรวงในกลุ่ม</a:t>
            </a:r>
          </a:p>
          <a:p>
            <a:pPr marL="450850" lvl="1" indent="-177800">
              <a:lnSpc>
                <a:spcPct val="13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ข้อค้นพบข้อเสนอแนะ</a:t>
            </a:r>
          </a:p>
          <a:p>
            <a:pPr marL="450850" lvl="1" indent="-177800">
              <a:lnSpc>
                <a:spcPct val="13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ปัญหาอุปสรรคหรือข้อจำกัด</a:t>
            </a:r>
            <a:endParaRPr lang="en-US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282" y="1142984"/>
            <a:ext cx="266632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อ.ค.ต.ป. กลุ่มกระทรวง</a:t>
            </a:r>
            <a:endParaRPr lang="th-TH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gray">
          <a:xfrm>
            <a:off x="4714877" y="1700808"/>
            <a:ext cx="4214842" cy="4893584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 ผลการดำเนินงานตรวจสอบและประเมินผลภาคราชการ</a:t>
            </a:r>
          </a:p>
          <a:p>
            <a:pPr indent="27305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สรุปภาพรวมรายงานผลการดำเนินงานของกระทรวงในกลุ่ม</a:t>
            </a:r>
          </a:p>
          <a:p>
            <a:pPr marL="627063" indent="-354013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(๑)	กระทรวงในกุลุ่ม</a:t>
            </a:r>
          </a:p>
          <a:p>
            <a:pPr marL="627063" indent="-354013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(๒) ยุทธศาสตร์ของกระทรวงในกลุ่ม</a:t>
            </a:r>
          </a:p>
          <a:p>
            <a:pPr marL="627063" indent="-354013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(๓) สรุปภาพรวมของรายงานความก้าวหน้าดำเนินงาน ตามมติคณะรัฐมนตรีและตามข้อเสนอแนะของ ค.ต.ป. ประจำกระทรวงในกลุ่มกระทรวง</a:t>
            </a:r>
          </a:p>
          <a:p>
            <a:pPr marL="450850" indent="-177800">
              <a:lnSpc>
                <a:spcPct val="120000"/>
              </a:lnSpc>
              <a:spcBef>
                <a:spcPts val="600"/>
              </a:spcBef>
            </a:pPr>
            <a:r>
              <a:rPr lang="th-TH" sz="1400" b="1" spc="-7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(๔</a:t>
            </a:r>
            <a:r>
              <a:rPr lang="en-US" sz="1400" b="1" spc="-7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th-TH" sz="1400" b="1" spc="-7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ข้อค้นพบและข้อเสนอแนะ</a:t>
            </a:r>
          </a:p>
          <a:p>
            <a:pPr marL="723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b="1" spc="-7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มิติด้านบริหารจัดการ </a:t>
            </a:r>
            <a:r>
              <a:rPr lang="th-TH" sz="1400" spc="-7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(ตรวจราชการ ตรวจสอบภายใน ควบคุมภายในฯ และคำรับรองฯ)</a:t>
            </a:r>
          </a:p>
          <a:p>
            <a:pPr marL="723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มิติด้านการเงิน</a:t>
            </a:r>
          </a:p>
          <a:p>
            <a:pPr marL="723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การสอบทานกรณีพิเศษ</a:t>
            </a:r>
          </a:p>
          <a:p>
            <a:pPr marL="450850" indent="-17780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(๕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ปัญหาอุปสรรค หรือข้อจำกัด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gray">
          <a:xfrm>
            <a:off x="247572" y="3927666"/>
            <a:ext cx="3752924" cy="372410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๓. อื่น ๆ (ตามที่เห็นควรเพิ่มเติม)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gray">
          <a:xfrm>
            <a:off x="247572" y="4731414"/>
            <a:ext cx="3752924" cy="372410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๔. การลงนามรับรองรายงาน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gray">
          <a:xfrm>
            <a:off x="247572" y="5517232"/>
            <a:ext cx="3752924" cy="372410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๕. ภาคผนวก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4214810" y="2285992"/>
            <a:ext cx="411782" cy="37403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ight Arrow 23"/>
          <p:cNvSpPr/>
          <p:nvPr/>
        </p:nvSpPr>
        <p:spPr>
          <a:xfrm rot="10800000">
            <a:off x="4160218" y="4572008"/>
            <a:ext cx="411782" cy="37403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2857520" y="1142984"/>
            <a:ext cx="6357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 หัวข้อ ๒(๓)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๒(๕) ให้รายงานผลทั้งรอบ ๖ และ ๑๒ เดือน)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71406" y="214290"/>
            <a:ext cx="9072594" cy="428628"/>
          </a:xfrm>
        </p:spPr>
        <p:txBody>
          <a:bodyPr/>
          <a:lstStyle/>
          <a:p>
            <a:r>
              <a:rPr lang="th-TH" sz="2400" b="1" dirty="0" smtClean="0"/>
              <a:t>๑๐. </a:t>
            </a:r>
            <a:r>
              <a:rPr lang="th-TH" sz="2400" b="1" dirty="0"/>
              <a:t>รูปแบบรายงานผล</a:t>
            </a:r>
            <a:r>
              <a:rPr lang="th-TH" sz="2400" b="1" dirty="0" smtClean="0"/>
              <a:t>การตรวจสอบและประเมินผลภาคราชการ</a:t>
            </a:r>
            <a:endParaRPr lang="th-TH" sz="2400" b="1" dirty="0"/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gray">
          <a:xfrm>
            <a:off x="214282" y="1928802"/>
            <a:ext cx="3714776" cy="1492716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>
              <a:lnSpc>
                <a:spcPct val="130000"/>
              </a:lnSpc>
              <a:buFont typeface="+mj-cs"/>
              <a:buAutoNum type="thaiNumPeriod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บทคัดย่อสำหรับผู้บริหาร</a:t>
            </a:r>
          </a:p>
          <a:p>
            <a:pPr marL="450850" lvl="1" indent="-177800">
              <a:lnSpc>
                <a:spcPct val="13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สรุปผลการปฏิบัติราชการของจังหวัดในกลุ่ม</a:t>
            </a:r>
          </a:p>
          <a:p>
            <a:pPr marL="450850" lvl="1" indent="-177800">
              <a:lnSpc>
                <a:spcPct val="13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ข้อค้นพบข้อเสนอแนะ</a:t>
            </a:r>
          </a:p>
          <a:p>
            <a:pPr marL="450850" lvl="1" indent="-177800">
              <a:lnSpc>
                <a:spcPct val="130000"/>
              </a:lnSpc>
              <a:buFont typeface="Arial" pitchFamily="34" charset="0"/>
              <a:buChar char="•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ปัญหาอุปสรรคหรือข้อจำกัด</a:t>
            </a:r>
            <a:endParaRPr lang="en-US" sz="14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44" y="955966"/>
            <a:ext cx="2666324" cy="369332"/>
          </a:xfrm>
          <a:prstGeom prst="rect">
            <a:avLst/>
          </a:prstGeom>
          <a:solidFill>
            <a:srgbClr val="0000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อ.ค.ต.ป. กลุ่มจังหวัด</a:t>
            </a:r>
            <a:endParaRPr lang="th-TH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915816" y="908720"/>
            <a:ext cx="471896" cy="411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Slide Number Placeholder 12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62A14C45-33C7-42FC-90BF-FF1ED13C4BF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gray">
          <a:xfrm>
            <a:off x="4714876" y="1484784"/>
            <a:ext cx="4138643" cy="4949047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 ผลการดำเนินงานตรวจสอบและประเมินผลภาคราชการ</a:t>
            </a:r>
          </a:p>
          <a:p>
            <a:pPr marL="531813" indent="-265113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๒.๑ จังหวัดและยุทธศาสตร์ของจังหวัดในกลุ่ม</a:t>
            </a:r>
          </a:p>
          <a:p>
            <a:pPr marL="531813" indent="-265113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๒.๒ สรุปภาพรวมรายงานผลการดำเนินงาน    </a:t>
            </a:r>
          </a:p>
          <a:p>
            <a:pPr marL="531813" indent="96838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(รอบ ๖ เดือนและ ๑๒ เดือน)</a:t>
            </a:r>
          </a:p>
          <a:p>
            <a:pPr marL="1076325" indent="-361950" defTabSz="990600">
              <a:lnSpc>
                <a:spcPct val="120000"/>
              </a:lnSpc>
              <a:spcBef>
                <a:spcPts val="600"/>
              </a:spcBef>
              <a:buAutoNum type="thaiNumParenBoth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รายงานความก้าวหน้าของผลการดำเนินงาน ตามมติคณะรัฐมนตรีและตามข้อเสนอแนะ</a:t>
            </a:r>
            <a:r>
              <a:rPr lang="en-US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การดำเนินงานรอบ ๖ เดือนที่ผ่านมา</a:t>
            </a:r>
          </a:p>
          <a:p>
            <a:pPr marL="1076325" indent="-361950" defTabSz="990600">
              <a:lnSpc>
                <a:spcPct val="120000"/>
              </a:lnSpc>
              <a:spcBef>
                <a:spcPts val="600"/>
              </a:spcBef>
              <a:buAutoNum type="thaiNumParenBoth" startAt="2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ผลการตรวจสอบและประเมินผลภาคราชการ</a:t>
            </a:r>
          </a:p>
          <a:p>
            <a:pPr marL="1257300" indent="-180975" defTabSz="9906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มิติด้านบริหารจัดการ </a:t>
            </a:r>
          </a:p>
          <a:p>
            <a:pPr marL="1257300" indent="-95250" defTabSz="990600">
              <a:lnSpc>
                <a:spcPct val="120000"/>
              </a:lnSpc>
              <a:spcBef>
                <a:spcPts val="0"/>
              </a:spcBef>
            </a:pPr>
            <a:r>
              <a:rPr lang="th-TH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(ตรวจราชการ  ตรวจสอบภายใน ควบคุมภายในฯ และคำรับรองฯ)</a:t>
            </a:r>
          </a:p>
          <a:p>
            <a:pPr marL="1257300" indent="-180975" defTabSz="9906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มิติด้านการเงิน</a:t>
            </a:r>
          </a:p>
          <a:p>
            <a:pPr marL="1257300" indent="-180975" defTabSz="9906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การสอบทานกรณีพิเศษ</a:t>
            </a:r>
          </a:p>
          <a:p>
            <a:pPr marL="1076325" indent="-361950" defTabSz="990600">
              <a:lnSpc>
                <a:spcPct val="12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(๓) ปัญหาอุปสรรค หรือข้อจำกัด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gray">
          <a:xfrm>
            <a:off x="247572" y="4071942"/>
            <a:ext cx="3752924" cy="372410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๓. อื่น ๆ (ตามที่เห็นควรเพิ่มเติม)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gray">
          <a:xfrm>
            <a:off x="247572" y="4857760"/>
            <a:ext cx="3752924" cy="372410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๔. การลงนามรับรองรายงาน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gray">
          <a:xfrm>
            <a:off x="247572" y="5572140"/>
            <a:ext cx="3752924" cy="372410"/>
          </a:xfrm>
          <a:prstGeom prst="rect">
            <a:avLst/>
          </a:prstGeom>
          <a:solidFill>
            <a:srgbClr val="CCECFF"/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th-TH" sz="14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๕. ภาคผนวก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4214810" y="2285992"/>
            <a:ext cx="411782" cy="37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ight Arrow 23"/>
          <p:cNvSpPr/>
          <p:nvPr/>
        </p:nvSpPr>
        <p:spPr>
          <a:xfrm rot="10800000">
            <a:off x="4160218" y="4429132"/>
            <a:ext cx="411782" cy="37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3357554" y="928670"/>
            <a:ext cx="671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(หัวข้อที่ ๒.๒ให้รายงานผลทั้งรอบ ๖ และ ๑๒ เดือน) 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010400" y="6530953"/>
            <a:ext cx="2133600" cy="327047"/>
          </a:xfrm>
        </p:spPr>
        <p:txBody>
          <a:bodyPr/>
          <a:lstStyle/>
          <a:p>
            <a:pPr algn="r"/>
            <a:fld id="{2855D050-2B16-4A77-BD87-B146D1BBC628}" type="slidenum">
              <a:rPr lang="ko-KR" altLang="en-US" sz="1400" smtClean="0"/>
              <a:pPr algn="r"/>
              <a:t>38</a:t>
            </a:fld>
            <a:endParaRPr lang="en-US" altLang="ko-K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285860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ขอขอบคุณทุกท่าน</a:t>
            </a:r>
            <a:endParaRPr lang="th-TH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OPDC\Desktop\เด็กหญิงไหว้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758" y="3138918"/>
            <a:ext cx="983789" cy="1218776"/>
          </a:xfrm>
          <a:prstGeom prst="rect">
            <a:avLst/>
          </a:prstGeom>
          <a:noFill/>
        </p:spPr>
      </p:pic>
      <p:pic>
        <p:nvPicPr>
          <p:cNvPr id="1027" name="Picture 3" descr="C:\Users\OPDC\Desktop\เด็กชายไหว้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143248"/>
            <a:ext cx="913726" cy="121444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442913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สามารถดาวน์โหลดเอกสารประกอบการบรรยายได้ที่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เว็บไซต์ของสำนักงาน ก.พ.ร. ที่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www.opdc.go.th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หัวข้อ เอกสารและสื่อ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หรือที่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en-US" sz="1600" b="1" dirty="0" smtClean="0">
                <a:solidFill>
                  <a:srgbClr val="0000CC"/>
                </a:solidFill>
              </a:rPr>
              <a:t>ttp://kortorpor.com/main.php</a:t>
            </a:r>
            <a:r>
              <a:rPr lang="th-TH" sz="16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หัวข้อ เอกสารดาวโหลด</a:t>
            </a:r>
            <a:endParaRPr lang="th-TH" sz="1600" b="1" dirty="0" smtClean="0"/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45100" y="1401763"/>
            <a:ext cx="1482725" cy="1371600"/>
            <a:chOff x="2415" y="2190"/>
            <a:chExt cx="1173" cy="1534"/>
          </a:xfrm>
        </p:grpSpPr>
        <p:sp>
          <p:nvSpPr>
            <p:cNvPr id="45112" name="Text Box 6"/>
            <p:cNvSpPr txBox="1">
              <a:spLocks noChangeArrowheads="1"/>
            </p:cNvSpPr>
            <p:nvPr/>
          </p:nvSpPr>
          <p:spPr bwMode="gray">
            <a:xfrm>
              <a:off x="2872" y="2190"/>
              <a:ext cx="211" cy="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3</a:t>
              </a:r>
            </a:p>
          </p:txBody>
        </p:sp>
        <p:sp>
          <p:nvSpPr>
            <p:cNvPr id="45113" name="Oval 7"/>
            <p:cNvSpPr>
              <a:spLocks noChangeArrowheads="1"/>
            </p:cNvSpPr>
            <p:nvPr/>
          </p:nvSpPr>
          <p:spPr bwMode="gray">
            <a:xfrm>
              <a:off x="2415" y="2413"/>
              <a:ext cx="1169" cy="116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th-TH" sz="1800"/>
            </a:p>
          </p:txBody>
        </p:sp>
        <p:sp>
          <p:nvSpPr>
            <p:cNvPr id="45114" name="Oval 8"/>
            <p:cNvSpPr>
              <a:spLocks noChangeArrowheads="1"/>
            </p:cNvSpPr>
            <p:nvPr/>
          </p:nvSpPr>
          <p:spPr bwMode="gray">
            <a:xfrm>
              <a:off x="2472" y="2629"/>
              <a:ext cx="1116" cy="1095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th-TH" sz="1800"/>
            </a:p>
          </p:txBody>
        </p:sp>
        <p:sp>
          <p:nvSpPr>
            <p:cNvPr id="45115" name="Oval 9"/>
            <p:cNvSpPr>
              <a:spLocks noChangeArrowheads="1"/>
            </p:cNvSpPr>
            <p:nvPr/>
          </p:nvSpPr>
          <p:spPr bwMode="gray">
            <a:xfrm>
              <a:off x="2534" y="2662"/>
              <a:ext cx="992" cy="8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th-TH" sz="1800"/>
            </a:p>
          </p:txBody>
        </p:sp>
      </p:grpSp>
      <p:sp>
        <p:nvSpPr>
          <p:cNvPr id="45059" name="Text Box 19"/>
          <p:cNvSpPr txBox="1">
            <a:spLocks noChangeArrowheads="1"/>
          </p:cNvSpPr>
          <p:nvPr/>
        </p:nvSpPr>
        <p:spPr bwMode="gray">
          <a:xfrm>
            <a:off x="5294313" y="2697163"/>
            <a:ext cx="110966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กรมบัญชีกลาง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0" name="Text Box 21"/>
          <p:cNvSpPr txBox="1">
            <a:spLocks noChangeArrowheads="1"/>
          </p:cNvSpPr>
          <p:nvPr/>
        </p:nvSpPr>
        <p:spPr bwMode="gray">
          <a:xfrm>
            <a:off x="6267450" y="2452688"/>
            <a:ext cx="617538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สศช.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1" name="Text Box 26"/>
          <p:cNvSpPr txBox="1">
            <a:spLocks noChangeArrowheads="1"/>
          </p:cNvSpPr>
          <p:nvPr/>
        </p:nvSpPr>
        <p:spPr bwMode="gray">
          <a:xfrm>
            <a:off x="4183281" y="561975"/>
            <a:ext cx="3813571" cy="307777"/>
          </a:xfrm>
          <a:prstGeom prst="rect">
            <a:avLst/>
          </a:prstGeom>
          <a:solidFill>
            <a:srgbClr val="9900CC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b="1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ระบบการควบคุมการบริหารราชการแผ่นดิน</a:t>
            </a:r>
            <a:endParaRPr lang="en-US" sz="1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2" name="AutoShape 10"/>
          <p:cNvSpPr>
            <a:spLocks noChangeArrowheads="1"/>
          </p:cNvSpPr>
          <p:nvPr/>
        </p:nvSpPr>
        <p:spPr bwMode="auto">
          <a:xfrm>
            <a:off x="4773613" y="1398588"/>
            <a:ext cx="2489200" cy="16684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8 w 21600"/>
              <a:gd name="T25" fmla="*/ 3162 h 21600"/>
              <a:gd name="T26" fmla="*/ 18432 w 21600"/>
              <a:gd name="T27" fmla="*/ 18438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100000">
                <a:srgbClr val="182F76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83979" name="AutoShape 11"/>
          <p:cNvSpPr>
            <a:spLocks noChangeArrowheads="1"/>
          </p:cNvSpPr>
          <p:nvPr/>
        </p:nvSpPr>
        <p:spPr bwMode="auto">
          <a:xfrm>
            <a:off x="4495800" y="1246188"/>
            <a:ext cx="3011488" cy="2020887"/>
          </a:xfrm>
          <a:custGeom>
            <a:avLst/>
            <a:gdLst>
              <a:gd name="G0" fmla="+- 2031 0 0"/>
              <a:gd name="G1" fmla="+- 21600 0 2031"/>
              <a:gd name="G2" fmla="+- 21600 0 203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031" y="10800"/>
                </a:moveTo>
                <a:cubicBezTo>
                  <a:pt x="2031" y="15643"/>
                  <a:pt x="5957" y="19569"/>
                  <a:pt x="10800" y="19569"/>
                </a:cubicBezTo>
                <a:cubicBezTo>
                  <a:pt x="15643" y="19569"/>
                  <a:pt x="19569" y="15643"/>
                  <a:pt x="19569" y="10800"/>
                </a:cubicBezTo>
                <a:cubicBezTo>
                  <a:pt x="19569" y="5957"/>
                  <a:pt x="15643" y="2031"/>
                  <a:pt x="10800" y="2031"/>
                </a:cubicBezTo>
                <a:cubicBezTo>
                  <a:pt x="5957" y="2031"/>
                  <a:pt x="2031" y="5957"/>
                  <a:pt x="2031" y="10800"/>
                </a:cubicBezTo>
                <a:close/>
              </a:path>
            </a:pathLst>
          </a:custGeom>
          <a:gradFill rotWithShape="1">
            <a:gsLst>
              <a:gs pos="0">
                <a:srgbClr val="CCFF66"/>
              </a:gs>
              <a:gs pos="100000">
                <a:srgbClr val="CCFF66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45064" name="AutoShape 12"/>
          <p:cNvSpPr>
            <a:spLocks noChangeArrowheads="1"/>
          </p:cNvSpPr>
          <p:nvPr/>
        </p:nvSpPr>
        <p:spPr bwMode="auto">
          <a:xfrm>
            <a:off x="3959225" y="879475"/>
            <a:ext cx="4124325" cy="2765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59 w 21600"/>
              <a:gd name="T25" fmla="*/ 3160 h 21600"/>
              <a:gd name="T26" fmla="*/ 18441 w 21600"/>
              <a:gd name="T27" fmla="*/ 1844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005" y="10800"/>
                </a:moveTo>
                <a:cubicBezTo>
                  <a:pt x="3005" y="15105"/>
                  <a:pt x="6495" y="18595"/>
                  <a:pt x="10800" y="18595"/>
                </a:cubicBezTo>
                <a:cubicBezTo>
                  <a:pt x="15105" y="18595"/>
                  <a:pt x="18595" y="15105"/>
                  <a:pt x="18595" y="10800"/>
                </a:cubicBezTo>
                <a:cubicBezTo>
                  <a:pt x="18595" y="6495"/>
                  <a:pt x="15105" y="3005"/>
                  <a:pt x="10800" y="3005"/>
                </a:cubicBezTo>
                <a:cubicBezTo>
                  <a:pt x="6495" y="3005"/>
                  <a:pt x="3005" y="6495"/>
                  <a:pt x="3005" y="10800"/>
                </a:cubicBezTo>
                <a:close/>
              </a:path>
            </a:pathLst>
          </a:cu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5065" name="Text Box 13"/>
          <p:cNvSpPr txBox="1">
            <a:spLocks noChangeArrowheads="1"/>
          </p:cNvSpPr>
          <p:nvPr/>
        </p:nvSpPr>
        <p:spPr bwMode="gray">
          <a:xfrm>
            <a:off x="5395913" y="1857375"/>
            <a:ext cx="1314450" cy="984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200" dirty="0">
                <a:latin typeface="Tahoma" pitchFamily="34" charset="0"/>
                <a:cs typeface="Tahoma" pitchFamily="34" charset="0"/>
              </a:rPr>
              <a:t>ผู้ตรวจราชการ</a:t>
            </a:r>
          </a:p>
          <a:p>
            <a:pPr algn="ctr"/>
            <a:r>
              <a:rPr lang="th-TH" sz="1200" dirty="0">
                <a:latin typeface="Tahoma" pitchFamily="34" charset="0"/>
                <a:cs typeface="Tahoma" pitchFamily="34" charset="0"/>
              </a:rPr>
              <a:t>ผู้ตรวจสอบภายใน</a:t>
            </a:r>
          </a:p>
          <a:p>
            <a:pPr algn="ctr"/>
            <a:r>
              <a:rPr lang="th-TH" sz="1200" dirty="0">
                <a:latin typeface="Tahoma" pitchFamily="34" charset="0"/>
                <a:cs typeface="Tahoma" pitchFamily="34" charset="0"/>
              </a:rPr>
              <a:t>ระดับกระทรวง กรม</a:t>
            </a:r>
            <a:endParaRPr lang="en-US" sz="1200" dirty="0"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55000"/>
              </a:lnSpc>
              <a:spcBef>
                <a:spcPct val="25000"/>
              </a:spcBef>
            </a:pPr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6" name="Text Box 14"/>
          <p:cNvSpPr txBox="1">
            <a:spLocks noChangeArrowheads="1"/>
          </p:cNvSpPr>
          <p:nvPr/>
        </p:nvSpPr>
        <p:spPr bwMode="gray">
          <a:xfrm>
            <a:off x="5341938" y="1552575"/>
            <a:ext cx="14081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ผู้ตรวจราชการ สนร.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7" name="Text Box 15"/>
          <p:cNvSpPr txBox="1">
            <a:spLocks noChangeArrowheads="1"/>
          </p:cNvSpPr>
          <p:nvPr/>
        </p:nvSpPr>
        <p:spPr bwMode="gray">
          <a:xfrm>
            <a:off x="6492875" y="1814513"/>
            <a:ext cx="7239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ส.ก.พ.ร.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8" name="Text Box 16"/>
          <p:cNvSpPr txBox="1">
            <a:spLocks noChangeArrowheads="1"/>
          </p:cNvSpPr>
          <p:nvPr/>
        </p:nvSpPr>
        <p:spPr bwMode="gray">
          <a:xfrm>
            <a:off x="2708275" y="915988"/>
            <a:ext cx="1238250" cy="830997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กลไกควบคุมภายใน</a:t>
            </a:r>
          </a:p>
          <a:p>
            <a:pPr algn="ctr"/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หน่วยงานกลาง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45069" name="Text Box 17"/>
          <p:cNvSpPr txBox="1">
            <a:spLocks noChangeArrowheads="1"/>
          </p:cNvSpPr>
          <p:nvPr/>
        </p:nvSpPr>
        <p:spPr bwMode="gray">
          <a:xfrm>
            <a:off x="4902200" y="2022475"/>
            <a:ext cx="4921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สงป.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0" name="Text Box 18"/>
          <p:cNvSpPr txBox="1">
            <a:spLocks noChangeArrowheads="1"/>
          </p:cNvSpPr>
          <p:nvPr/>
        </p:nvSpPr>
        <p:spPr bwMode="gray">
          <a:xfrm>
            <a:off x="6804025" y="3081338"/>
            <a:ext cx="5842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ปปช.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1" name="Text Box 20"/>
          <p:cNvSpPr txBox="1">
            <a:spLocks noChangeArrowheads="1"/>
          </p:cNvSpPr>
          <p:nvPr/>
        </p:nvSpPr>
        <p:spPr bwMode="gray">
          <a:xfrm>
            <a:off x="4783138" y="3094038"/>
            <a:ext cx="5873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คตส.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2" name="Text Box 23"/>
          <p:cNvSpPr txBox="1">
            <a:spLocks noChangeArrowheads="1"/>
          </p:cNvSpPr>
          <p:nvPr/>
        </p:nvSpPr>
        <p:spPr bwMode="gray">
          <a:xfrm>
            <a:off x="3859213" y="1700213"/>
            <a:ext cx="944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คณะ</a:t>
            </a:r>
            <a:b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กรรมาธิการ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3" name="Text Box 24"/>
          <p:cNvSpPr txBox="1">
            <a:spLocks noChangeArrowheads="1"/>
          </p:cNvSpPr>
          <p:nvPr/>
        </p:nvSpPr>
        <p:spPr bwMode="gray">
          <a:xfrm>
            <a:off x="7423150" y="1806575"/>
            <a:ext cx="720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ศาล</a:t>
            </a:r>
            <a:b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ปกครอง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4" name="Text Box 25"/>
          <p:cNvSpPr txBox="1">
            <a:spLocks noChangeArrowheads="1"/>
          </p:cNvSpPr>
          <p:nvPr/>
        </p:nvSpPr>
        <p:spPr bwMode="gray">
          <a:xfrm>
            <a:off x="5083175" y="868363"/>
            <a:ext cx="196532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ผู้ตรวจการ</a:t>
            </a:r>
            <a:r>
              <a:rPr lang="th-TH" sz="1200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แผ่นดิน</a:t>
            </a:r>
            <a:endParaRPr lang="th-TH" sz="1200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5" name="Text Box 27"/>
          <p:cNvSpPr txBox="1">
            <a:spLocks noChangeArrowheads="1"/>
          </p:cNvSpPr>
          <p:nvPr/>
        </p:nvSpPr>
        <p:spPr bwMode="gray">
          <a:xfrm>
            <a:off x="7786688" y="995363"/>
            <a:ext cx="1114425" cy="457200"/>
          </a:xfrm>
          <a:prstGeom prst="rect">
            <a:avLst/>
          </a:prstGeom>
          <a:solidFill>
            <a:srgbClr val="996633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กลไกควบคุมภายนอก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76" name="Text Box 29"/>
          <p:cNvSpPr txBox="1">
            <a:spLocks noChangeArrowheads="1"/>
          </p:cNvSpPr>
          <p:nvPr/>
        </p:nvSpPr>
        <p:spPr bwMode="gray">
          <a:xfrm>
            <a:off x="7850188" y="2812317"/>
            <a:ext cx="1255712" cy="830997"/>
          </a:xfrm>
          <a:prstGeom prst="rect">
            <a:avLst/>
          </a:prstGeom>
          <a:solidFill>
            <a:srgbClr val="6B6B6B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กลไกควบคุมภายใน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ภายในองค์การ</a:t>
            </a:r>
            <a:r>
              <a: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6223000" y="2478088"/>
            <a:ext cx="1728788" cy="73501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GB" sz="1800">
              <a:latin typeface="Arial" charset="0"/>
              <a:cs typeface="+mn-cs"/>
            </a:endParaRPr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3935413" y="1185863"/>
            <a:ext cx="1177925" cy="6032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>
            <a:outerShdw dist="40161" dir="17306097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84000" name="Line 32"/>
          <p:cNvSpPr>
            <a:spLocks noChangeShapeType="1"/>
          </p:cNvSpPr>
          <p:nvPr/>
        </p:nvSpPr>
        <p:spPr bwMode="auto">
          <a:xfrm flipH="1">
            <a:off x="7264400" y="1258888"/>
            <a:ext cx="523875" cy="230187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th-TH" sz="1800">
              <a:cs typeface="+mn-cs"/>
            </a:endParaRPr>
          </a:p>
        </p:txBody>
      </p:sp>
      <p:sp>
        <p:nvSpPr>
          <p:cNvPr id="45080" name="Text Box 20"/>
          <p:cNvSpPr txBox="1">
            <a:spLocks noChangeArrowheads="1"/>
          </p:cNvSpPr>
          <p:nvPr/>
        </p:nvSpPr>
        <p:spPr bwMode="gray">
          <a:xfrm>
            <a:off x="6532563" y="2327275"/>
            <a:ext cx="7397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ส.ก.พ.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81" name="Text Box 21"/>
          <p:cNvSpPr txBox="1">
            <a:spLocks noChangeArrowheads="1"/>
          </p:cNvSpPr>
          <p:nvPr/>
        </p:nvSpPr>
        <p:spPr bwMode="gray">
          <a:xfrm>
            <a:off x="5294313" y="2601913"/>
            <a:ext cx="617537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ปปท.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82" name="Text Box 21"/>
          <p:cNvSpPr txBox="1">
            <a:spLocks noChangeArrowheads="1"/>
          </p:cNvSpPr>
          <p:nvPr/>
        </p:nvSpPr>
        <p:spPr bwMode="gray">
          <a:xfrm>
            <a:off x="5884863" y="3314700"/>
            <a:ext cx="617537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1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ปปง.</a:t>
            </a:r>
            <a:endParaRPr lang="en-US" sz="12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4001" name="Line 33"/>
          <p:cNvSpPr>
            <a:spLocks noChangeShapeType="1"/>
          </p:cNvSpPr>
          <p:nvPr/>
        </p:nvSpPr>
        <p:spPr bwMode="auto">
          <a:xfrm flipV="1">
            <a:off x="3808413" y="2492375"/>
            <a:ext cx="936625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GB" sz="1800">
              <a:latin typeface="Arial" charset="0"/>
              <a:cs typeface="+mn-cs"/>
            </a:endParaRPr>
          </a:p>
        </p:txBody>
      </p:sp>
      <p:grpSp>
        <p:nvGrpSpPr>
          <p:cNvPr id="3" name="Group 153"/>
          <p:cNvGrpSpPr>
            <a:grpSpLocks/>
          </p:cNvGrpSpPr>
          <p:nvPr/>
        </p:nvGrpSpPr>
        <p:grpSpPr bwMode="auto">
          <a:xfrm>
            <a:off x="2481263" y="1849438"/>
            <a:ext cx="1370012" cy="1800225"/>
            <a:chOff x="1473" y="1253"/>
            <a:chExt cx="863" cy="1134"/>
          </a:xfrm>
        </p:grpSpPr>
        <p:sp>
          <p:nvSpPr>
            <p:cNvPr id="45110" name="AutoShape 94"/>
            <p:cNvSpPr>
              <a:spLocks noChangeArrowheads="1"/>
            </p:cNvSpPr>
            <p:nvPr/>
          </p:nvSpPr>
          <p:spPr bwMode="auto">
            <a:xfrm rot="5400000">
              <a:off x="1336" y="1434"/>
              <a:ext cx="1134" cy="771"/>
            </a:xfrm>
            <a:prstGeom prst="rightArrowCallout">
              <a:avLst>
                <a:gd name="adj1" fmla="val 25000"/>
                <a:gd name="adj2" fmla="val 25000"/>
                <a:gd name="adj3" fmla="val 24514"/>
                <a:gd name="adj4" fmla="val 75514"/>
              </a:avLst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45111" name="Text Box 28"/>
            <p:cNvSpPr txBox="1">
              <a:spLocks noChangeArrowheads="1"/>
            </p:cNvSpPr>
            <p:nvPr/>
          </p:nvSpPr>
          <p:spPr bwMode="gray">
            <a:xfrm>
              <a:off x="1473" y="1352"/>
              <a:ext cx="863" cy="6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คณะกรรมการ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ตรวจสอบ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และประเมินผล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ภาคราชการ </a:t>
              </a:r>
            </a:p>
            <a:p>
              <a:pPr algn="ctr" eaLnBrk="0" hangingPunct="0"/>
              <a:r>
                <a:rPr lang="th-TH" sz="1200" b="1" dirty="0">
                  <a:solidFill>
                    <a:srgbClr val="FFFF00"/>
                  </a:solidFill>
                  <a:latin typeface="Tahoma" pitchFamily="34" charset="0"/>
                  <a:cs typeface="Tahoma" pitchFamily="34" charset="0"/>
                </a:rPr>
                <a:t>(ค.ต.ป.)</a:t>
              </a:r>
              <a:endParaRPr lang="en-US" sz="12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5085" name="Text Box 102"/>
          <p:cNvSpPr>
            <a:spLocks noChangeArrowheads="1"/>
          </p:cNvSpPr>
          <p:nvPr/>
        </p:nvSpPr>
        <p:spPr bwMode="auto">
          <a:xfrm>
            <a:off x="0" y="142852"/>
            <a:ext cx="7416800" cy="40957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800" b="1" dirty="0">
                <a:latin typeface="Tahoma" pitchFamily="34" charset="0"/>
                <a:cs typeface="Tahoma" pitchFamily="34" charset="0"/>
              </a:rPr>
              <a:t>ที่มา คณะกรรมการการตรวจสอบและประเมินผลภาคราชการ (ค.ต.ป.)</a:t>
            </a:r>
            <a:endParaRPr lang="th-TH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800" name="Text Box 53"/>
          <p:cNvSpPr txBox="1">
            <a:spLocks noChangeArrowheads="1"/>
          </p:cNvSpPr>
          <p:nvPr/>
        </p:nvSpPr>
        <p:spPr bwMode="auto">
          <a:xfrm>
            <a:off x="128588" y="5735638"/>
            <a:ext cx="1800225" cy="101441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ระเบียบสำนักนายกรัฐมนตรีว่าด้วยการตรวจสอบและประเมินผลภาคราชการ พ.ศ. 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๔๘</a:t>
            </a:r>
            <a:r>
              <a:rPr lang="en-US" sz="1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th-TH" sz="1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๕๐,๕๒</a:t>
            </a:r>
            <a:endParaRPr lang="th-TH" sz="1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12700" y="869950"/>
            <a:ext cx="2268538" cy="4384675"/>
            <a:chOff x="8" y="548"/>
            <a:chExt cx="1429" cy="2762"/>
          </a:xfrm>
        </p:grpSpPr>
        <p:sp>
          <p:nvSpPr>
            <p:cNvPr id="32819" name="Text Box 46"/>
            <p:cNvSpPr txBox="1">
              <a:spLocks noChangeArrowheads="1"/>
            </p:cNvSpPr>
            <p:nvPr/>
          </p:nvSpPr>
          <p:spPr bwMode="auto">
            <a:xfrm>
              <a:off x="105" y="2652"/>
              <a:ext cx="1249" cy="57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22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sz="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>
                <a:defRPr/>
              </a:pPr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“หมวด ๓</a:t>
              </a:r>
              <a:r>
                <a:rPr lang="th-TH" sz="12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การบริหารราชการเพื่อให้เกิดผลสัมฤทธิ์ต่อภารกิจของรัฐ”</a:t>
              </a:r>
              <a:endParaRPr lang="en-US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>
                <a:defRPr/>
              </a:pPr>
              <a:endParaRPr lang="th-TH" sz="8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2820" name="Text Box 46"/>
            <p:cNvSpPr txBox="1">
              <a:spLocks noChangeArrowheads="1"/>
            </p:cNvSpPr>
            <p:nvPr/>
          </p:nvSpPr>
          <p:spPr bwMode="auto">
            <a:xfrm>
              <a:off x="97" y="619"/>
              <a:ext cx="1249" cy="185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thaiDist">
                <a:defRPr/>
              </a:pPr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มติคณะรัฐมนตรีวันที่      </a:t>
              </a:r>
            </a:p>
            <a:p>
              <a:pPr algn="thaiDist">
                <a:defRPr/>
              </a:pPr>
              <a:r>
                <a:rPr lang="th-TH" sz="12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๒ มีนาคม ๒๕๔๗</a:t>
              </a:r>
              <a:endParaRPr lang="en-US" sz="12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th-TH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ให้สำนักงาน </a:t>
              </a:r>
              <a:r>
                <a:rPr lang="th-TH" sz="1200" dirty="0" err="1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ก.พ.ร.</a:t>
              </a:r>
              <a:r>
                <a:rPr lang="th-TH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พิจารณาจัดวางระบบการตรวจสอบภาคราชการใหม่ให้สอดคล้องกับการพัฒนาระบบราชการ และระบบการบริหารการคลังภาครัฐด้วยระบบอิเล็กทรอนิกส์ (</a:t>
              </a:r>
              <a:r>
                <a:rPr lang="en-US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GFMIS)</a:t>
              </a:r>
              <a:r>
                <a:rPr lang="th-TH" sz="12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ตลอดจนหลักการบริหารจัดการบ้านเมืองที่ดีตามพระราชกฤษฎีกาว่าด้วยหลักเกณฑ์และวิธีการบริหารกิจการบ้านเมืองที่ดี พ.ศ. </a:t>
              </a:r>
              <a:r>
                <a:rPr lang="th-TH" sz="1200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๒๕๔๖</a:t>
              </a:r>
              <a:endParaRPr lang="th-TH" sz="12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08" name="AutoShape 59"/>
            <p:cNvSpPr>
              <a:spLocks noChangeArrowheads="1"/>
            </p:cNvSpPr>
            <p:nvPr/>
          </p:nvSpPr>
          <p:spPr bwMode="auto">
            <a:xfrm>
              <a:off x="76" y="2455"/>
              <a:ext cx="176" cy="521"/>
            </a:xfrm>
            <a:prstGeom prst="curvedRightArrow">
              <a:avLst>
                <a:gd name="adj1" fmla="val 59205"/>
                <a:gd name="adj2" fmla="val 118409"/>
                <a:gd name="adj3" fmla="val 33333"/>
              </a:avLst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45109" name="Rectangle 112"/>
            <p:cNvSpPr>
              <a:spLocks noChangeArrowheads="1"/>
            </p:cNvSpPr>
            <p:nvPr/>
          </p:nvSpPr>
          <p:spPr bwMode="auto">
            <a:xfrm>
              <a:off x="8" y="548"/>
              <a:ext cx="1429" cy="27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</p:grpSp>
      <p:sp>
        <p:nvSpPr>
          <p:cNvPr id="45088" name="AutoShape 51"/>
          <p:cNvSpPr>
            <a:spLocks noChangeArrowheads="1"/>
          </p:cNvSpPr>
          <p:nvPr/>
        </p:nvSpPr>
        <p:spPr bwMode="auto">
          <a:xfrm rot="5400000">
            <a:off x="938213" y="5243512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th-TH" sz="1800"/>
          </a:p>
        </p:txBody>
      </p:sp>
      <p:grpSp>
        <p:nvGrpSpPr>
          <p:cNvPr id="5" name="Group 157"/>
          <p:cNvGrpSpPr>
            <a:grpSpLocks/>
          </p:cNvGrpSpPr>
          <p:nvPr/>
        </p:nvGrpSpPr>
        <p:grpSpPr bwMode="auto">
          <a:xfrm>
            <a:off x="2565400" y="3679825"/>
            <a:ext cx="6502400" cy="2346325"/>
            <a:chOff x="1664" y="2414"/>
            <a:chExt cx="4096" cy="1478"/>
          </a:xfrm>
        </p:grpSpPr>
        <p:sp>
          <p:nvSpPr>
            <p:cNvPr id="45096" name="AutoShape 35"/>
            <p:cNvSpPr>
              <a:spLocks noChangeArrowheads="1"/>
            </p:cNvSpPr>
            <p:nvPr/>
          </p:nvSpPr>
          <p:spPr bwMode="auto">
            <a:xfrm>
              <a:off x="1664" y="2594"/>
              <a:ext cx="3121" cy="1298"/>
            </a:xfrm>
            <a:prstGeom prst="homePlate">
              <a:avLst>
                <a:gd name="adj" fmla="val 19714"/>
              </a:avLst>
            </a:prstGeom>
            <a:gradFill rotWithShape="1">
              <a:gsLst>
                <a:gs pos="0">
                  <a:srgbClr val="001508"/>
                </a:gs>
                <a:gs pos="100000">
                  <a:srgbClr val="006D2A">
                    <a:alpha val="87000"/>
                  </a:srgbClr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100"/>
            </a:p>
          </p:txBody>
        </p:sp>
        <p:sp>
          <p:nvSpPr>
            <p:cNvPr id="45097" name="AutoShape 36"/>
            <p:cNvSpPr>
              <a:spLocks noChangeArrowheads="1"/>
            </p:cNvSpPr>
            <p:nvPr/>
          </p:nvSpPr>
          <p:spPr bwMode="auto">
            <a:xfrm>
              <a:off x="4598" y="2584"/>
              <a:ext cx="1162" cy="1300"/>
            </a:xfrm>
            <a:prstGeom prst="chevron">
              <a:avLst>
                <a:gd name="adj" fmla="val 22787"/>
              </a:avLst>
            </a:prstGeom>
            <a:gradFill rotWithShape="1">
              <a:gsLst>
                <a:gs pos="0">
                  <a:srgbClr val="001C00"/>
                </a:gs>
                <a:gs pos="100000">
                  <a:srgbClr val="007F00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800"/>
            </a:p>
          </p:txBody>
        </p:sp>
        <p:sp>
          <p:nvSpPr>
            <p:cNvPr id="45098" name="Text Box 38"/>
            <p:cNvSpPr txBox="1">
              <a:spLocks noChangeArrowheads="1"/>
            </p:cNvSpPr>
            <p:nvPr/>
          </p:nvSpPr>
          <p:spPr bwMode="auto">
            <a:xfrm>
              <a:off x="4464" y="2414"/>
              <a:ext cx="123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1200" b="1">
                  <a:latin typeface="Tahoma" pitchFamily="34" charset="0"/>
                  <a:cs typeface="Tahoma" pitchFamily="34" charset="0"/>
                </a:rPr>
                <a:t>คณะรัฐมนตรี</a:t>
              </a:r>
            </a:p>
          </p:txBody>
        </p:sp>
        <p:sp>
          <p:nvSpPr>
            <p:cNvPr id="45099" name="Text Box 39"/>
            <p:cNvSpPr txBox="1">
              <a:spLocks noChangeArrowheads="1"/>
            </p:cNvSpPr>
            <p:nvPr/>
          </p:nvSpPr>
          <p:spPr bwMode="auto">
            <a:xfrm>
              <a:off x="1692" y="2427"/>
              <a:ext cx="270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1100" b="1">
                  <a:latin typeface="Tahoma" pitchFamily="34" charset="0"/>
                  <a:cs typeface="Tahoma" pitchFamily="34" charset="0"/>
                </a:rPr>
                <a:t>กลไกการตรวจสอบและประเมินผลภาคราชการของ ค.ต.ป.</a:t>
              </a:r>
            </a:p>
          </p:txBody>
        </p:sp>
        <p:sp>
          <p:nvSpPr>
            <p:cNvPr id="45100" name="AutoShape 40"/>
            <p:cNvSpPr>
              <a:spLocks noChangeArrowheads="1"/>
            </p:cNvSpPr>
            <p:nvPr/>
          </p:nvSpPr>
          <p:spPr bwMode="gray">
            <a:xfrm>
              <a:off x="1712" y="2643"/>
              <a:ext cx="2803" cy="253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</a:t>
              </a:r>
            </a:p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เกี่ยวกับการกำหนดแนวทาง วิธีการ</a:t>
              </a:r>
              <a:r>
                <a:rPr lang="en-US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 </a:t>
              </a:r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การตรวจสอบและประเมินผลภาคราชการ</a:t>
              </a:r>
              <a:endParaRPr lang="en-US" sz="110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01" name="AutoShape 40"/>
            <p:cNvSpPr>
              <a:spLocks noChangeArrowheads="1"/>
            </p:cNvSpPr>
            <p:nvPr/>
          </p:nvSpPr>
          <p:spPr bwMode="gray">
            <a:xfrm>
              <a:off x="4908" y="2963"/>
              <a:ext cx="686" cy="499"/>
            </a:xfrm>
            <a:prstGeom prst="roundRect">
              <a:avLst>
                <a:gd name="adj" fmla="val 9106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รายงาน</a:t>
              </a:r>
            </a:p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ผลการตรวจสอบ</a:t>
              </a:r>
            </a:p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และประเมินผล</a:t>
              </a:r>
            </a:p>
            <a:p>
              <a:pPr algn="ctr" eaLnBrk="0" hangingPunct="0">
                <a:lnSpc>
                  <a:spcPct val="115000"/>
                </a:lnSpc>
              </a:pPr>
              <a:r>
                <a:rPr lang="th-TH" sz="1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ภาคราชการ</a:t>
              </a:r>
              <a:endParaRPr lang="en-US" sz="1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02" name="AutoShape 40"/>
            <p:cNvSpPr>
              <a:spLocks noChangeArrowheads="1"/>
            </p:cNvSpPr>
            <p:nvPr/>
          </p:nvSpPr>
          <p:spPr bwMode="gray">
            <a:xfrm>
              <a:off x="1703" y="3526"/>
              <a:ext cx="2801" cy="147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 กลุ่มจังหวัด</a:t>
              </a:r>
            </a:p>
          </p:txBody>
        </p:sp>
        <p:sp>
          <p:nvSpPr>
            <p:cNvPr id="45103" name="AutoShape 40"/>
            <p:cNvSpPr>
              <a:spLocks noChangeArrowheads="1"/>
            </p:cNvSpPr>
            <p:nvPr/>
          </p:nvSpPr>
          <p:spPr bwMode="gray">
            <a:xfrm>
              <a:off x="1703" y="3345"/>
              <a:ext cx="2802" cy="147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 กลุ่มกระทรวง</a:t>
              </a:r>
            </a:p>
          </p:txBody>
        </p:sp>
        <p:sp>
          <p:nvSpPr>
            <p:cNvPr id="45104" name="AutoShape 40"/>
            <p:cNvSpPr>
              <a:spLocks noChangeArrowheads="1"/>
            </p:cNvSpPr>
            <p:nvPr/>
          </p:nvSpPr>
          <p:spPr bwMode="gray">
            <a:xfrm>
              <a:off x="1703" y="3707"/>
              <a:ext cx="2802" cy="147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คณะกรรมการตรวจสอบและประเมินผลประจำกระทรวง</a:t>
              </a:r>
            </a:p>
          </p:txBody>
        </p:sp>
        <p:sp>
          <p:nvSpPr>
            <p:cNvPr id="45105" name="AutoShape 40"/>
            <p:cNvSpPr>
              <a:spLocks noChangeArrowheads="1"/>
            </p:cNvSpPr>
            <p:nvPr/>
          </p:nvSpPr>
          <p:spPr bwMode="gray">
            <a:xfrm>
              <a:off x="1703" y="2936"/>
              <a:ext cx="2802" cy="368"/>
            </a:xfrm>
            <a:prstGeom prst="roundRect">
              <a:avLst>
                <a:gd name="adj" fmla="val 9106"/>
              </a:avLst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คณะอนุกรรมการตรวจสอบและประเมินผลภาคราชการเฉพาะกิจเกี่ยวกับการ</a:t>
              </a:r>
            </a:p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กำหนดแนวทาง วิธีการการบูรณาการระบบการตรวจสอบและประเมินผลของ</a:t>
              </a:r>
            </a:p>
            <a:p>
              <a:pPr eaLnBrk="0" hangingPunct="0"/>
              <a:r>
                <a:rPr lang="th-TH" sz="11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หน่วยงานกลางที่อยู่ในกำกับของราชการฝ่ายบริหาร</a:t>
              </a:r>
            </a:p>
          </p:txBody>
        </p:sp>
      </p:grpSp>
      <p:sp>
        <p:nvSpPr>
          <p:cNvPr id="45090" name="Rectangle 155"/>
          <p:cNvSpPr>
            <a:spLocks noChangeArrowheads="1"/>
          </p:cNvSpPr>
          <p:nvPr/>
        </p:nvSpPr>
        <p:spPr bwMode="auto">
          <a:xfrm>
            <a:off x="2411413" y="3716338"/>
            <a:ext cx="6732587" cy="31416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45091" name="AutoShape 51"/>
          <p:cNvSpPr>
            <a:spLocks noChangeArrowheads="1"/>
          </p:cNvSpPr>
          <p:nvPr/>
        </p:nvSpPr>
        <p:spPr bwMode="auto">
          <a:xfrm>
            <a:off x="2036763" y="5949950"/>
            <a:ext cx="32385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sz="1800"/>
          </a:p>
        </p:txBody>
      </p:sp>
      <p:sp>
        <p:nvSpPr>
          <p:cNvPr id="49" name="Rounded Rectangle 48"/>
          <p:cNvSpPr/>
          <p:nvPr/>
        </p:nvSpPr>
        <p:spPr>
          <a:xfrm>
            <a:off x="2428860" y="6143644"/>
            <a:ext cx="1571635" cy="6302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200" b="1" spc="-2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ส่วนราชการมีการกำกับดูแลตนเองที่ดี</a:t>
            </a:r>
            <a:endParaRPr lang="en-US" sz="1200" b="1" spc="-2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4092575" y="6113463"/>
            <a:ext cx="2551128" cy="6937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สร้างความน่าเชื่อถือและความมั่นใจ</a:t>
            </a:r>
          </a:p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แก่สาธารณชนต่อผลการดำเนินงานของ</a:t>
            </a:r>
          </a:p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ส่วนราชการว่ามีการกำกับดูแลอย่างรอบคอบและมีประสิทธิภาพ</a:t>
            </a:r>
            <a:endParaRPr lang="en-US" sz="10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811963" y="6135688"/>
            <a:ext cx="2071687" cy="620712"/>
          </a:xfrm>
          <a:prstGeom prst="round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10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ยกระดับขีดสมรรถนะ การเรียนรู้ และศักยภาพการพัฒนาอย่างยั่งยืนของส่วนราชการ </a:t>
            </a:r>
            <a:endParaRPr lang="en-US" sz="10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95" name="Slide Number Placeholder 60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  <a:noFill/>
        </p:spPr>
        <p:txBody>
          <a:bodyPr/>
          <a:lstStyle/>
          <a:p>
            <a:fld id="{A0693A5F-7902-49BC-8FDF-E8DF1B75430D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84948" y="218728"/>
            <a:ext cx="8964488" cy="7620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marL="228600" indent="-228600" algn="ctr">
              <a:lnSpc>
                <a:spcPct val="120000"/>
              </a:lnSpc>
              <a:defRPr/>
            </a:pPr>
            <a:r>
              <a:rPr lang="th-TH" sz="20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องค์ประกอบของคณะกรรมการตรวจสอบและประเมินผลภาคราชการ (ค.</a:t>
            </a:r>
            <a:r>
              <a:rPr lang="th-TH" sz="20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ต.ป.</a:t>
            </a:r>
            <a:r>
              <a:rPr lang="th-TH" sz="20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 marL="228600" indent="-228600" algn="ctr">
              <a:lnSpc>
                <a:spcPct val="120000"/>
              </a:lnSpc>
              <a:defRPr/>
            </a:pP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(ตาม</a:t>
            </a: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ระเบียบสำนักนายกรัฐมนตรีว่าด้วยการตรวจสอบฯ พ.ศ. </a:t>
            </a: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๒๕๔๘ </a:t>
            </a: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และแก้ไขเพิ่มเติม ฉบับที่ </a:t>
            </a: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๓ </a:t>
            </a:r>
            <a:r>
              <a:rPr lang="th-TH" sz="14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พ.ศ. </a:t>
            </a:r>
            <a:r>
              <a:rPr lang="th-TH" sz="14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๒๕๕๒)</a:t>
            </a:r>
            <a:endParaRPr lang="en-US" sz="140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2844" y="1410424"/>
          <a:ext cx="8786810" cy="4754880"/>
        </p:xfrm>
        <a:graphic>
          <a:graphicData uri="http://schemas.openxmlformats.org/drawingml/2006/table">
            <a:tbl>
              <a:tblPr/>
              <a:tblGrid>
                <a:gridCol w="571471"/>
                <a:gridCol w="6143637"/>
                <a:gridCol w="2071702"/>
              </a:tblGrid>
              <a:tr h="3574171">
                <a:tc>
                  <a:txBody>
                    <a:bodyPr/>
                    <a:lstStyle/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๑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๒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๓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๔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๕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๖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๗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๘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๙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h-TH" sz="1600" dirty="0" smtClean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๑๐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 indent="-495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๑๑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.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รัฐมนตรีซึ่งคณะรัฐมนตรี</a:t>
                      </a: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แต่งตั้ง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ปลัดสำนักนายกรัฐมนตรี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ปลัดกระทรวงการคลัง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ปลัดกระทรวงมหาดไทย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ผู้อำนวยการสำนักงบประมาณ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เลขาธิการคณะกรรมการพัฒนาการเศรษฐกิจและสังคมแห่งชาติ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เลขาธิการคณะกรรมการข้าราชการ</a:t>
                      </a:r>
                      <a:r>
                        <a:rPr lang="th-TH" sz="1600" dirty="0" err="1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พลเรือน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อธิบดีกรมบัญชีกลาง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ผู้ทรงคุณวุฒิซึ่งคณะรัฐมนตรีแต่งตั้งจากบุคคลซึ่งได้รับการสรรหาจำนวนไม่น้อยกว่าเจ็ดคนแต่ไม่เกินสิบคน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เลขาธิการคณะกรรมการพัฒนาระบบราชการ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รอง</a:t>
                      </a: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เลขาธิการคณะกรรมการพัฒนาระบบราชการที่เลขาธิการคณะกรรมการพัฒนาระบบราชการมอบหมาย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ประธานกรรมการ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h-TH" sz="1600" dirty="0" smtClean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และเลขานุการ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กรรมการ</a:t>
                      </a:r>
                      <a:r>
                        <a:rPr lang="th-TH" sz="160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และผู้ช่วยเลขานุการ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AutoShape 2"/>
          <p:cNvSpPr>
            <a:spLocks noChangeArrowheads="1"/>
          </p:cNvSpPr>
          <p:nvPr/>
        </p:nvSpPr>
        <p:spPr bwMode="gray">
          <a:xfrm rot="5400000">
            <a:off x="-2245545" y="1540679"/>
            <a:ext cx="4857785" cy="4633899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60451" name="AutoShape 3"/>
          <p:cNvSpPr>
            <a:spLocks noChangeArrowheads="1"/>
          </p:cNvSpPr>
          <p:nvPr/>
        </p:nvSpPr>
        <p:spPr bwMode="gray">
          <a:xfrm rot="5400000">
            <a:off x="-2214578" y="1785925"/>
            <a:ext cx="4429156" cy="4143405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gradFill rotWithShape="0">
            <a:gsLst>
              <a:gs pos="0">
                <a:srgbClr val="0099FF"/>
              </a:gs>
              <a:gs pos="100000">
                <a:srgbClr val="33CC33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60457" name="Text Box 9"/>
          <p:cNvSpPr txBox="1">
            <a:spLocks noChangeArrowheads="1"/>
          </p:cNvSpPr>
          <p:nvPr/>
        </p:nvSpPr>
        <p:spPr bwMode="gray">
          <a:xfrm>
            <a:off x="-285784" y="2928934"/>
            <a:ext cx="214314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h-TH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อำนาจหน้าที่ของ ค.ต.ป. 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714480" y="1952604"/>
            <a:ext cx="6945319" cy="690578"/>
            <a:chOff x="980" y="1245"/>
            <a:chExt cx="3799" cy="339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574" cy="334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</a:pPr>
              <a:endParaRPr lang="th-TH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360455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CFFCC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56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58" name="Text Box 10"/>
            <p:cNvSpPr txBox="1">
              <a:spLocks noChangeArrowheads="1"/>
            </p:cNvSpPr>
            <p:nvPr/>
          </p:nvSpPr>
          <p:spPr bwMode="gray">
            <a:xfrm>
              <a:off x="1035" y="1317"/>
              <a:ext cx="188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๒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59" name="Text Box 11"/>
            <p:cNvSpPr txBox="1">
              <a:spLocks noChangeArrowheads="1"/>
            </p:cNvSpPr>
            <p:nvPr/>
          </p:nvSpPr>
          <p:spPr bwMode="gray">
            <a:xfrm>
              <a:off x="1215" y="1280"/>
              <a:ext cx="3564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ให้ความเห็นชอบแนวทางการตรวจสอบและประเมินผลของ</a:t>
              </a: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คณะอนุกรรมการและ</a:t>
              </a: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หน่วยงานกลางที่มีภารกิจด้านการตรวจสอบฯ</a:t>
              </a:r>
              <a:endParaRPr lang="th-TH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047292" y="2786058"/>
            <a:ext cx="6652338" cy="739467"/>
            <a:chOff x="1200" y="1697"/>
            <a:chExt cx="3648" cy="363"/>
          </a:xfrm>
        </p:grpSpPr>
        <p:sp>
          <p:nvSpPr>
            <p:cNvPr id="360452" name="AutoShape 4"/>
            <p:cNvSpPr>
              <a:spLocks noChangeArrowheads="1"/>
            </p:cNvSpPr>
            <p:nvPr/>
          </p:nvSpPr>
          <p:spPr bwMode="gray">
            <a:xfrm>
              <a:off x="1417" y="1704"/>
              <a:ext cx="3431" cy="333"/>
            </a:xfrm>
            <a:prstGeom prst="roundRect">
              <a:avLst>
                <a:gd name="adj" fmla="val 50000"/>
              </a:avLst>
            </a:prstGeom>
            <a:solidFill>
              <a:srgbClr val="C1E7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60" name="Text Box 12"/>
            <p:cNvSpPr txBox="1">
              <a:spLocks noChangeArrowheads="1"/>
            </p:cNvSpPr>
            <p:nvPr/>
          </p:nvSpPr>
          <p:spPr bwMode="gray">
            <a:xfrm>
              <a:off x="1458" y="1697"/>
              <a:ext cx="333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ส่งเสริม ผลักดัน สอบทาน และเสนอแนะมาตรการให้ส่วนราชการดำเนินการเป็นไปตามวัตถุประสงค์ของการตรวจสอบและประเมินผลภาค</a:t>
              </a: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ราชการและ</a:t>
              </a: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หลักการบริหารกิจการบ้านเมืองที่ดี</a:t>
              </a:r>
              <a:endParaRPr lang="th-TH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1200" y="1728"/>
              <a:ext cx="316" cy="316"/>
              <a:chOff x="980" y="1412"/>
              <a:chExt cx="316" cy="316"/>
            </a:xfrm>
          </p:grpSpPr>
          <p:sp>
            <p:nvSpPr>
              <p:cNvPr id="360463" name="Oval 15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1E7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64" name="Oval 16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65" name="Text Box 17"/>
            <p:cNvSpPr txBox="1">
              <a:spLocks noChangeArrowheads="1"/>
            </p:cNvSpPr>
            <p:nvPr/>
          </p:nvSpPr>
          <p:spPr bwMode="gray">
            <a:xfrm>
              <a:off x="1257" y="1776"/>
              <a:ext cx="181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๓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2192662" y="3643314"/>
            <a:ext cx="6451304" cy="715024"/>
            <a:chOff x="1289" y="2148"/>
            <a:chExt cx="3703" cy="351"/>
          </a:xfrm>
        </p:grpSpPr>
        <p:sp>
          <p:nvSpPr>
            <p:cNvPr id="360466" name="AutoShape 18"/>
            <p:cNvSpPr>
              <a:spLocks noChangeArrowheads="1"/>
            </p:cNvSpPr>
            <p:nvPr/>
          </p:nvSpPr>
          <p:spPr bwMode="gray">
            <a:xfrm>
              <a:off x="1472" y="2148"/>
              <a:ext cx="3520" cy="316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1289" y="2183"/>
              <a:ext cx="316" cy="316"/>
              <a:chOff x="980" y="1412"/>
              <a:chExt cx="316" cy="316"/>
            </a:xfrm>
          </p:grpSpPr>
          <p:sp>
            <p:nvSpPr>
              <p:cNvPr id="360468" name="Oval 20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CFFCC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69" name="Oval 21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70" name="Text Box 22"/>
            <p:cNvSpPr txBox="1">
              <a:spLocks noChangeArrowheads="1"/>
            </p:cNvSpPr>
            <p:nvPr/>
          </p:nvSpPr>
          <p:spPr bwMode="gray">
            <a:xfrm>
              <a:off x="1344" y="2232"/>
              <a:ext cx="198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๔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71" name="Text Box 23"/>
            <p:cNvSpPr txBox="1">
              <a:spLocks noChangeArrowheads="1"/>
            </p:cNvSpPr>
            <p:nvPr/>
          </p:nvSpPr>
          <p:spPr bwMode="gray">
            <a:xfrm>
              <a:off x="1550" y="2183"/>
              <a:ext cx="343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5000"/>
                </a:lnSpc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จัดทำรายงานผลการปฏิบัติงานพร้อมให้ข้อเสนอแนะเกี่ยวกับการตรวจสอบและประเมินผล ต่อ นายกรัฐมนตรี และ ครม. อย่างน้อยปีละ ๒ ครั้ง</a:t>
              </a:r>
              <a:endParaRPr lang="th-TH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2000232" y="4500570"/>
            <a:ext cx="6583624" cy="643724"/>
            <a:chOff x="1200" y="2658"/>
            <a:chExt cx="3806" cy="316"/>
          </a:xfrm>
        </p:grpSpPr>
        <p:sp>
          <p:nvSpPr>
            <p:cNvPr id="360472" name="AutoShape 24"/>
            <p:cNvSpPr>
              <a:spLocks noChangeArrowheads="1"/>
            </p:cNvSpPr>
            <p:nvPr/>
          </p:nvSpPr>
          <p:spPr bwMode="gray">
            <a:xfrm>
              <a:off x="1417" y="2658"/>
              <a:ext cx="3500" cy="309"/>
            </a:xfrm>
            <a:prstGeom prst="roundRect">
              <a:avLst>
                <a:gd name="adj" fmla="val 50000"/>
              </a:avLst>
            </a:prstGeom>
            <a:solidFill>
              <a:srgbClr val="C1E7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73" name="Text Box 25"/>
            <p:cNvSpPr txBox="1">
              <a:spLocks noChangeArrowheads="1"/>
            </p:cNvSpPr>
            <p:nvPr/>
          </p:nvSpPr>
          <p:spPr bwMode="gray">
            <a:xfrm>
              <a:off x="1454" y="2672"/>
              <a:ext cx="355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ติดตามและประเมินผลการปฏิบัติตามข้อเสนอแนะของ ค.ต.ป. และ มติครม. ที่เกี่ยวข้อง และรายงานต่อ นายกรัฐมนตรี และ ครม. ทราบเป็นระยะ</a:t>
              </a:r>
            </a:p>
          </p:txBody>
        </p: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1200" y="2658"/>
              <a:ext cx="316" cy="316"/>
              <a:chOff x="980" y="1412"/>
              <a:chExt cx="316" cy="316"/>
            </a:xfrm>
          </p:grpSpPr>
          <p:sp>
            <p:nvSpPr>
              <p:cNvPr id="360475" name="Oval 2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1E7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76" name="Oval 2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77" name="Text Box 29"/>
            <p:cNvSpPr txBox="1">
              <a:spLocks noChangeArrowheads="1"/>
            </p:cNvSpPr>
            <p:nvPr/>
          </p:nvSpPr>
          <p:spPr bwMode="gray">
            <a:xfrm>
              <a:off x="1257" y="2706"/>
              <a:ext cx="199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๕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1571604" y="5143512"/>
            <a:ext cx="5967892" cy="643725"/>
            <a:chOff x="921" y="3143"/>
            <a:chExt cx="3640" cy="316"/>
          </a:xfrm>
        </p:grpSpPr>
        <p:sp>
          <p:nvSpPr>
            <p:cNvPr id="360478" name="AutoShape 30"/>
            <p:cNvSpPr>
              <a:spLocks noChangeArrowheads="1"/>
            </p:cNvSpPr>
            <p:nvPr/>
          </p:nvSpPr>
          <p:spPr bwMode="gray">
            <a:xfrm>
              <a:off x="1104" y="3214"/>
              <a:ext cx="3457" cy="210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921" y="3143"/>
              <a:ext cx="316" cy="316"/>
              <a:chOff x="980" y="1412"/>
              <a:chExt cx="316" cy="316"/>
            </a:xfrm>
          </p:grpSpPr>
          <p:sp>
            <p:nvSpPr>
              <p:cNvPr id="360480" name="Oval 32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CFFCC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0481" name="Oval 33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60482" name="Text Box 34"/>
            <p:cNvSpPr txBox="1">
              <a:spLocks noChangeArrowheads="1"/>
            </p:cNvSpPr>
            <p:nvPr/>
          </p:nvSpPr>
          <p:spPr bwMode="gray">
            <a:xfrm>
              <a:off x="976" y="3192"/>
              <a:ext cx="198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๖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0483" name="Text Box 35"/>
            <p:cNvSpPr txBox="1">
              <a:spLocks noChangeArrowheads="1"/>
            </p:cNvSpPr>
            <p:nvPr/>
          </p:nvSpPr>
          <p:spPr bwMode="gray">
            <a:xfrm>
              <a:off x="1206" y="3254"/>
              <a:ext cx="300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แต่งตั้งคณะอนุกรรมการเพื่อปฏิบัติหน้าที่ ตามที่ ค.ต.ป. มอบหมาย</a:t>
              </a:r>
            </a:p>
          </p:txBody>
        </p:sp>
      </p:grpSp>
      <p:grpSp>
        <p:nvGrpSpPr>
          <p:cNvPr id="42" name="Group 44"/>
          <p:cNvGrpSpPr>
            <a:grpSpLocks/>
          </p:cNvGrpSpPr>
          <p:nvPr/>
        </p:nvGrpSpPr>
        <p:grpSpPr bwMode="auto">
          <a:xfrm>
            <a:off x="994330" y="5785672"/>
            <a:ext cx="4149174" cy="643724"/>
            <a:chOff x="1200" y="2658"/>
            <a:chExt cx="2036" cy="316"/>
          </a:xfrm>
        </p:grpSpPr>
        <p:sp>
          <p:nvSpPr>
            <p:cNvPr id="43" name="AutoShape 24"/>
            <p:cNvSpPr>
              <a:spLocks noChangeArrowheads="1"/>
            </p:cNvSpPr>
            <p:nvPr/>
          </p:nvSpPr>
          <p:spPr bwMode="gray">
            <a:xfrm>
              <a:off x="1378" y="2729"/>
              <a:ext cx="1858" cy="195"/>
            </a:xfrm>
            <a:prstGeom prst="roundRect">
              <a:avLst>
                <a:gd name="adj" fmla="val 50000"/>
              </a:avLst>
            </a:prstGeom>
            <a:solidFill>
              <a:srgbClr val="C1E7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gray">
            <a:xfrm>
              <a:off x="1518" y="2754"/>
              <a:ext cx="135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ปฏิบัติการอื่นตามที่ ครม. มอบหมาย</a:t>
              </a:r>
            </a:p>
          </p:txBody>
        </p:sp>
        <p:grpSp>
          <p:nvGrpSpPr>
            <p:cNvPr id="45" name="Group 26"/>
            <p:cNvGrpSpPr>
              <a:grpSpLocks/>
            </p:cNvGrpSpPr>
            <p:nvPr/>
          </p:nvGrpSpPr>
          <p:grpSpPr bwMode="auto">
            <a:xfrm>
              <a:off x="1200" y="2658"/>
              <a:ext cx="316" cy="316"/>
              <a:chOff x="980" y="1412"/>
              <a:chExt cx="316" cy="316"/>
            </a:xfrm>
          </p:grpSpPr>
          <p:sp>
            <p:nvSpPr>
              <p:cNvPr id="47" name="Oval 2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1E7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8" name="Oval 2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6" name="Text Box 29"/>
            <p:cNvSpPr txBox="1">
              <a:spLocks noChangeArrowheads="1"/>
            </p:cNvSpPr>
            <p:nvPr/>
          </p:nvSpPr>
          <p:spPr bwMode="gray">
            <a:xfrm>
              <a:off x="1257" y="2706"/>
              <a:ext cx="188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๗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9" name="Group 44"/>
          <p:cNvGrpSpPr>
            <a:grpSpLocks/>
          </p:cNvGrpSpPr>
          <p:nvPr/>
        </p:nvGrpSpPr>
        <p:grpSpPr bwMode="auto">
          <a:xfrm>
            <a:off x="928662" y="1164750"/>
            <a:ext cx="7643845" cy="692614"/>
            <a:chOff x="1200" y="2634"/>
            <a:chExt cx="3648" cy="340"/>
          </a:xfrm>
        </p:grpSpPr>
        <p:sp>
          <p:nvSpPr>
            <p:cNvPr id="50" name="AutoShape 24"/>
            <p:cNvSpPr>
              <a:spLocks noChangeArrowheads="1"/>
            </p:cNvSpPr>
            <p:nvPr/>
          </p:nvSpPr>
          <p:spPr bwMode="gray">
            <a:xfrm>
              <a:off x="1417" y="2634"/>
              <a:ext cx="3431" cy="333"/>
            </a:xfrm>
            <a:prstGeom prst="roundRect">
              <a:avLst>
                <a:gd name="adj" fmla="val 50000"/>
              </a:avLst>
            </a:prstGeom>
            <a:solidFill>
              <a:srgbClr val="C1E7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 sz="1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gray">
            <a:xfrm>
              <a:off x="1507" y="2669"/>
              <a:ext cx="3277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วางนโยบาย แนวทางการตรวจสอบและประเมินผลภาคราชการ และประเด็น</a:t>
              </a: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หัวข้อการ</a:t>
              </a:r>
              <a:r>
                <a:rPr lang="th-TH" sz="1400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ตรวจสอบและประเมินผล</a:t>
              </a:r>
              <a:endParaRPr lang="th-TH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1200" y="2658"/>
              <a:ext cx="316" cy="316"/>
              <a:chOff x="980" y="1412"/>
              <a:chExt cx="316" cy="316"/>
            </a:xfrm>
          </p:grpSpPr>
          <p:sp>
            <p:nvSpPr>
              <p:cNvPr id="54" name="Oval 2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C1E7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5" name="Oval 2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3" name="Text Box 29"/>
            <p:cNvSpPr txBox="1">
              <a:spLocks noChangeArrowheads="1"/>
            </p:cNvSpPr>
            <p:nvPr/>
          </p:nvSpPr>
          <p:spPr bwMode="gray">
            <a:xfrm>
              <a:off x="1257" y="2706"/>
              <a:ext cx="159" cy="1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1600" b="1" dirty="0" smtClean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๑</a:t>
              </a:r>
              <a:endParaRPr lang="en-US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7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295277"/>
            <a:ext cx="5357818" cy="633393"/>
          </a:xfrm>
        </p:spPr>
        <p:txBody>
          <a:bodyPr/>
          <a:lstStyle/>
          <a:p>
            <a:pPr marL="406400" indent="-406400" algn="l"/>
            <a:r>
              <a:rPr lang="th-TH" sz="2800" b="1" dirty="0" smtClean="0"/>
              <a:t>๒</a:t>
            </a:r>
            <a:r>
              <a:rPr lang="th-TH" sz="2800" dirty="0" smtClean="0"/>
              <a:t>. </a:t>
            </a:r>
            <a:r>
              <a:rPr lang="th-TH" sz="2800" b="1" dirty="0" smtClean="0"/>
              <a:t>อำนาจ</a:t>
            </a:r>
            <a:r>
              <a:rPr lang="th-TH" sz="2800" b="1" dirty="0"/>
              <a:t>หน้าที่ของ ค.ต.ป.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gray">
          <a:xfrm>
            <a:off x="-357222" y="3903653"/>
            <a:ext cx="221457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th-TH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ตามระเบียบ</a:t>
            </a:r>
          </a:p>
          <a:p>
            <a:pPr algn="r"/>
            <a:r>
              <a:rPr lang="th-TH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สำนักนายกรัฐมนตรี</a:t>
            </a:r>
          </a:p>
          <a:p>
            <a:pPr algn="r"/>
            <a:r>
              <a:rPr lang="th-TH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ว่าด้วยการตรวจสอบฯ </a:t>
            </a:r>
          </a:p>
          <a:p>
            <a:pPr algn="r"/>
            <a:r>
              <a:rPr lang="th-TH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พ.ศ. ๒๕๔๘ 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29652" y="6572272"/>
            <a:ext cx="685800" cy="316483"/>
          </a:xfrm>
          <a:prstGeom prst="rect">
            <a:avLst/>
          </a:prstGeom>
        </p:spPr>
        <p:txBody>
          <a:bodyPr/>
          <a:lstStyle/>
          <a:p>
            <a:fld id="{761B4706-3CB6-4EB6-97ED-8820D37AA198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4" name="Rectangle 24"/>
          <p:cNvSpPr>
            <a:spLocks noChangeArrowheads="1"/>
          </p:cNvSpPr>
          <p:nvPr/>
        </p:nvSpPr>
        <p:spPr bwMode="gray">
          <a:xfrm>
            <a:off x="185710" y="1562079"/>
            <a:ext cx="4786314" cy="719137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tint val="0"/>
                  <a:invGamma/>
                  <a:alpha val="80000"/>
                </a:srgbClr>
              </a:gs>
              <a:gs pos="100000">
                <a:srgbClr val="FF669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454531" y="1287441"/>
            <a:ext cx="1098550" cy="1001713"/>
            <a:chOff x="1488" y="1968"/>
            <a:chExt cx="432" cy="432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378907" name="Oval 27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99"/>
                  </a:gs>
                  <a:gs pos="100000">
                    <a:srgbClr val="FF9999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</a:pPr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8908" name="Freeform 2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99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78909" name="Text Box 29"/>
            <p:cNvSpPr txBox="1">
              <a:spLocks noChangeArrowheads="1"/>
            </p:cNvSpPr>
            <p:nvPr/>
          </p:nvSpPr>
          <p:spPr bwMode="gray">
            <a:xfrm>
              <a:off x="1631" y="2016"/>
              <a:ext cx="159" cy="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th-TH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๑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910" name="Text Box 30"/>
          <p:cNvSpPr txBox="1">
            <a:spLocks noChangeArrowheads="1"/>
          </p:cNvSpPr>
          <p:nvPr/>
        </p:nvSpPr>
        <p:spPr bwMode="auto">
          <a:xfrm>
            <a:off x="185710" y="1556792"/>
            <a:ext cx="4429124" cy="7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5250" lvl="1">
              <a:lnSpc>
                <a:spcPct val="120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เสริมสร้างความเข้มแข็งให้ส่วนราชการ โดยเฉพาะให้มีระบบการกำกับดูแลตนเองที่ดี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890" name="Rectangle 10"/>
          <p:cNvSpPr>
            <a:spLocks noChangeArrowheads="1"/>
          </p:cNvSpPr>
          <p:nvPr/>
        </p:nvSpPr>
        <p:spPr bwMode="gray">
          <a:xfrm>
            <a:off x="353992" y="2754300"/>
            <a:ext cx="5214942" cy="719137"/>
          </a:xfrm>
          <a:prstGeom prst="rect">
            <a:avLst/>
          </a:prstGeom>
          <a:gradFill rotWithShape="1">
            <a:gsLst>
              <a:gs pos="0">
                <a:srgbClr val="93B1FD">
                  <a:gamma/>
                  <a:tint val="0"/>
                  <a:invGamma/>
                  <a:alpha val="80000"/>
                </a:srgbClr>
              </a:gs>
              <a:gs pos="100000">
                <a:srgbClr val="93B1FD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270513" y="2501887"/>
            <a:ext cx="1087437" cy="1006475"/>
            <a:chOff x="3938" y="1968"/>
            <a:chExt cx="430" cy="437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378893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3B1FD"/>
                  </a:gs>
                  <a:gs pos="100000">
                    <a:srgbClr val="93B1FD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</a:pPr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8894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3B1FD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78895" name="Text Box 15"/>
            <p:cNvSpPr txBox="1">
              <a:spLocks noChangeArrowheads="1"/>
            </p:cNvSpPr>
            <p:nvPr/>
          </p:nvSpPr>
          <p:spPr bwMode="gray">
            <a:xfrm>
              <a:off x="4067" y="2028"/>
              <a:ext cx="16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th-TH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๒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911" name="Text Box 31"/>
          <p:cNvSpPr txBox="1">
            <a:spLocks noChangeArrowheads="1"/>
          </p:cNvSpPr>
          <p:nvPr/>
        </p:nvSpPr>
        <p:spPr bwMode="auto">
          <a:xfrm>
            <a:off x="639744" y="2708920"/>
            <a:ext cx="4929190" cy="7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5250" lvl="1">
              <a:lnSpc>
                <a:spcPct val="120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ผลักดันการบริหารราชการให้บรรลุเป้าหมายของการบริหารกิจการบ้านเมืองที่ดี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897" name="Rectangle 17"/>
          <p:cNvSpPr>
            <a:spLocks noChangeArrowheads="1"/>
          </p:cNvSpPr>
          <p:nvPr/>
        </p:nvSpPr>
        <p:spPr bwMode="gray">
          <a:xfrm>
            <a:off x="423847" y="3789040"/>
            <a:ext cx="5929322" cy="1080119"/>
          </a:xfrm>
          <a:prstGeom prst="rect">
            <a:avLst/>
          </a:prstGeom>
          <a:gradFill rotWithShape="1">
            <a:gsLst>
              <a:gs pos="0">
                <a:srgbClr val="99CC00">
                  <a:gamma/>
                  <a:tint val="0"/>
                  <a:invGamma/>
                  <a:alpha val="80000"/>
                </a:srgbClr>
              </a:gs>
              <a:gs pos="100000">
                <a:srgbClr val="99CC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45218" y="3784327"/>
            <a:ext cx="1098550" cy="1012825"/>
            <a:chOff x="3552" y="3339"/>
            <a:chExt cx="412" cy="392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378900" name="Oval 2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</a:pPr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8901" name="Freeform 2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CC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th-TH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78902" name="Text Box 22"/>
            <p:cNvSpPr txBox="1">
              <a:spLocks noChangeArrowheads="1"/>
            </p:cNvSpPr>
            <p:nvPr/>
          </p:nvSpPr>
          <p:spPr bwMode="gray">
            <a:xfrm>
              <a:off x="3704" y="3360"/>
              <a:ext cx="151" cy="1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th-TH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๓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912" name="Text Box 32"/>
          <p:cNvSpPr txBox="1">
            <a:spLocks noChangeArrowheads="1"/>
          </p:cNvSpPr>
          <p:nvPr/>
        </p:nvSpPr>
        <p:spPr bwMode="auto">
          <a:xfrm>
            <a:off x="747727" y="3789040"/>
            <a:ext cx="5562608" cy="10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lvl="1">
              <a:lnSpc>
                <a:spcPct val="120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ส่งเสริมการบูรณาการงานด้านการตรวจสอบและประเมินผลภาคราชการ เช่น ระบบข้อมูล การติดตามและประเมินผล เป็นต้น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gray">
          <a:xfrm>
            <a:off x="709570" y="5148298"/>
            <a:ext cx="6392863" cy="719137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tint val="0"/>
                  <a:invGamma/>
                  <a:alpha val="80000"/>
                </a:srgbClr>
              </a:gs>
              <a:gs pos="100000">
                <a:srgbClr val="FF99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lang="th-TH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845322" y="4929198"/>
            <a:ext cx="1103312" cy="1019175"/>
            <a:chOff x="2016" y="1920"/>
            <a:chExt cx="1680" cy="1680"/>
          </a:xfrm>
        </p:grpSpPr>
        <p:sp>
          <p:nvSpPr>
            <p:cNvPr id="378886" name="Oval 6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9900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</a:pPr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78887" name="Freeform 7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9900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th-TH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78888" name="Text Box 8"/>
          <p:cNvSpPr txBox="1">
            <a:spLocks noChangeArrowheads="1"/>
          </p:cNvSpPr>
          <p:nvPr/>
        </p:nvSpPr>
        <p:spPr bwMode="gray">
          <a:xfrm>
            <a:off x="7280297" y="4995873"/>
            <a:ext cx="425116" cy="4878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th-TH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๔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13" name="Text Box 33"/>
          <p:cNvSpPr txBox="1">
            <a:spLocks noChangeArrowheads="1"/>
          </p:cNvSpPr>
          <p:nvPr/>
        </p:nvSpPr>
        <p:spPr bwMode="auto">
          <a:xfrm>
            <a:off x="642910" y="5157192"/>
            <a:ext cx="6215106" cy="72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77913" lvl="1" indent="6350">
              <a:lnSpc>
                <a:spcPct val="120000"/>
              </a:lnSpc>
            </a:pP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สร้างความน่าเชื่อถือ และความมั่นใจแก่สาธารณชน ต่อการดำเนินงานของส่วนราชการ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Rectangle 53"/>
          <p:cNvSpPr>
            <a:spLocks noGrp="1" noChangeArrowheads="1"/>
          </p:cNvSpPr>
          <p:nvPr>
            <p:ph type="title"/>
          </p:nvPr>
        </p:nvSpPr>
        <p:spPr>
          <a:xfrm>
            <a:off x="0" y="126984"/>
            <a:ext cx="8640960" cy="944562"/>
          </a:xfrm>
          <a:noFill/>
          <a:ln/>
        </p:spPr>
        <p:txBody>
          <a:bodyPr/>
          <a:lstStyle/>
          <a:p>
            <a:r>
              <a:rPr lang="th-TH" sz="2800" dirty="0" smtClean="0"/>
              <a:t> ๓. นโยบายการตรวจสอบและประเมินผลภาคราชการ</a:t>
            </a:r>
            <a:endParaRPr lang="en-US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0C0CEEA5-F9B0-4D86-990B-7320765CB13D}" type="slidenum">
              <a:rPr lang="en-US"/>
              <a:pPr/>
              <a:t>7</a:t>
            </a:fld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06" y="285728"/>
            <a:ext cx="8929750" cy="609600"/>
          </a:xfrm>
        </p:spPr>
        <p:txBody>
          <a:bodyPr/>
          <a:lstStyle/>
          <a:p>
            <a:pPr eaLnBrk="1" hangingPunct="1"/>
            <a:r>
              <a:rPr lang="th-TH" altLang="zh-CN" sz="2800" dirty="0" smtClean="0"/>
              <a:t>๔. กลไกการตรวจสอบและประเมินผลภาคราชการ</a:t>
            </a:r>
            <a:r>
              <a:rPr lang="en-US" altLang="zh-CN" sz="2800" dirty="0" smtClean="0">
                <a:ea typeface="SimSun" pitchFamily="2" charset="-122"/>
              </a:rPr>
              <a:t> </a:t>
            </a:r>
            <a:endParaRPr lang="en-US" sz="2800" dirty="0" smtClean="0"/>
          </a:p>
        </p:txBody>
      </p:sp>
      <p:sp>
        <p:nvSpPr>
          <p:cNvPr id="159748" name="Slide Number Placeholder 3"/>
          <p:cNvSpPr txBox="1">
            <a:spLocks/>
          </p:cNvSpPr>
          <p:nvPr/>
        </p:nvSpPr>
        <p:spPr bwMode="auto">
          <a:xfrm>
            <a:off x="7239032" y="6594499"/>
            <a:ext cx="19050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87AB94A-0C97-469F-AB6F-9304BF13DBCE}" type="slidenum">
              <a:rPr lang="en-US" sz="1400">
                <a:latin typeface="Tahoma" pitchFamily="34" charset="0"/>
                <a:cs typeface="Tahoma" pitchFamily="34" charset="0"/>
              </a:rPr>
              <a:pPr algn="r"/>
              <a:t>8</a:t>
            </a:fld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24621" y="1214422"/>
            <a:ext cx="9199907" cy="5457706"/>
            <a:chOff x="124621" y="1214422"/>
            <a:chExt cx="9199907" cy="5457706"/>
          </a:xfrm>
        </p:grpSpPr>
        <p:sp>
          <p:nvSpPr>
            <p:cNvPr id="159749" name="AutoShape 4"/>
            <p:cNvSpPr>
              <a:spLocks noChangeArrowheads="1"/>
            </p:cNvSpPr>
            <p:nvPr/>
          </p:nvSpPr>
          <p:spPr bwMode="auto">
            <a:xfrm>
              <a:off x="2459834" y="1214422"/>
              <a:ext cx="1109663" cy="396829"/>
            </a:xfrm>
            <a:prstGeom prst="flowChartAlternate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6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ครม.</a:t>
              </a:r>
              <a:endParaRPr lang="th-TH" sz="16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0" name="AutoShape 5"/>
            <p:cNvSpPr>
              <a:spLocks noChangeArrowheads="1"/>
            </p:cNvSpPr>
            <p:nvPr/>
          </p:nvSpPr>
          <p:spPr bwMode="auto">
            <a:xfrm>
              <a:off x="2447134" y="2618182"/>
              <a:ext cx="1111250" cy="395081"/>
            </a:xfrm>
            <a:prstGeom prst="flowChartAlternateProcess">
              <a:avLst/>
            </a:prstGeom>
            <a:solidFill>
              <a:srgbClr val="0070C0"/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6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1" name="AutoShape 6"/>
            <p:cNvSpPr>
              <a:spLocks noChangeArrowheads="1"/>
            </p:cNvSpPr>
            <p:nvPr/>
          </p:nvSpPr>
          <p:spPr bwMode="auto">
            <a:xfrm>
              <a:off x="6634960" y="2434627"/>
              <a:ext cx="1452563" cy="790161"/>
            </a:xfrm>
            <a:prstGeom prst="flowChartAlternateProcess">
              <a:avLst/>
            </a:prstGeom>
            <a:solidFill>
              <a:srgbClr val="7030A0"/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 </a:t>
              </a:r>
            </a:p>
            <a:p>
              <a:pPr algn="ctr"/>
              <a:r>
                <a:rPr lang="th-TH" altLang="ko-KR" sz="14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ประจำกระทรวง</a:t>
              </a:r>
              <a:endParaRPr lang="en-US" altLang="ko-KR" sz="1400" b="1" dirty="0">
                <a:solidFill>
                  <a:schemeClr val="bg1"/>
                </a:solidFill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 algn="ctr"/>
              <a:r>
                <a:rPr lang="th-TH" altLang="ko-KR" sz="1400" b="1" dirty="0">
                  <a:solidFill>
                    <a:schemeClr val="bg1"/>
                  </a:solidFill>
                  <a:latin typeface="Tahoma" pitchFamily="34" charset="0"/>
                  <a:ea typeface="Batang" pitchFamily="18" charset="-127"/>
                  <a:cs typeface="Tahoma" pitchFamily="34" charset="0"/>
                </a:rPr>
                <a:t>(๒๐ คณะ)</a:t>
              </a:r>
              <a:endParaRPr lang="th-TH" sz="1400" b="1" dirty="0">
                <a:solidFill>
                  <a:schemeClr val="bg1"/>
                </a:solidFill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2" name="AutoShape 7"/>
            <p:cNvSpPr>
              <a:spLocks noChangeArrowheads="1"/>
            </p:cNvSpPr>
            <p:nvPr/>
          </p:nvSpPr>
          <p:spPr bwMode="auto">
            <a:xfrm>
              <a:off x="6833397" y="1581532"/>
              <a:ext cx="1111250" cy="396829"/>
            </a:xfrm>
            <a:prstGeom prst="flowChartAlternate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600" b="1">
                  <a:latin typeface="Tahoma" pitchFamily="34" charset="0"/>
                  <a:ea typeface="Batang" pitchFamily="18" charset="-127"/>
                  <a:cs typeface="Tahoma" pitchFamily="34" charset="0"/>
                </a:rPr>
                <a:t>รมต.</a:t>
              </a:r>
              <a:endParaRPr lang="th-TH" sz="1600" b="1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3" name="AutoShape 8"/>
            <p:cNvSpPr>
              <a:spLocks noChangeArrowheads="1"/>
            </p:cNvSpPr>
            <p:nvPr/>
          </p:nvSpPr>
          <p:spPr bwMode="auto">
            <a:xfrm>
              <a:off x="4427984" y="3857616"/>
              <a:ext cx="1296144" cy="928265"/>
            </a:xfrm>
            <a:prstGeom prst="flowChartAlternateProcess">
              <a:avLst/>
            </a:prstGeom>
            <a:solidFill>
              <a:srgbClr val="FFFF99"/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กลุ่มจังหวัด</a:t>
              </a:r>
              <a:endParaRPr lang="en-US" altLang="ko-KR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 algn="ctr"/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(๔ 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คณะ)</a:t>
              </a:r>
              <a:endParaRPr lang="th-TH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4" name="AutoShape 9"/>
            <p:cNvSpPr>
              <a:spLocks noChangeArrowheads="1"/>
            </p:cNvSpPr>
            <p:nvPr/>
          </p:nvSpPr>
          <p:spPr bwMode="auto">
            <a:xfrm>
              <a:off x="2987825" y="3857616"/>
              <a:ext cx="1368152" cy="1143286"/>
            </a:xfrm>
            <a:prstGeom prst="flowChartAlternateProcess">
              <a:avLst/>
            </a:prstGeom>
            <a:solidFill>
              <a:srgbClr val="CCFFCC"/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กลุ่มกระทรวง</a:t>
              </a:r>
            </a:p>
            <a:p>
              <a:pPr algn="ctr"/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(๔ 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คณะ)</a:t>
              </a:r>
              <a:endParaRPr lang="th-TH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5" name="AutoShape 10"/>
            <p:cNvSpPr>
              <a:spLocks noChangeArrowheads="1"/>
            </p:cNvSpPr>
            <p:nvPr/>
          </p:nvSpPr>
          <p:spPr bwMode="auto">
            <a:xfrm>
              <a:off x="124621" y="3857616"/>
              <a:ext cx="1284288" cy="1499908"/>
            </a:xfrm>
            <a:prstGeom prst="flowChartAlternateProcess">
              <a:avLst/>
            </a:prstGeom>
            <a:solidFill>
              <a:srgbClr val="CCCCFF"/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เกี่ยวกับการกำหนด</a:t>
              </a:r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แนวทาง วิธีการ การตรวจสอบฯ</a:t>
              </a:r>
              <a:endParaRPr lang="th-TH" sz="1400" b="1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56" name="Line 11"/>
            <p:cNvSpPr>
              <a:spLocks noChangeShapeType="1"/>
            </p:cNvSpPr>
            <p:nvPr/>
          </p:nvSpPr>
          <p:spPr bwMode="auto">
            <a:xfrm>
              <a:off x="3002759" y="1611251"/>
              <a:ext cx="0" cy="991198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7" name="Line 12"/>
            <p:cNvSpPr>
              <a:spLocks noChangeShapeType="1"/>
            </p:cNvSpPr>
            <p:nvPr/>
          </p:nvSpPr>
          <p:spPr bwMode="auto">
            <a:xfrm>
              <a:off x="3629822" y="2848937"/>
              <a:ext cx="3017838" cy="0"/>
            </a:xfrm>
            <a:prstGeom prst="line">
              <a:avLst/>
            </a:prstGeom>
            <a:noFill/>
            <a:ln w="3810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8" name="Line 13"/>
            <p:cNvSpPr>
              <a:spLocks noChangeShapeType="1"/>
            </p:cNvSpPr>
            <p:nvPr/>
          </p:nvSpPr>
          <p:spPr bwMode="auto">
            <a:xfrm>
              <a:off x="7374735" y="2020316"/>
              <a:ext cx="0" cy="372355"/>
            </a:xfrm>
            <a:prstGeom prst="line">
              <a:avLst/>
            </a:prstGeom>
            <a:noFill/>
            <a:ln w="38100" cap="rnd">
              <a:solidFill>
                <a:srgbClr val="C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59" name="Line 14"/>
            <p:cNvSpPr>
              <a:spLocks noChangeShapeType="1"/>
            </p:cNvSpPr>
            <p:nvPr/>
          </p:nvSpPr>
          <p:spPr bwMode="auto">
            <a:xfrm flipH="1">
              <a:off x="3002759" y="3001025"/>
              <a:ext cx="6350" cy="499969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60" name="Line 15"/>
            <p:cNvSpPr>
              <a:spLocks noChangeShapeType="1"/>
            </p:cNvSpPr>
            <p:nvPr/>
          </p:nvSpPr>
          <p:spPr bwMode="auto">
            <a:xfrm flipV="1">
              <a:off x="562771" y="3500995"/>
              <a:ext cx="4813301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61" name="Line 16"/>
            <p:cNvSpPr>
              <a:spLocks noChangeShapeType="1"/>
            </p:cNvSpPr>
            <p:nvPr/>
          </p:nvSpPr>
          <p:spPr bwMode="auto">
            <a:xfrm>
              <a:off x="562771" y="3500995"/>
              <a:ext cx="0" cy="333896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762" name="Text Box 17"/>
            <p:cNvSpPr txBox="1">
              <a:spLocks noChangeArrowheads="1"/>
            </p:cNvSpPr>
            <p:nvPr/>
          </p:nvSpPr>
          <p:spPr bwMode="auto">
            <a:xfrm>
              <a:off x="2915816" y="5072576"/>
              <a:ext cx="1774825" cy="15995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marL="95250" indent="-95250"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ด้าน</a:t>
              </a: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เศรษฐกิจ</a:t>
              </a:r>
              <a:endParaRPr lang="en-US" altLang="ko-KR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 marL="95250" indent="-95250"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ด้าน</a:t>
              </a: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สังคม</a:t>
              </a:r>
            </a:p>
            <a:p>
              <a:pPr marL="95250" indent="-95250"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ด้านความมั่นคงและ</a:t>
              </a:r>
            </a:p>
            <a:p>
              <a:pPr marL="95250" indent="-95250">
                <a:buClr>
                  <a:srgbClr val="C00000"/>
                </a:buClr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 การต่างประเทศ</a:t>
              </a:r>
            </a:p>
            <a:p>
              <a:pPr marL="95250" indent="-95250"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ด้านบริหาร และส่วนราชการไม่สังกัดฯ</a:t>
              </a:r>
              <a:endParaRPr lang="th-TH" altLang="ko-KR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63" name="Text Box 18"/>
            <p:cNvSpPr txBox="1">
              <a:spLocks noChangeArrowheads="1"/>
            </p:cNvSpPr>
            <p:nvPr/>
          </p:nvSpPr>
          <p:spPr bwMode="auto">
            <a:xfrm>
              <a:off x="4572000" y="4864547"/>
              <a:ext cx="1219200" cy="127964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๑</a:t>
              </a:r>
              <a:endParaRPr lang="en-US" altLang="ko-KR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๒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๓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คณะที่</a:t>
              </a:r>
              <a:r>
                <a:rPr lang="en-US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40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๔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endParaRPr lang="th-TH" altLang="ko-KR" sz="1400" dirty="0" smtClean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endParaRPr lang="th-TH" sz="14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65" name="Text Box 21"/>
            <p:cNvSpPr txBox="1">
              <a:spLocks noChangeArrowheads="1"/>
            </p:cNvSpPr>
            <p:nvPr/>
          </p:nvSpPr>
          <p:spPr bwMode="auto">
            <a:xfrm>
              <a:off x="7514435" y="3285973"/>
              <a:ext cx="1810093" cy="3052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กระทรวงพลังงาน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กระทรวงพาณิชย์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กระทรวงมหาดไทย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กระทรวงยุติธรรม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กระทรวงแรงงาน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กระทรวงวัฒนธรรม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กระทรวงวิทยาศาสตร์ฯ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กระทรวงศึกษาธิการ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กระทรวงสาธารณสุข</a:t>
              </a:r>
            </a:p>
            <a:p>
              <a:pPr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กระทรวงอุตสาหกรรม</a:t>
              </a:r>
            </a:p>
            <a:p>
              <a:endParaRPr lang="th-TH" sz="12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159766" name="Text Box 22"/>
            <p:cNvSpPr txBox="1">
              <a:spLocks noChangeArrowheads="1"/>
            </p:cNvSpPr>
            <p:nvPr/>
          </p:nvSpPr>
          <p:spPr bwMode="auto">
            <a:xfrm>
              <a:off x="5724128" y="3305202"/>
              <a:ext cx="2008188" cy="3052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สำนักนายกรัฐมนตรี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กระทรวงกลาโหม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กระทรวงการคลัง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กระทรวงการต่างประเทศ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กระทรวงการท่องเที่ยวฯ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  <a:r>
                <a:rPr lang="th-TH" altLang="ko-KR" sz="1200" spc="-3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กระทรวงการพัฒนาสังคมฯ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กระทรวงเกษตรฯ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กระทรวงคมนาคม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กระทรวงทรัพยากรฯ</a:t>
              </a:r>
            </a:p>
            <a:p>
              <a:pPr marL="88900" indent="-88900">
                <a:buSzPts val="1400"/>
                <a:buFontTx/>
                <a:buChar char="-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กระทรวงเทคโนโลยี </a:t>
              </a:r>
            </a:p>
            <a:p>
              <a:pPr marL="88900" indent="-88900">
                <a:buSzPts val="1400"/>
              </a:pPr>
              <a:r>
                <a:rPr lang="th-TH" altLang="ko-KR" sz="1200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  สารสนเทศฯ</a:t>
              </a:r>
              <a:endParaRPr lang="th-TH" sz="120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23" name="AutoShape 10"/>
            <p:cNvSpPr>
              <a:spLocks noChangeArrowheads="1"/>
            </p:cNvSpPr>
            <p:nvPr/>
          </p:nvSpPr>
          <p:spPr bwMode="auto">
            <a:xfrm>
              <a:off x="1475656" y="3857626"/>
              <a:ext cx="1450741" cy="1500200"/>
            </a:xfrm>
            <a:prstGeom prst="flowChartAlternateProcess">
              <a:avLst/>
            </a:prstGeom>
            <a:solidFill>
              <a:srgbClr val="FFCCFF"/>
            </a:solidFill>
            <a:ln w="38100">
              <a:noFill/>
              <a:miter lim="800000"/>
              <a:headEnd/>
              <a:tailEnd/>
            </a:ln>
          </p:spPr>
          <p:txBody>
            <a:bodyPr lIns="71323" tIns="35662" rIns="71323" bIns="35662" anchor="ctr"/>
            <a:lstStyle/>
            <a:p>
              <a:pPr algn="ctr"/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อ.</a:t>
              </a:r>
              <a:r>
                <a:rPr lang="th-TH" altLang="ko-KR" sz="1400" b="1" dirty="0" err="1">
                  <a:latin typeface="Tahoma" pitchFamily="34" charset="0"/>
                  <a:ea typeface="Batang" pitchFamily="18" charset="-127"/>
                  <a:cs typeface="Tahoma" pitchFamily="34" charset="0"/>
                </a:rPr>
                <a:t>ค.ต.ป.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 </a:t>
              </a:r>
            </a:p>
            <a:p>
              <a:pPr algn="ctr"/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เฉพาะกิจ เกี่ยวกับ</a:t>
              </a:r>
              <a:r>
                <a:rPr lang="th-TH" altLang="ko-KR" sz="1400" b="1" dirty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การกำหนด</a:t>
              </a:r>
              <a:r>
                <a:rPr lang="th-TH" altLang="ko-KR" sz="1400" b="1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แนวทางวิธีการ </a:t>
              </a:r>
              <a:r>
                <a:rPr lang="th-TH" altLang="ko-KR" sz="1400" b="1" spc="-4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การบูร</a:t>
              </a:r>
              <a:r>
                <a:rPr lang="th-TH" altLang="ko-KR" sz="1400" b="1" spc="-40" dirty="0" err="1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ณา</a:t>
              </a:r>
              <a:r>
                <a:rPr lang="th-TH" altLang="ko-KR" sz="1400" b="1" spc="-40" dirty="0" smtClean="0">
                  <a:latin typeface="Tahoma" pitchFamily="34" charset="0"/>
                  <a:ea typeface="Batang" pitchFamily="18" charset="-127"/>
                  <a:cs typeface="Tahoma" pitchFamily="34" charset="0"/>
                </a:rPr>
                <a:t>การฯ</a:t>
              </a:r>
              <a:endParaRPr lang="th-TH" sz="1400" b="1" spc="-40" dirty="0">
                <a:latin typeface="Tahoma" pitchFamily="34" charset="0"/>
                <a:ea typeface="Batang" pitchFamily="18" charset="-127"/>
                <a:cs typeface="Tahoma" pitchFamily="34" charset="0"/>
              </a:endParaRPr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>
              <a:off x="2264003" y="3500438"/>
              <a:ext cx="616" cy="333811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3714744" y="3500438"/>
              <a:ext cx="616" cy="333811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363314" y="3500438"/>
              <a:ext cx="616" cy="333811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AutoShape 161"/>
          <p:cNvSpPr>
            <a:spLocks noChangeArrowheads="1"/>
          </p:cNvSpPr>
          <p:nvPr/>
        </p:nvSpPr>
        <p:spPr bwMode="auto">
          <a:xfrm>
            <a:off x="6500826" y="5857892"/>
            <a:ext cx="2428892" cy="500066"/>
          </a:xfrm>
          <a:prstGeom prst="wedgeRoundRectCallout">
            <a:avLst>
              <a:gd name="adj1" fmla="val -58100"/>
              <a:gd name="adj2" fmla="val -4787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h-TH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จำนวนรวม</a:t>
            </a:r>
            <a:r>
              <a:rPr lang="en-US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๓๐  คณะ</a:t>
            </a:r>
            <a:endParaRPr lang="en-US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6" name="AutoShape 4"/>
          <p:cNvSpPr>
            <a:spLocks noChangeArrowheads="1"/>
          </p:cNvSpPr>
          <p:nvPr/>
        </p:nvSpPr>
        <p:spPr bwMode="gray">
          <a:xfrm>
            <a:off x="5715008" y="3762372"/>
            <a:ext cx="2643206" cy="1381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F2CC">
                  <a:gamma/>
                  <a:tint val="0"/>
                  <a:invGamma/>
                </a:srgbClr>
              </a:gs>
              <a:gs pos="100000">
                <a:srgbClr val="9EF2CC"/>
              </a:gs>
            </a:gsLst>
            <a:lin ang="2700000" scaled="1"/>
          </a:gradFill>
          <a:ln w="38100">
            <a:solidFill>
              <a:srgbClr val="969696"/>
            </a:solidFill>
            <a:round/>
            <a:headEnd/>
            <a:tailEnd/>
          </a:ln>
          <a:effectLst>
            <a:outerShdw dist="9158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และประเมินผลภาคราชการ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รอบประจำปี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(๑๒ เดือน)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0198" name="AutoShape 6"/>
          <p:cNvSpPr>
            <a:spLocks noChangeArrowheads="1"/>
          </p:cNvSpPr>
          <p:nvPr/>
        </p:nvSpPr>
        <p:spPr bwMode="gray">
          <a:xfrm>
            <a:off x="1000100" y="3752853"/>
            <a:ext cx="2657500" cy="139065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9E4FF">
                  <a:gamma/>
                  <a:tint val="0"/>
                  <a:invGamma/>
                </a:srgbClr>
              </a:gs>
              <a:gs pos="100000">
                <a:srgbClr val="C9E4FF"/>
              </a:gs>
            </a:gsLst>
            <a:lin ang="2700000" scaled="1"/>
          </a:gradFill>
          <a:ln w="38100">
            <a:solidFill>
              <a:srgbClr val="969696"/>
            </a:solidFill>
            <a:round/>
            <a:headEnd/>
            <a:tailEnd/>
          </a:ln>
          <a:effectLst>
            <a:outerShdw dist="9158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>
              <a:latin typeface="Verdana" pitchFamily="34" charset="0"/>
            </a:endParaRPr>
          </a:p>
        </p:txBody>
      </p:sp>
      <p:sp>
        <p:nvSpPr>
          <p:cNvPr id="520199" name="Text Box 7"/>
          <p:cNvSpPr txBox="1">
            <a:spLocks noChangeArrowheads="1"/>
          </p:cNvSpPr>
          <p:nvPr/>
        </p:nvSpPr>
        <p:spPr bwMode="gray">
          <a:xfrm>
            <a:off x="1000100" y="3857628"/>
            <a:ext cx="264320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รายงานผลการตรวจสอบและประเมินผลภาคราชการ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รอบระหว่างปี 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(๖ เดือน)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0200" name="AutoShape 8"/>
          <p:cNvSpPr>
            <a:spLocks noChangeAspect="1" noChangeArrowheads="1" noTextEdit="1"/>
          </p:cNvSpPr>
          <p:nvPr/>
        </p:nvSpPr>
        <p:spPr bwMode="gray">
          <a:xfrm>
            <a:off x="3451225" y="3652841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20201" name="Freeform 9"/>
          <p:cNvSpPr>
            <a:spLocks/>
          </p:cNvSpPr>
          <p:nvPr/>
        </p:nvSpPr>
        <p:spPr bwMode="gray">
          <a:xfrm>
            <a:off x="3643306" y="3357562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99CC"/>
              </a:gs>
              <a:gs pos="100000">
                <a:srgbClr val="0099CC">
                  <a:gamma/>
                  <a:tint val="31765"/>
                  <a:invGamma/>
                </a:srgb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20202" name="AutoShape 10"/>
          <p:cNvSpPr>
            <a:spLocks noChangeAspect="1" noChangeArrowheads="1" noTextEdit="1"/>
          </p:cNvSpPr>
          <p:nvPr/>
        </p:nvSpPr>
        <p:spPr bwMode="gray">
          <a:xfrm flipH="1">
            <a:off x="4945063" y="3652841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20203" name="Freeform 11"/>
          <p:cNvSpPr>
            <a:spLocks/>
          </p:cNvSpPr>
          <p:nvPr/>
        </p:nvSpPr>
        <p:spPr bwMode="gray">
          <a:xfrm flipH="1">
            <a:off x="4668845" y="3357562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FF9966"/>
              </a:gs>
              <a:gs pos="100000">
                <a:srgbClr val="FF9966">
                  <a:gamma/>
                  <a:tint val="31765"/>
                  <a:invGamma/>
                </a:srgb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713779" y="714356"/>
            <a:ext cx="3604045" cy="1214446"/>
            <a:chOff x="1942" y="1314"/>
            <a:chExt cx="1906" cy="908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942" y="1314"/>
              <a:ext cx="1906" cy="908"/>
              <a:chOff x="1917" y="935"/>
              <a:chExt cx="1944" cy="926"/>
            </a:xfrm>
          </p:grpSpPr>
          <p:sp>
            <p:nvSpPr>
              <p:cNvPr id="520206" name="Oval 14"/>
              <p:cNvSpPr>
                <a:spLocks noChangeArrowheads="1"/>
              </p:cNvSpPr>
              <p:nvPr/>
            </p:nvSpPr>
            <p:spPr bwMode="gray">
              <a:xfrm>
                <a:off x="1917" y="954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rgbClr val="3371CD">
                      <a:gamma/>
                      <a:shade val="63529"/>
                      <a:invGamma/>
                    </a:srgbClr>
                  </a:gs>
                  <a:gs pos="100000">
                    <a:srgbClr val="3371CD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20207" name="Oval 15"/>
              <p:cNvSpPr>
                <a:spLocks noChangeArrowheads="1"/>
              </p:cNvSpPr>
              <p:nvPr/>
            </p:nvSpPr>
            <p:spPr bwMode="gray">
              <a:xfrm>
                <a:off x="1994" y="935"/>
                <a:ext cx="1867" cy="907"/>
              </a:xfrm>
              <a:prstGeom prst="ellipse">
                <a:avLst/>
              </a:prstGeom>
              <a:gradFill rotWithShape="1">
                <a:gsLst>
                  <a:gs pos="0">
                    <a:srgbClr val="3371CD">
                      <a:gamma/>
                      <a:tint val="44314"/>
                      <a:invGamma/>
                    </a:srgbClr>
                  </a:gs>
                  <a:gs pos="100000">
                    <a:srgbClr val="3371CD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520208" name="Oval 16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gamma/>
                    <a:shade val="46275"/>
                    <a:invGamma/>
                  </a:srgbClr>
                </a:gs>
                <a:gs pos="100000">
                  <a:srgbClr val="E6BF8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  <p:sp>
          <p:nvSpPr>
            <p:cNvPr id="520209" name="Oval 17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alpha val="0"/>
                  </a:srgbClr>
                </a:gs>
                <a:gs pos="100000">
                  <a:srgbClr val="E6BF80">
                    <a:gamma/>
                    <a:tint val="34902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  <p:sp>
          <p:nvSpPr>
            <p:cNvPr id="520210" name="Oval 18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gamma/>
                    <a:shade val="79216"/>
                    <a:invGamma/>
                  </a:srgbClr>
                </a:gs>
                <a:gs pos="100000">
                  <a:srgbClr val="E6BF80">
                    <a:alpha val="48000"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  <p:sp>
          <p:nvSpPr>
            <p:cNvPr id="520211" name="Oval 19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gamma/>
                    <a:tint val="0"/>
                    <a:invGamma/>
                  </a:srgbClr>
                </a:gs>
                <a:gs pos="100000">
                  <a:srgbClr val="E6BF80">
                    <a:alpha val="38000"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h-TH"/>
            </a:p>
          </p:txBody>
        </p:sp>
      </p:grpSp>
      <p:sp>
        <p:nvSpPr>
          <p:cNvPr id="520212" name="Text Box 20"/>
          <p:cNvSpPr txBox="1">
            <a:spLocks noChangeArrowheads="1"/>
          </p:cNvSpPr>
          <p:nvPr/>
        </p:nvSpPr>
        <p:spPr bwMode="gray">
          <a:xfrm>
            <a:off x="3143240" y="857232"/>
            <a:ext cx="300039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ระเบียบสำนักนายกรัฐมนตรี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ว่าด้วยการตรวจสอบฯ</a:t>
            </a:r>
          </a:p>
          <a:p>
            <a:pPr algn="ctr"/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พ.ศ. ๒๕๔๘ ข้อ ๑๓ (๔)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ectangle 53"/>
          <p:cNvSpPr txBox="1">
            <a:spLocks noChangeArrowheads="1"/>
          </p:cNvSpPr>
          <p:nvPr/>
        </p:nvSpPr>
        <p:spPr bwMode="gray">
          <a:xfrm>
            <a:off x="0" y="-158768"/>
            <a:ext cx="957266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การรายงานผลการตรวจสอบและประเมินผลภาคราชการ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gray">
          <a:xfrm rot="10800000">
            <a:off x="3857620" y="2071676"/>
            <a:ext cx="1285884" cy="428630"/>
          </a:xfrm>
          <a:prstGeom prst="upArrow">
            <a:avLst>
              <a:gd name="adj1" fmla="val 78306"/>
              <a:gd name="adj2" fmla="val 48213"/>
            </a:avLst>
          </a:prstGeom>
          <a:gradFill rotWithShape="1">
            <a:gsLst>
              <a:gs pos="0">
                <a:srgbClr val="88CE58"/>
              </a:gs>
              <a:gs pos="100000">
                <a:srgbClr val="88CE58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3071802" y="2500306"/>
            <a:ext cx="3071834" cy="96203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ค.ต.ป. </a:t>
            </a:r>
          </a:p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จัดทำรายงานผลการตรวจสอบ</a:t>
            </a:r>
          </a:p>
          <a:p>
            <a:pPr algn="ctr"/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และประเมินผลภาคราชการ </a:t>
            </a:r>
            <a:r>
              <a:rPr lang="th-TH" sz="1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ปีละ ๒ ครั้ง</a:t>
            </a:r>
            <a:endParaRPr lang="th-TH" sz="1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3357554" y="5572141"/>
            <a:ext cx="2428892" cy="85725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คณะรัฐมนตรี</a:t>
            </a:r>
            <a:endParaRPr lang="th-TH" sz="1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6751653" y="5607859"/>
            <a:ext cx="785024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5929322" y="6000768"/>
            <a:ext cx="1204922" cy="1588"/>
          </a:xfrm>
          <a:prstGeom prst="line">
            <a:avLst/>
          </a:prstGeom>
          <a:ln w="3810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750993" y="5607065"/>
            <a:ext cx="785024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152632" y="5999974"/>
            <a:ext cx="1204922" cy="1588"/>
          </a:xfrm>
          <a:prstGeom prst="line">
            <a:avLst/>
          </a:prstGeom>
          <a:ln w="38100"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6596236"/>
            <a:ext cx="1115616" cy="404664"/>
          </a:xfrm>
        </p:spPr>
        <p:txBody>
          <a:bodyPr/>
          <a:lstStyle/>
          <a:p>
            <a:fld id="{0C0CEEA5-F9B0-4D86-990B-7320765CB13D}" type="slidenum">
              <a:rPr lang="en-US"/>
              <a:pPr/>
              <a:t>9</a:t>
            </a:fld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4TGp_family_light_an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594TGp_family_light_ani</Template>
  <TotalTime>2765</TotalTime>
  <Words>6211</Words>
  <Application>Microsoft Office PowerPoint</Application>
  <PresentationFormat>On-screen Show (4:3)</PresentationFormat>
  <Paragraphs>824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594TGp_family_light_ani</vt:lpstr>
      <vt:lpstr> การชี้แจงภาพรวม แนวทางการตรวจสอบและประเมินผลภาคราชการ  ประจำปีงบประมาณ พ.ศ. ๒๕๕๗  </vt:lpstr>
      <vt:lpstr>หัวข้อบรรยาย</vt:lpstr>
      <vt:lpstr>๑. ระเบียบสำนักนายกรัฐมนตรี       ว่าด้วยการตรวจสอบและประเมินผลภาคราชการ (ค.ต.ป.)</vt:lpstr>
      <vt:lpstr>Slide 4</vt:lpstr>
      <vt:lpstr>Slide 5</vt:lpstr>
      <vt:lpstr>๒. อำนาจหน้าที่ของ ค.ต.ป.</vt:lpstr>
      <vt:lpstr> ๓. นโยบายการตรวจสอบและประเมินผลภาคราชการ</vt:lpstr>
      <vt:lpstr>๔. กลไกการตรวจสอบและประเมินผลภาคราชการ </vt:lpstr>
      <vt:lpstr>Slide 9</vt:lpstr>
      <vt:lpstr>Slide 10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๕. ผลการสอบทานที่ผ่านมา</vt:lpstr>
      <vt:lpstr>Slide 20</vt:lpstr>
      <vt:lpstr>๗. แผนการดำเนินงาน  ตามมติคณะรัฐมนตรีเมื่อวันที่ ๑ ตุลาคม ๒๕๕๖</vt:lpstr>
      <vt:lpstr>Slide 22</vt:lpstr>
      <vt:lpstr>ที่มา</vt:lpstr>
      <vt:lpstr>ระยะเวลาการรายงานผลการตรวจสอบและประเมินผลภาคราชการ</vt:lpstr>
      <vt:lpstr>แนวทางการตรวจสอบและประเมินผลภาคราชการ ประจำปีงบประมาณ พ.ศ. ๒๕๕๗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๙. การส่งรายงานระหว่างปี (รอบ ๖ เดือน) พ.ศ. ๒๕๕๗ พร้อมกับรายงานประจำปี (รอบ ๑๒ เดือน) พ.ศ. ๒๕๕๗</vt:lpstr>
      <vt:lpstr>Slide 34</vt:lpstr>
      <vt:lpstr>๑๐. รูปแบบรายงานผลการตรวจสอบและประเมินผลภาคราชการ</vt:lpstr>
      <vt:lpstr>๑๐. รูปแบบรายงานผลการตรวจสอบและประเมินผลภาคราชการ</vt:lpstr>
      <vt:lpstr>๑๐. รูปแบบรายงานผลการตรวจสอบและประเมินผลภาคราชการ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opdc</dc:creator>
  <cp:lastModifiedBy> opdc</cp:lastModifiedBy>
  <cp:revision>364</cp:revision>
  <dcterms:created xsi:type="dcterms:W3CDTF">2014-04-09T06:45:31Z</dcterms:created>
  <dcterms:modified xsi:type="dcterms:W3CDTF">2014-04-29T08:33:18Z</dcterms:modified>
</cp:coreProperties>
</file>