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709" r:id="rId3"/>
  </p:sldMasterIdLst>
  <p:notesMasterIdLst>
    <p:notesMasterId r:id="rId14"/>
  </p:notesMasterIdLst>
  <p:sldIdLst>
    <p:sldId id="277" r:id="rId4"/>
    <p:sldId id="284" r:id="rId5"/>
    <p:sldId id="285" r:id="rId6"/>
    <p:sldId id="279" r:id="rId7"/>
    <p:sldId id="286" r:id="rId8"/>
    <p:sldId id="282" r:id="rId9"/>
    <p:sldId id="273" r:id="rId10"/>
    <p:sldId id="278" r:id="rId11"/>
    <p:sldId id="276" r:id="rId12"/>
    <p:sldId id="287" r:id="rId13"/>
  </p:sldIdLst>
  <p:sldSz cx="9144000" cy="6858000" type="screen4x3"/>
  <p:notesSz cx="6662738" cy="9906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3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70" y="-102"/>
      </p:cViewPr>
      <p:guideLst>
        <p:guide orient="horz" pos="3120"/>
        <p:guide pos="209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880CE7-9AA9-4F3D-B5C0-7EE896C90FC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82D25363-28E3-4DCA-B918-2B052053786C}">
      <dgm:prSet phldrT="[Text]" custT="1"/>
      <dgm:spPr/>
      <dgm:t>
        <a:bodyPr/>
        <a:lstStyle/>
        <a:p>
          <a:r>
            <a:rPr lang="th-TH" sz="1800" b="1" dirty="0" smtClean="0">
              <a:solidFill>
                <a:schemeClr val="accent3">
                  <a:lumMod val="40000"/>
                  <a:lumOff val="60000"/>
                </a:schemeClr>
              </a:solidFill>
              <a:latin typeface="TH SarabunPSK" pitchFamily="34" charset="-34"/>
              <a:cs typeface="TH SarabunPSK" pitchFamily="34" charset="-34"/>
            </a:rPr>
            <a:t>พัฒนากระบวน</a:t>
          </a:r>
          <a:br>
            <a:rPr lang="th-TH" sz="1800" b="1" dirty="0" smtClean="0">
              <a:solidFill>
                <a:schemeClr val="accent3">
                  <a:lumMod val="40000"/>
                  <a:lumOff val="60000"/>
                </a:schemeClr>
              </a:solidFill>
              <a:latin typeface="TH SarabunPSK" pitchFamily="34" charset="-34"/>
              <a:cs typeface="TH SarabunPSK" pitchFamily="34" charset="-34"/>
            </a:rPr>
          </a:br>
          <a:r>
            <a:rPr lang="th-TH" sz="1800" b="1" dirty="0" smtClean="0">
              <a:solidFill>
                <a:schemeClr val="accent3">
                  <a:lumMod val="40000"/>
                  <a:lumOff val="60000"/>
                </a:schemeClr>
              </a:solidFill>
              <a:latin typeface="TH SarabunPSK" pitchFamily="34" charset="-34"/>
              <a:cs typeface="TH SarabunPSK" pitchFamily="34" charset="-34"/>
            </a:rPr>
            <a:t>การผลิต</a:t>
          </a:r>
          <a:endParaRPr lang="th-TH" sz="1800" b="1" dirty="0">
            <a:solidFill>
              <a:schemeClr val="accent3">
                <a:lumMod val="40000"/>
                <a:lumOff val="60000"/>
              </a:schemeClr>
            </a:solidFill>
            <a:latin typeface="TH SarabunPSK" pitchFamily="34" charset="-34"/>
            <a:cs typeface="TH SarabunPSK" pitchFamily="34" charset="-34"/>
          </a:endParaRPr>
        </a:p>
      </dgm:t>
    </dgm:pt>
    <dgm:pt modelId="{FC8164FA-A1E9-4F96-89DD-FEC14C9E539A}" type="parTrans" cxnId="{6EB91C15-4E55-49CD-9451-993CF1D1CA68}">
      <dgm:prSet/>
      <dgm:spPr/>
      <dgm:t>
        <a:bodyPr/>
        <a:lstStyle/>
        <a:p>
          <a:endParaRPr lang="th-TH" sz="1600" b="1">
            <a:solidFill>
              <a:schemeClr val="accent3">
                <a:lumMod val="40000"/>
                <a:lumOff val="60000"/>
              </a:schemeClr>
            </a:solidFill>
            <a:latin typeface="TH SarabunPSK" pitchFamily="34" charset="-34"/>
            <a:cs typeface="TH SarabunPSK" pitchFamily="34" charset="-34"/>
          </a:endParaRPr>
        </a:p>
      </dgm:t>
    </dgm:pt>
    <dgm:pt modelId="{15650B4C-AA39-46F9-8427-B14EACC6AD8B}" type="sibTrans" cxnId="{6EB91C15-4E55-49CD-9451-993CF1D1CA68}">
      <dgm:prSet/>
      <dgm:spPr/>
      <dgm:t>
        <a:bodyPr/>
        <a:lstStyle/>
        <a:p>
          <a:endParaRPr lang="th-TH" sz="1600" b="1">
            <a:solidFill>
              <a:schemeClr val="accent3">
                <a:lumMod val="40000"/>
                <a:lumOff val="60000"/>
              </a:schemeClr>
            </a:solidFill>
            <a:latin typeface="TH SarabunPSK" pitchFamily="34" charset="-34"/>
            <a:cs typeface="TH SarabunPSK" pitchFamily="34" charset="-34"/>
          </a:endParaRPr>
        </a:p>
      </dgm:t>
    </dgm:pt>
    <dgm:pt modelId="{79CD3AAC-0CCA-43AB-BB43-D6F595FD7B1B}" type="pres">
      <dgm:prSet presAssocID="{B1880CE7-9AA9-4F3D-B5C0-7EE896C90FC7}" presName="CompostProcess" presStyleCnt="0">
        <dgm:presLayoutVars>
          <dgm:dir/>
          <dgm:resizeHandles val="exact"/>
        </dgm:presLayoutVars>
      </dgm:prSet>
      <dgm:spPr/>
    </dgm:pt>
    <dgm:pt modelId="{58B507F2-8FC9-485F-AA6A-53F3C18F8B60}" type="pres">
      <dgm:prSet presAssocID="{B1880CE7-9AA9-4F3D-B5C0-7EE896C90FC7}" presName="arrow" presStyleLbl="bgShp" presStyleIdx="0" presStyleCnt="1" custScaleX="117647"/>
      <dgm:spPr/>
    </dgm:pt>
    <dgm:pt modelId="{D8C921A4-C95C-4A7C-AD67-F15353BCD594}" type="pres">
      <dgm:prSet presAssocID="{B1880CE7-9AA9-4F3D-B5C0-7EE896C90FC7}" presName="linearProcess" presStyleCnt="0"/>
      <dgm:spPr/>
    </dgm:pt>
    <dgm:pt modelId="{C9943EC5-7CF5-4526-BF6A-50FBA45B22F8}" type="pres">
      <dgm:prSet presAssocID="{82D25363-28E3-4DCA-B918-2B052053786C}" presName="textNode" presStyleLbl="node1" presStyleIdx="0" presStyleCnt="1" custScaleX="117302" custLinFactNeighborX="-14016" custLinFactNeighborY="108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D54595EC-FBE7-4A4A-9022-10C9EC81CB66}" type="presOf" srcId="{B1880CE7-9AA9-4F3D-B5C0-7EE896C90FC7}" destId="{79CD3AAC-0CCA-43AB-BB43-D6F595FD7B1B}" srcOrd="0" destOrd="0" presId="urn:microsoft.com/office/officeart/2005/8/layout/hProcess9"/>
    <dgm:cxn modelId="{6EB91C15-4E55-49CD-9451-993CF1D1CA68}" srcId="{B1880CE7-9AA9-4F3D-B5C0-7EE896C90FC7}" destId="{82D25363-28E3-4DCA-B918-2B052053786C}" srcOrd="0" destOrd="0" parTransId="{FC8164FA-A1E9-4F96-89DD-FEC14C9E539A}" sibTransId="{15650B4C-AA39-46F9-8427-B14EACC6AD8B}"/>
    <dgm:cxn modelId="{5CFC6378-5C23-42B7-9D53-60E4AED962AF}" type="presOf" srcId="{82D25363-28E3-4DCA-B918-2B052053786C}" destId="{C9943EC5-7CF5-4526-BF6A-50FBA45B22F8}" srcOrd="0" destOrd="0" presId="urn:microsoft.com/office/officeart/2005/8/layout/hProcess9"/>
    <dgm:cxn modelId="{913CDD91-B9BC-49C7-A5F9-0DE22738E8A8}" type="presParOf" srcId="{79CD3AAC-0CCA-43AB-BB43-D6F595FD7B1B}" destId="{58B507F2-8FC9-485F-AA6A-53F3C18F8B60}" srcOrd="0" destOrd="0" presId="urn:microsoft.com/office/officeart/2005/8/layout/hProcess9"/>
    <dgm:cxn modelId="{D9D1228F-05BE-45A6-A11D-94407B76C100}" type="presParOf" srcId="{79CD3AAC-0CCA-43AB-BB43-D6F595FD7B1B}" destId="{D8C921A4-C95C-4A7C-AD67-F15353BCD594}" srcOrd="1" destOrd="0" presId="urn:microsoft.com/office/officeart/2005/8/layout/hProcess9"/>
    <dgm:cxn modelId="{096FDBC7-316C-4F88-B0BE-31CA5339BDF4}" type="presParOf" srcId="{D8C921A4-C95C-4A7C-AD67-F15353BCD594}" destId="{C9943EC5-7CF5-4526-BF6A-50FBA45B22F8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7269B0-FA53-44F5-9156-6C6F01D4840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30A7750-C64C-4ABB-BB2B-24A1FE109230}">
      <dgm:prSet phldrT="[Text]" custT="1"/>
      <dgm:spPr/>
      <dgm:t>
        <a:bodyPr/>
        <a:lstStyle/>
        <a:p>
          <a:r>
            <a:rPr lang="th-TH" sz="1800" b="1" dirty="0" smtClean="0">
              <a:solidFill>
                <a:schemeClr val="accent3">
                  <a:lumMod val="40000"/>
                  <a:lumOff val="60000"/>
                </a:schemeClr>
              </a:solidFill>
              <a:latin typeface="TH SarabunPSK" pitchFamily="34" charset="-34"/>
              <a:cs typeface="TH SarabunPSK" pitchFamily="34" charset="-34"/>
            </a:rPr>
            <a:t>พัฒนาแปรรูปผลิตภัณฑ์</a:t>
          </a:r>
          <a:endParaRPr lang="th-TH" sz="1800" b="1" dirty="0">
            <a:solidFill>
              <a:schemeClr val="accent3">
                <a:lumMod val="40000"/>
                <a:lumOff val="60000"/>
              </a:schemeClr>
            </a:solidFill>
            <a:latin typeface="TH SarabunPSK" pitchFamily="34" charset="-34"/>
            <a:cs typeface="TH SarabunPSK" pitchFamily="34" charset="-34"/>
          </a:endParaRPr>
        </a:p>
      </dgm:t>
    </dgm:pt>
    <dgm:pt modelId="{8E9CFC38-32C1-48C2-983B-A2394D804B41}" type="parTrans" cxnId="{09B020F1-0FD6-46E0-AEC4-9D01A5FB8D24}">
      <dgm:prSet/>
      <dgm:spPr/>
      <dgm:t>
        <a:bodyPr/>
        <a:lstStyle/>
        <a:p>
          <a:endParaRPr lang="th-TH" sz="1800" b="1">
            <a:solidFill>
              <a:schemeClr val="accent3">
                <a:lumMod val="40000"/>
                <a:lumOff val="60000"/>
              </a:schemeClr>
            </a:solidFill>
            <a:latin typeface="TH SarabunPSK" pitchFamily="34" charset="-34"/>
            <a:cs typeface="TH SarabunPSK" pitchFamily="34" charset="-34"/>
          </a:endParaRPr>
        </a:p>
      </dgm:t>
    </dgm:pt>
    <dgm:pt modelId="{C70812FB-9A7F-4818-A21F-49B869DFB6F2}" type="sibTrans" cxnId="{09B020F1-0FD6-46E0-AEC4-9D01A5FB8D24}">
      <dgm:prSet/>
      <dgm:spPr/>
      <dgm:t>
        <a:bodyPr/>
        <a:lstStyle/>
        <a:p>
          <a:endParaRPr lang="th-TH" sz="1800" b="1">
            <a:solidFill>
              <a:schemeClr val="accent3">
                <a:lumMod val="40000"/>
                <a:lumOff val="60000"/>
              </a:schemeClr>
            </a:solidFill>
            <a:latin typeface="TH SarabunPSK" pitchFamily="34" charset="-34"/>
            <a:cs typeface="TH SarabunPSK" pitchFamily="34" charset="-34"/>
          </a:endParaRPr>
        </a:p>
      </dgm:t>
    </dgm:pt>
    <dgm:pt modelId="{3D6659F3-1B84-4E77-8169-7C625E220992}" type="pres">
      <dgm:prSet presAssocID="{387269B0-FA53-44F5-9156-6C6F01D48406}" presName="CompostProcess" presStyleCnt="0">
        <dgm:presLayoutVars>
          <dgm:dir/>
          <dgm:resizeHandles val="exact"/>
        </dgm:presLayoutVars>
      </dgm:prSet>
      <dgm:spPr/>
    </dgm:pt>
    <dgm:pt modelId="{192C610F-9B37-428B-9B92-A642819D193F}" type="pres">
      <dgm:prSet presAssocID="{387269B0-FA53-44F5-9156-6C6F01D48406}" presName="arrow" presStyleLbl="bgShp" presStyleIdx="0" presStyleCnt="1"/>
      <dgm:spPr/>
    </dgm:pt>
    <dgm:pt modelId="{236B9774-EE09-41CC-8D1F-7061BC740F7A}" type="pres">
      <dgm:prSet presAssocID="{387269B0-FA53-44F5-9156-6C6F01D48406}" presName="linearProcess" presStyleCnt="0"/>
      <dgm:spPr/>
    </dgm:pt>
    <dgm:pt modelId="{A30793E8-C20C-4CEA-B759-5DF278DA8245}" type="pres">
      <dgm:prSet presAssocID="{030A7750-C64C-4ABB-BB2B-24A1FE109230}" presName="textNode" presStyleLbl="node1" presStyleIdx="0" presStyleCnt="1" custScaleX="12932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DED72E19-C70A-497F-A890-6C3E101F2F64}" type="presOf" srcId="{030A7750-C64C-4ABB-BB2B-24A1FE109230}" destId="{A30793E8-C20C-4CEA-B759-5DF278DA8245}" srcOrd="0" destOrd="0" presId="urn:microsoft.com/office/officeart/2005/8/layout/hProcess9"/>
    <dgm:cxn modelId="{DA509029-AAE8-4DE4-B5CB-42937D8398BE}" type="presOf" srcId="{387269B0-FA53-44F5-9156-6C6F01D48406}" destId="{3D6659F3-1B84-4E77-8169-7C625E220992}" srcOrd="0" destOrd="0" presId="urn:microsoft.com/office/officeart/2005/8/layout/hProcess9"/>
    <dgm:cxn modelId="{09B020F1-0FD6-46E0-AEC4-9D01A5FB8D24}" srcId="{387269B0-FA53-44F5-9156-6C6F01D48406}" destId="{030A7750-C64C-4ABB-BB2B-24A1FE109230}" srcOrd="0" destOrd="0" parTransId="{8E9CFC38-32C1-48C2-983B-A2394D804B41}" sibTransId="{C70812FB-9A7F-4818-A21F-49B869DFB6F2}"/>
    <dgm:cxn modelId="{22FD347C-F66C-4A21-B94C-1C96F30E795B}" type="presParOf" srcId="{3D6659F3-1B84-4E77-8169-7C625E220992}" destId="{192C610F-9B37-428B-9B92-A642819D193F}" srcOrd="0" destOrd="0" presId="urn:microsoft.com/office/officeart/2005/8/layout/hProcess9"/>
    <dgm:cxn modelId="{B17048BC-CC37-4095-B39E-E3FF451C7D24}" type="presParOf" srcId="{3D6659F3-1B84-4E77-8169-7C625E220992}" destId="{236B9774-EE09-41CC-8D1F-7061BC740F7A}" srcOrd="1" destOrd="0" presId="urn:microsoft.com/office/officeart/2005/8/layout/hProcess9"/>
    <dgm:cxn modelId="{CA616196-25AB-4434-A331-D93E6C416317}" type="presParOf" srcId="{236B9774-EE09-41CC-8D1F-7061BC740F7A}" destId="{A30793E8-C20C-4CEA-B759-5DF278DA8245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73EB0E-A98A-4E54-BE81-A85F82B7883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C6926DF8-E983-4B85-BCDC-8F69C24251B1}">
      <dgm:prSet phldrT="[Text]" custT="1"/>
      <dgm:spPr/>
      <dgm:t>
        <a:bodyPr/>
        <a:lstStyle/>
        <a:p>
          <a:r>
            <a:rPr lang="th-TH" sz="1800" b="1" dirty="0" smtClean="0">
              <a:solidFill>
                <a:schemeClr val="accent3">
                  <a:lumMod val="40000"/>
                  <a:lumOff val="60000"/>
                </a:schemeClr>
              </a:solidFill>
              <a:latin typeface="TH SarabunPSK" pitchFamily="34" charset="-34"/>
              <a:cs typeface="TH SarabunPSK" pitchFamily="34" charset="-34"/>
            </a:rPr>
            <a:t>การพัฒนา</a:t>
          </a:r>
          <a:br>
            <a:rPr lang="th-TH" sz="1800" b="1" dirty="0" smtClean="0">
              <a:solidFill>
                <a:schemeClr val="accent3">
                  <a:lumMod val="40000"/>
                  <a:lumOff val="60000"/>
                </a:schemeClr>
              </a:solidFill>
              <a:latin typeface="TH SarabunPSK" pitchFamily="34" charset="-34"/>
              <a:cs typeface="TH SarabunPSK" pitchFamily="34" charset="-34"/>
            </a:rPr>
          </a:br>
          <a:r>
            <a:rPr lang="th-TH" sz="1800" b="1" dirty="0" smtClean="0">
              <a:solidFill>
                <a:schemeClr val="accent3">
                  <a:lumMod val="40000"/>
                  <a:lumOff val="60000"/>
                </a:schemeClr>
              </a:solidFill>
              <a:latin typeface="TH SarabunPSK" pitchFamily="34" charset="-34"/>
              <a:cs typeface="TH SarabunPSK" pitchFamily="34" charset="-34"/>
            </a:rPr>
            <a:t>ตลาด</a:t>
          </a:r>
          <a:endParaRPr lang="th-TH" sz="1800" b="1" dirty="0">
            <a:solidFill>
              <a:schemeClr val="accent3">
                <a:lumMod val="40000"/>
                <a:lumOff val="60000"/>
              </a:schemeClr>
            </a:solidFill>
            <a:latin typeface="TH SarabunPSK" pitchFamily="34" charset="-34"/>
            <a:cs typeface="TH SarabunPSK" pitchFamily="34" charset="-34"/>
          </a:endParaRPr>
        </a:p>
      </dgm:t>
    </dgm:pt>
    <dgm:pt modelId="{82ED0E8C-48BC-4D52-BDC9-654ACAC72753}" type="parTrans" cxnId="{EDDBE878-005D-4D1E-9975-51EB5DCB2415}">
      <dgm:prSet/>
      <dgm:spPr/>
      <dgm:t>
        <a:bodyPr/>
        <a:lstStyle/>
        <a:p>
          <a:endParaRPr lang="th-TH" sz="1800">
            <a:solidFill>
              <a:schemeClr val="accent3">
                <a:lumMod val="40000"/>
                <a:lumOff val="60000"/>
              </a:schemeClr>
            </a:solidFill>
            <a:latin typeface="TH SarabunPSK" pitchFamily="34" charset="-34"/>
            <a:cs typeface="TH SarabunPSK" pitchFamily="34" charset="-34"/>
          </a:endParaRPr>
        </a:p>
      </dgm:t>
    </dgm:pt>
    <dgm:pt modelId="{D0609B2B-81BA-4A98-88AB-CF81337DE8A8}" type="sibTrans" cxnId="{EDDBE878-005D-4D1E-9975-51EB5DCB2415}">
      <dgm:prSet/>
      <dgm:spPr/>
      <dgm:t>
        <a:bodyPr/>
        <a:lstStyle/>
        <a:p>
          <a:endParaRPr lang="th-TH" sz="1800">
            <a:solidFill>
              <a:schemeClr val="accent3">
                <a:lumMod val="40000"/>
                <a:lumOff val="60000"/>
              </a:schemeClr>
            </a:solidFill>
            <a:latin typeface="TH SarabunPSK" pitchFamily="34" charset="-34"/>
            <a:cs typeface="TH SarabunPSK" pitchFamily="34" charset="-34"/>
          </a:endParaRPr>
        </a:p>
      </dgm:t>
    </dgm:pt>
    <dgm:pt modelId="{2634E5DD-2ED2-49E0-ABBA-52F2164CB6D1}" type="pres">
      <dgm:prSet presAssocID="{D573EB0E-A98A-4E54-BE81-A85F82B78838}" presName="CompostProcess" presStyleCnt="0">
        <dgm:presLayoutVars>
          <dgm:dir/>
          <dgm:resizeHandles val="exact"/>
        </dgm:presLayoutVars>
      </dgm:prSet>
      <dgm:spPr/>
    </dgm:pt>
    <dgm:pt modelId="{B783FF24-5C99-4AF6-8366-3F83E27A278C}" type="pres">
      <dgm:prSet presAssocID="{D573EB0E-A98A-4E54-BE81-A85F82B78838}" presName="arrow" presStyleLbl="bgShp" presStyleIdx="0" presStyleCnt="1" custScaleX="106952"/>
      <dgm:spPr/>
    </dgm:pt>
    <dgm:pt modelId="{2F606F6A-11C4-43F8-86BF-B96430C0CBDC}" type="pres">
      <dgm:prSet presAssocID="{D573EB0E-A98A-4E54-BE81-A85F82B78838}" presName="linearProcess" presStyleCnt="0"/>
      <dgm:spPr/>
    </dgm:pt>
    <dgm:pt modelId="{C893C3D8-EAB8-440F-94A7-361F7FE73A7A}" type="pres">
      <dgm:prSet presAssocID="{C6926DF8-E983-4B85-BCDC-8F69C24251B1}" presName="textNode" presStyleLbl="node1" presStyleIdx="0" presStyleCnt="1" custScaleY="99173" custLinFactNeighborX="-14538" custLinFactNeighborY="-413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EDDBE878-005D-4D1E-9975-51EB5DCB2415}" srcId="{D573EB0E-A98A-4E54-BE81-A85F82B78838}" destId="{C6926DF8-E983-4B85-BCDC-8F69C24251B1}" srcOrd="0" destOrd="0" parTransId="{82ED0E8C-48BC-4D52-BDC9-654ACAC72753}" sibTransId="{D0609B2B-81BA-4A98-88AB-CF81337DE8A8}"/>
    <dgm:cxn modelId="{F89D147B-8C73-4F8E-9122-3C859717ECCF}" type="presOf" srcId="{C6926DF8-E983-4B85-BCDC-8F69C24251B1}" destId="{C893C3D8-EAB8-440F-94A7-361F7FE73A7A}" srcOrd="0" destOrd="0" presId="urn:microsoft.com/office/officeart/2005/8/layout/hProcess9"/>
    <dgm:cxn modelId="{36B46514-8DD1-4434-8E57-ECBB6906BE0C}" type="presOf" srcId="{D573EB0E-A98A-4E54-BE81-A85F82B78838}" destId="{2634E5DD-2ED2-49E0-ABBA-52F2164CB6D1}" srcOrd="0" destOrd="0" presId="urn:microsoft.com/office/officeart/2005/8/layout/hProcess9"/>
    <dgm:cxn modelId="{A9DEF275-0FB9-4943-A7B0-7E8F9F1EC3C1}" type="presParOf" srcId="{2634E5DD-2ED2-49E0-ABBA-52F2164CB6D1}" destId="{B783FF24-5C99-4AF6-8366-3F83E27A278C}" srcOrd="0" destOrd="0" presId="urn:microsoft.com/office/officeart/2005/8/layout/hProcess9"/>
    <dgm:cxn modelId="{134DDA4D-FF19-4A66-9A95-6974EA706123}" type="presParOf" srcId="{2634E5DD-2ED2-49E0-ABBA-52F2164CB6D1}" destId="{2F606F6A-11C4-43F8-86BF-B96430C0CBDC}" srcOrd="1" destOrd="0" presId="urn:microsoft.com/office/officeart/2005/8/layout/hProcess9"/>
    <dgm:cxn modelId="{86059362-1DAC-47E7-8395-695E01EF52CF}" type="presParOf" srcId="{2F606F6A-11C4-43F8-86BF-B96430C0CBDC}" destId="{C893C3D8-EAB8-440F-94A7-361F7FE73A7A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8B507F2-8FC9-485F-AA6A-53F3C18F8B60}">
      <dsp:nvSpPr>
        <dsp:cNvPr id="0" name=""/>
        <dsp:cNvSpPr/>
      </dsp:nvSpPr>
      <dsp:spPr>
        <a:xfrm>
          <a:off x="0" y="0"/>
          <a:ext cx="2133598" cy="210312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943EC5-7CF5-4526-BF6A-50FBA45B22F8}">
      <dsp:nvSpPr>
        <dsp:cNvPr id="0" name=""/>
        <dsp:cNvSpPr/>
      </dsp:nvSpPr>
      <dsp:spPr>
        <a:xfrm>
          <a:off x="194686" y="640080"/>
          <a:ext cx="1407799" cy="8412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800" b="1" kern="1200" dirty="0" smtClean="0">
              <a:solidFill>
                <a:schemeClr val="accent3">
                  <a:lumMod val="40000"/>
                  <a:lumOff val="60000"/>
                </a:schemeClr>
              </a:solidFill>
              <a:latin typeface="TH SarabunPSK" pitchFamily="34" charset="-34"/>
              <a:cs typeface="TH SarabunPSK" pitchFamily="34" charset="-34"/>
            </a:rPr>
            <a:t>พัฒนากระบวน</a:t>
          </a:r>
          <a:br>
            <a:rPr lang="th-TH" sz="1800" b="1" kern="1200" dirty="0" smtClean="0">
              <a:solidFill>
                <a:schemeClr val="accent3">
                  <a:lumMod val="40000"/>
                  <a:lumOff val="60000"/>
                </a:schemeClr>
              </a:solidFill>
              <a:latin typeface="TH SarabunPSK" pitchFamily="34" charset="-34"/>
              <a:cs typeface="TH SarabunPSK" pitchFamily="34" charset="-34"/>
            </a:rPr>
          </a:br>
          <a:r>
            <a:rPr lang="th-TH" sz="1800" b="1" kern="1200" dirty="0" smtClean="0">
              <a:solidFill>
                <a:schemeClr val="accent3">
                  <a:lumMod val="40000"/>
                  <a:lumOff val="60000"/>
                </a:schemeClr>
              </a:solidFill>
              <a:latin typeface="TH SarabunPSK" pitchFamily="34" charset="-34"/>
              <a:cs typeface="TH SarabunPSK" pitchFamily="34" charset="-34"/>
            </a:rPr>
            <a:t>การผลิต</a:t>
          </a:r>
          <a:endParaRPr lang="th-TH" sz="1800" b="1" kern="1200" dirty="0">
            <a:solidFill>
              <a:schemeClr val="accent3">
                <a:lumMod val="40000"/>
                <a:lumOff val="60000"/>
              </a:schemeClr>
            </a:solidFill>
            <a:latin typeface="TH SarabunPSK" pitchFamily="34" charset="-34"/>
            <a:cs typeface="TH SarabunPSK" pitchFamily="34" charset="-34"/>
          </a:endParaRPr>
        </a:p>
      </dsp:txBody>
      <dsp:txXfrm>
        <a:off x="194686" y="640080"/>
        <a:ext cx="1407799" cy="84124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92C610F-9B37-428B-9B92-A642819D193F}">
      <dsp:nvSpPr>
        <dsp:cNvPr id="0" name=""/>
        <dsp:cNvSpPr/>
      </dsp:nvSpPr>
      <dsp:spPr>
        <a:xfrm>
          <a:off x="194309" y="0"/>
          <a:ext cx="2202180" cy="210312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0793E8-C20C-4CEA-B759-5DF278DA8245}">
      <dsp:nvSpPr>
        <dsp:cNvPr id="0" name=""/>
        <dsp:cNvSpPr/>
      </dsp:nvSpPr>
      <dsp:spPr>
        <a:xfrm>
          <a:off x="609599" y="630936"/>
          <a:ext cx="1371600" cy="8412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800" b="1" kern="1200" dirty="0" smtClean="0">
              <a:solidFill>
                <a:schemeClr val="accent3">
                  <a:lumMod val="40000"/>
                  <a:lumOff val="60000"/>
                </a:schemeClr>
              </a:solidFill>
              <a:latin typeface="TH SarabunPSK" pitchFamily="34" charset="-34"/>
              <a:cs typeface="TH SarabunPSK" pitchFamily="34" charset="-34"/>
            </a:rPr>
            <a:t>พัฒนาแปรรูปผลิตภัณฑ์</a:t>
          </a:r>
          <a:endParaRPr lang="th-TH" sz="1800" b="1" kern="1200" dirty="0">
            <a:solidFill>
              <a:schemeClr val="accent3">
                <a:lumMod val="40000"/>
                <a:lumOff val="60000"/>
              </a:schemeClr>
            </a:solidFill>
            <a:latin typeface="TH SarabunPSK" pitchFamily="34" charset="-34"/>
            <a:cs typeface="TH SarabunPSK" pitchFamily="34" charset="-34"/>
          </a:endParaRPr>
        </a:p>
      </dsp:txBody>
      <dsp:txXfrm>
        <a:off x="609599" y="630936"/>
        <a:ext cx="1371600" cy="84124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783FF24-5C99-4AF6-8366-3F83E27A278C}">
      <dsp:nvSpPr>
        <dsp:cNvPr id="0" name=""/>
        <dsp:cNvSpPr/>
      </dsp:nvSpPr>
      <dsp:spPr>
        <a:xfrm>
          <a:off x="76199" y="0"/>
          <a:ext cx="1524001" cy="201168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93C3D8-EAB8-440F-94A7-361F7FE73A7A}">
      <dsp:nvSpPr>
        <dsp:cNvPr id="0" name=""/>
        <dsp:cNvSpPr/>
      </dsp:nvSpPr>
      <dsp:spPr>
        <a:xfrm>
          <a:off x="276956" y="573582"/>
          <a:ext cx="869632" cy="7980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800" b="1" kern="1200" dirty="0" smtClean="0">
              <a:solidFill>
                <a:schemeClr val="accent3">
                  <a:lumMod val="40000"/>
                  <a:lumOff val="60000"/>
                </a:schemeClr>
              </a:solidFill>
              <a:latin typeface="TH SarabunPSK" pitchFamily="34" charset="-34"/>
              <a:cs typeface="TH SarabunPSK" pitchFamily="34" charset="-34"/>
            </a:rPr>
            <a:t>การพัฒนา</a:t>
          </a:r>
          <a:br>
            <a:rPr lang="th-TH" sz="1800" b="1" kern="1200" dirty="0" smtClean="0">
              <a:solidFill>
                <a:schemeClr val="accent3">
                  <a:lumMod val="40000"/>
                  <a:lumOff val="60000"/>
                </a:schemeClr>
              </a:solidFill>
              <a:latin typeface="TH SarabunPSK" pitchFamily="34" charset="-34"/>
              <a:cs typeface="TH SarabunPSK" pitchFamily="34" charset="-34"/>
            </a:rPr>
          </a:br>
          <a:r>
            <a:rPr lang="th-TH" sz="1800" b="1" kern="1200" dirty="0" smtClean="0">
              <a:solidFill>
                <a:schemeClr val="accent3">
                  <a:lumMod val="40000"/>
                  <a:lumOff val="60000"/>
                </a:schemeClr>
              </a:solidFill>
              <a:latin typeface="TH SarabunPSK" pitchFamily="34" charset="-34"/>
              <a:cs typeface="TH SarabunPSK" pitchFamily="34" charset="-34"/>
            </a:rPr>
            <a:t>ตลาด</a:t>
          </a:r>
          <a:endParaRPr lang="th-TH" sz="1800" b="1" kern="1200" dirty="0">
            <a:solidFill>
              <a:schemeClr val="accent3">
                <a:lumMod val="40000"/>
                <a:lumOff val="60000"/>
              </a:schemeClr>
            </a:solidFill>
            <a:latin typeface="TH SarabunPSK" pitchFamily="34" charset="-34"/>
            <a:cs typeface="TH SarabunPSK" pitchFamily="34" charset="-34"/>
          </a:endParaRPr>
        </a:p>
      </dsp:txBody>
      <dsp:txXfrm>
        <a:off x="276956" y="573582"/>
        <a:ext cx="869632" cy="7980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887186" cy="495299"/>
          </a:xfrm>
          <a:prstGeom prst="rect">
            <a:avLst/>
          </a:prstGeom>
        </p:spPr>
        <p:txBody>
          <a:bodyPr vert="horz" lIns="91024" tIns="45512" rIns="91024" bIns="45512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4011" y="2"/>
            <a:ext cx="2887186" cy="495299"/>
          </a:xfrm>
          <a:prstGeom prst="rect">
            <a:avLst/>
          </a:prstGeom>
        </p:spPr>
        <p:txBody>
          <a:bodyPr vert="horz" lIns="91024" tIns="45512" rIns="91024" bIns="45512" rtlCol="0"/>
          <a:lstStyle>
            <a:lvl1pPr algn="r">
              <a:defRPr sz="1200"/>
            </a:lvl1pPr>
          </a:lstStyle>
          <a:p>
            <a:fld id="{6667E6F5-15FB-448E-A74D-04A316CC32F6}" type="datetimeFigureOut">
              <a:rPr lang="th-TH" smtClean="0"/>
              <a:pPr/>
              <a:t>07/10/56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5663" y="742950"/>
            <a:ext cx="4951412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24" tIns="45512" rIns="91024" bIns="45512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274" y="4705350"/>
            <a:ext cx="5330190" cy="4457701"/>
          </a:xfrm>
          <a:prstGeom prst="rect">
            <a:avLst/>
          </a:prstGeom>
        </p:spPr>
        <p:txBody>
          <a:bodyPr vert="horz" lIns="91024" tIns="45512" rIns="91024" bIns="4551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08982"/>
            <a:ext cx="2887186" cy="495299"/>
          </a:xfrm>
          <a:prstGeom prst="rect">
            <a:avLst/>
          </a:prstGeom>
        </p:spPr>
        <p:txBody>
          <a:bodyPr vert="horz" lIns="91024" tIns="45512" rIns="91024" bIns="45512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4011" y="9408982"/>
            <a:ext cx="2887186" cy="495299"/>
          </a:xfrm>
          <a:prstGeom prst="rect">
            <a:avLst/>
          </a:prstGeom>
        </p:spPr>
        <p:txBody>
          <a:bodyPr vert="horz" lIns="91024" tIns="45512" rIns="91024" bIns="45512" rtlCol="0" anchor="b"/>
          <a:lstStyle>
            <a:lvl1pPr algn="r">
              <a:defRPr sz="1200"/>
            </a:lvl1pPr>
          </a:lstStyle>
          <a:p>
            <a:fld id="{B01B0BF1-5518-42F1-A597-8A36EACB5A4B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324548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24D5-173A-489E-9F22-CA807307816D}" type="datetime1">
              <a:rPr lang="th-TH" smtClean="0"/>
              <a:pPr/>
              <a:t>07/10/56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2CFC-C5D7-4AED-95AC-D82BDA2C36C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90667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F9DA-3593-4CD9-AFB1-373CC3D29515}" type="datetime1">
              <a:rPr lang="th-TH" smtClean="0"/>
              <a:pPr/>
              <a:t>07/10/56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2CFC-C5D7-4AED-95AC-D82BDA2C36C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381805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1E1D4-35A4-4685-AB45-70F4975AFC85}" type="datetime1">
              <a:rPr lang="th-TH" smtClean="0"/>
              <a:pPr/>
              <a:t>07/10/56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2CFC-C5D7-4AED-95AC-D82BDA2C36C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891103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C3288-177E-4DC8-BA49-28A7FC1134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032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C3288-177E-4DC8-BA49-28A7FC1134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807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C3288-177E-4DC8-BA49-28A7FC1134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616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C3288-177E-4DC8-BA49-28A7FC1134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4060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5" indent="0">
              <a:buNone/>
              <a:defRPr sz="2000" b="1"/>
            </a:lvl2pPr>
            <a:lvl3pPr marL="914330" indent="0">
              <a:buNone/>
              <a:defRPr sz="1800" b="1"/>
            </a:lvl3pPr>
            <a:lvl4pPr marL="1371495" indent="0">
              <a:buNone/>
              <a:defRPr sz="1600" b="1"/>
            </a:lvl4pPr>
            <a:lvl5pPr marL="1828660" indent="0">
              <a:buNone/>
              <a:defRPr sz="1600" b="1"/>
            </a:lvl5pPr>
            <a:lvl6pPr marL="2285825" indent="0">
              <a:buNone/>
              <a:defRPr sz="1600" b="1"/>
            </a:lvl6pPr>
            <a:lvl7pPr marL="2742990" indent="0">
              <a:buNone/>
              <a:defRPr sz="1600" b="1"/>
            </a:lvl7pPr>
            <a:lvl8pPr marL="3200155" indent="0">
              <a:buNone/>
              <a:defRPr sz="1600" b="1"/>
            </a:lvl8pPr>
            <a:lvl9pPr marL="365732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30" y="15351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5" indent="0">
              <a:buNone/>
              <a:defRPr sz="2000" b="1"/>
            </a:lvl2pPr>
            <a:lvl3pPr marL="914330" indent="0">
              <a:buNone/>
              <a:defRPr sz="1800" b="1"/>
            </a:lvl3pPr>
            <a:lvl4pPr marL="1371495" indent="0">
              <a:buNone/>
              <a:defRPr sz="1600" b="1"/>
            </a:lvl4pPr>
            <a:lvl5pPr marL="1828660" indent="0">
              <a:buNone/>
              <a:defRPr sz="1600" b="1"/>
            </a:lvl5pPr>
            <a:lvl6pPr marL="2285825" indent="0">
              <a:buNone/>
              <a:defRPr sz="1600" b="1"/>
            </a:lvl6pPr>
            <a:lvl7pPr marL="2742990" indent="0">
              <a:buNone/>
              <a:defRPr sz="1600" b="1"/>
            </a:lvl7pPr>
            <a:lvl8pPr marL="3200155" indent="0">
              <a:buNone/>
              <a:defRPr sz="1600" b="1"/>
            </a:lvl8pPr>
            <a:lvl9pPr marL="365732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C3288-177E-4DC8-BA49-28A7FC1134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49385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C3288-177E-4DC8-BA49-28A7FC1134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97050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C3288-177E-4DC8-BA49-28A7FC1134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72531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5" indent="0">
              <a:buNone/>
              <a:defRPr sz="1200"/>
            </a:lvl2pPr>
            <a:lvl3pPr marL="914330" indent="0">
              <a:buNone/>
              <a:defRPr sz="1000"/>
            </a:lvl3pPr>
            <a:lvl4pPr marL="1371495" indent="0">
              <a:buNone/>
              <a:defRPr sz="900"/>
            </a:lvl4pPr>
            <a:lvl5pPr marL="1828660" indent="0">
              <a:buNone/>
              <a:defRPr sz="900"/>
            </a:lvl5pPr>
            <a:lvl6pPr marL="2285825" indent="0">
              <a:buNone/>
              <a:defRPr sz="900"/>
            </a:lvl6pPr>
            <a:lvl7pPr marL="2742990" indent="0">
              <a:buNone/>
              <a:defRPr sz="900"/>
            </a:lvl7pPr>
            <a:lvl8pPr marL="3200155" indent="0">
              <a:buNone/>
              <a:defRPr sz="900"/>
            </a:lvl8pPr>
            <a:lvl9pPr marL="365732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C3288-177E-4DC8-BA49-28A7FC1134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901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8D94-B333-4259-A9D2-C9E5603A5EF0}" type="datetime1">
              <a:rPr lang="th-TH" smtClean="0"/>
              <a:pPr/>
              <a:t>07/10/56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2CFC-C5D7-4AED-95AC-D82BDA2C36C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4910262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65" indent="0">
              <a:buNone/>
              <a:defRPr sz="2800"/>
            </a:lvl2pPr>
            <a:lvl3pPr marL="914330" indent="0">
              <a:buNone/>
              <a:defRPr sz="2400"/>
            </a:lvl3pPr>
            <a:lvl4pPr marL="1371495" indent="0">
              <a:buNone/>
              <a:defRPr sz="2000"/>
            </a:lvl4pPr>
            <a:lvl5pPr marL="1828660" indent="0">
              <a:buNone/>
              <a:defRPr sz="2000"/>
            </a:lvl5pPr>
            <a:lvl6pPr marL="2285825" indent="0">
              <a:buNone/>
              <a:defRPr sz="2000"/>
            </a:lvl6pPr>
            <a:lvl7pPr marL="2742990" indent="0">
              <a:buNone/>
              <a:defRPr sz="2000"/>
            </a:lvl7pPr>
            <a:lvl8pPr marL="3200155" indent="0">
              <a:buNone/>
              <a:defRPr sz="2000"/>
            </a:lvl8pPr>
            <a:lvl9pPr marL="365732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65" indent="0">
              <a:buNone/>
              <a:defRPr sz="1200"/>
            </a:lvl2pPr>
            <a:lvl3pPr marL="914330" indent="0">
              <a:buNone/>
              <a:defRPr sz="1000"/>
            </a:lvl3pPr>
            <a:lvl4pPr marL="1371495" indent="0">
              <a:buNone/>
              <a:defRPr sz="900"/>
            </a:lvl4pPr>
            <a:lvl5pPr marL="1828660" indent="0">
              <a:buNone/>
              <a:defRPr sz="900"/>
            </a:lvl5pPr>
            <a:lvl6pPr marL="2285825" indent="0">
              <a:buNone/>
              <a:defRPr sz="900"/>
            </a:lvl6pPr>
            <a:lvl7pPr marL="2742990" indent="0">
              <a:buNone/>
              <a:defRPr sz="900"/>
            </a:lvl7pPr>
            <a:lvl8pPr marL="3200155" indent="0">
              <a:buNone/>
              <a:defRPr sz="900"/>
            </a:lvl8pPr>
            <a:lvl9pPr marL="365732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C3288-177E-4DC8-BA49-28A7FC1134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10309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C3288-177E-4DC8-BA49-28A7FC1134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58817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C3288-177E-4DC8-BA49-28A7FC1134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49961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BE49-9E04-4619-A921-5CEEFCCFCC35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07/10/56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4700-5C67-4224-98CF-389340C1D005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04385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BE49-9E04-4619-A921-5CEEFCCFCC35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07/10/56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4700-5C67-4224-98CF-389340C1D005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95810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BE49-9E04-4619-A921-5CEEFCCFCC35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07/10/56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4700-5C67-4224-98CF-389340C1D005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67987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BE49-9E04-4619-A921-5CEEFCCFCC35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07/10/56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4700-5C67-4224-98CF-389340C1D005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59974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BE49-9E04-4619-A921-5CEEFCCFCC35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07/10/56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4700-5C67-4224-98CF-389340C1D005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58959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BE49-9E04-4619-A921-5CEEFCCFCC35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07/10/56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4700-5C67-4224-98CF-389340C1D005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6875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BE49-9E04-4619-A921-5CEEFCCFCC35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07/10/56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4700-5C67-4224-98CF-389340C1D005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4144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187D5-4688-4EBF-A4BF-B2B12601FFE8}" type="datetime1">
              <a:rPr lang="th-TH" smtClean="0"/>
              <a:pPr/>
              <a:t>07/10/56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2CFC-C5D7-4AED-95AC-D82BDA2C36C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5222613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BE49-9E04-4619-A921-5CEEFCCFCC35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07/10/56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4700-5C67-4224-98CF-389340C1D005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88764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BE49-9E04-4619-A921-5CEEFCCFCC35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07/10/56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4700-5C67-4224-98CF-389340C1D005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42910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BE49-9E04-4619-A921-5CEEFCCFCC35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07/10/56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4700-5C67-4224-98CF-389340C1D005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16815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BE49-9E04-4619-A921-5CEEFCCFCC35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07/10/56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4700-5C67-4224-98CF-389340C1D005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9822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C29AB-3615-4AFE-AB1B-60551C07DF1B}" type="datetime1">
              <a:rPr lang="th-TH" smtClean="0"/>
              <a:pPr/>
              <a:t>07/10/56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2CFC-C5D7-4AED-95AC-D82BDA2C36C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475913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93FB-2CFE-4657-B7AB-D08087D17B4F}" type="datetime1">
              <a:rPr lang="th-TH" smtClean="0"/>
              <a:pPr/>
              <a:t>07/10/56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2CFC-C5D7-4AED-95AC-D82BDA2C36C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284205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03F7-2653-4D22-9F70-139A6DED55DB}" type="datetime1">
              <a:rPr lang="th-TH" smtClean="0"/>
              <a:pPr/>
              <a:t>07/10/56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2CFC-C5D7-4AED-95AC-D82BDA2C36C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863241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F0AD-5B87-44C0-AB6F-324D77E486C2}" type="datetime1">
              <a:rPr lang="th-TH" smtClean="0"/>
              <a:pPr/>
              <a:t>07/10/56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2CFC-C5D7-4AED-95AC-D82BDA2C36C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099426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6FB5F-4DC0-48A8-87D6-57D12B3A4A20}" type="datetime1">
              <a:rPr lang="th-TH" smtClean="0"/>
              <a:pPr/>
              <a:t>07/10/56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2CFC-C5D7-4AED-95AC-D82BDA2C36C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526076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6F6F8-A4AE-4431-91FE-2DD9E67A7FE7}" type="datetime1">
              <a:rPr lang="th-TH" smtClean="0"/>
              <a:pPr/>
              <a:t>07/10/56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2CFC-C5D7-4AED-95AC-D82BDA2C36C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614492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247D4-A68D-4DC1-AAB9-7CC2E45A0DF2}" type="datetime1">
              <a:rPr lang="th-TH" smtClean="0"/>
              <a:pPr/>
              <a:t>07/10/56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62CFC-C5D7-4AED-95AC-D82BDA2C36C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802833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3" tIns="45716" rIns="91433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dirty="0" smtClean="0"/>
              <a:t>Cliquez pour modifier les styles du texte du masque</a:t>
            </a:r>
          </a:p>
          <a:p>
            <a:pPr lvl="1"/>
            <a:r>
              <a:rPr lang="fr-CA" dirty="0" smtClean="0"/>
              <a:t>Deuxième niveau</a:t>
            </a:r>
          </a:p>
          <a:p>
            <a:pPr lvl="2"/>
            <a:r>
              <a:rPr lang="fr-CA" dirty="0" smtClean="0"/>
              <a:t>Troisième niveau</a:t>
            </a:r>
          </a:p>
          <a:p>
            <a:pPr lvl="3"/>
            <a:r>
              <a:rPr lang="fr-CA" dirty="0" smtClean="0"/>
              <a:t>Quatrième niveau</a:t>
            </a:r>
          </a:p>
          <a:p>
            <a:pPr lvl="4"/>
            <a:r>
              <a:rPr lang="fr-CA" dirty="0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33" tIns="45716" rIns="91433" bIns="45716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h-TH" dirty="0">
              <a:solidFill>
                <a:prstClr val="black">
                  <a:tint val="75000"/>
                </a:prstClr>
              </a:solidFill>
              <a:cs typeface="Angsana New" pitchFamily="18" charset="-34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33" tIns="45716" rIns="91433" bIns="45716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  <a:cs typeface="Angsana New" pitchFamily="18" charset="-34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934200" y="6356354"/>
            <a:ext cx="2133600" cy="365125"/>
          </a:xfrm>
          <a:prstGeom prst="rect">
            <a:avLst/>
          </a:prstGeom>
        </p:spPr>
        <p:txBody>
          <a:bodyPr vert="horz" lIns="91433" tIns="45716" rIns="91433" bIns="45716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6C3288-177E-4DC8-BA49-28A7FC113405}" type="slidenum">
              <a:rPr lang="en-US" smtClean="0">
                <a:solidFill>
                  <a:prstClr val="black">
                    <a:tint val="75000"/>
                  </a:prstClr>
                </a:solidFill>
                <a:cs typeface="Angsana New" pitchFamily="18" charset="-34"/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835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65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3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95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6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74" indent="-342874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93" indent="-28572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3" indent="-22858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78" indent="-22858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3" indent="-22858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08" indent="-228583" algn="l" defTabSz="91433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3" indent="-228583" algn="l" defTabSz="91433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38" indent="-228583" algn="l" defTabSz="91433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03" indent="-228583" algn="l" defTabSz="91433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5" algn="l" defTabSz="9143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0" algn="l" defTabSz="9143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5" algn="l" defTabSz="9143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0" algn="l" defTabSz="9143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25" algn="l" defTabSz="9143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0" algn="l" defTabSz="9143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55" algn="l" defTabSz="9143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0" algn="l" defTabSz="9143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CBE49-9E04-4619-A921-5CEEFCCFCC35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07/10/56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E4700-5C67-4224-98CF-389340C1D005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703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3568" y="1772816"/>
            <a:ext cx="7704856" cy="15841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470025"/>
          </a:xfrm>
        </p:spPr>
        <p:txBody>
          <a:bodyPr>
            <a:noAutofit/>
          </a:bodyPr>
          <a:lstStyle/>
          <a:p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บบฟอร์มสรุปผลการทบทวนแผนพัฒนาจังหวัด</a:t>
            </a:r>
            <a:b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แผนพัฒนากลุ่มจังหวัด </a:t>
            </a: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 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ปี(พ.ศ. </a:t>
            </a: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2558 - 2561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th-TH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2CFC-C5D7-4AED-95AC-D82BDA2C36C0}" type="slidenum">
              <a:rPr lang="th-TH" sz="1800" smtClean="0">
                <a:solidFill>
                  <a:schemeClr val="tx1"/>
                </a:solidFill>
              </a:rPr>
              <a:pPr/>
              <a:t>1</a:t>
            </a:fld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04248" y="620688"/>
            <a:ext cx="1939752" cy="4368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สิ่งที่ส่งมาด้วย</a:t>
            </a:r>
            <a:endParaRPr lang="th-TH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3801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3546785642"/>
              </p:ext>
            </p:extLst>
          </p:nvPr>
        </p:nvGraphicFramePr>
        <p:xfrm>
          <a:off x="1752600" y="1181862"/>
          <a:ext cx="2133600" cy="2103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2354553304"/>
              </p:ext>
            </p:extLst>
          </p:nvPr>
        </p:nvGraphicFramePr>
        <p:xfrm>
          <a:off x="4114800" y="1181864"/>
          <a:ext cx="2590800" cy="2103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1563686415"/>
              </p:ext>
            </p:extLst>
          </p:nvPr>
        </p:nvGraphicFramePr>
        <p:xfrm>
          <a:off x="7467600" y="1273304"/>
          <a:ext cx="1676400" cy="2011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1643042" y="907542"/>
            <a:ext cx="2214578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2000" b="1" dirty="0" smtClean="0">
                <a:solidFill>
                  <a:srgbClr val="FFFF00"/>
                </a:solidFill>
              </a:rPr>
              <a:t>ต้นน้ำ</a:t>
            </a:r>
            <a:r>
              <a:rPr lang="en-US" sz="2000" b="1" dirty="0" smtClean="0">
                <a:solidFill>
                  <a:srgbClr val="FFFF00"/>
                </a:solidFill>
              </a:rPr>
              <a:t> : </a:t>
            </a:r>
            <a:r>
              <a:rPr lang="th-TH" sz="2000" b="1" dirty="0" smtClean="0">
                <a:solidFill>
                  <a:srgbClr val="FFFF00"/>
                </a:solidFill>
              </a:rPr>
              <a:t>การผลิต</a:t>
            </a:r>
            <a:endParaRPr lang="th-TH" sz="2000" b="1" dirty="0">
              <a:solidFill>
                <a:srgbClr val="FFFF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000496" y="907544"/>
            <a:ext cx="2667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2000" b="1" dirty="0" smtClean="0">
                <a:solidFill>
                  <a:srgbClr val="FFFF00"/>
                </a:solidFill>
              </a:rPr>
              <a:t>กลางน้ำ </a:t>
            </a:r>
            <a:r>
              <a:rPr lang="en-US" sz="2000" b="1" dirty="0" smtClean="0">
                <a:solidFill>
                  <a:srgbClr val="FFFF00"/>
                </a:solidFill>
              </a:rPr>
              <a:t>: </a:t>
            </a:r>
            <a:r>
              <a:rPr lang="th-TH" sz="2000" b="1" dirty="0" smtClean="0">
                <a:solidFill>
                  <a:srgbClr val="FFFF00"/>
                </a:solidFill>
              </a:rPr>
              <a:t>การแปรรูป</a:t>
            </a:r>
            <a:endParaRPr lang="th-TH" sz="2000" b="1" dirty="0">
              <a:solidFill>
                <a:srgbClr val="FFFF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786579" y="907544"/>
            <a:ext cx="2281223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2400" b="1" dirty="0" smtClean="0">
                <a:solidFill>
                  <a:srgbClr val="FFFF00"/>
                </a:solidFill>
              </a:rPr>
              <a:t>ปลายน้ำ </a:t>
            </a:r>
            <a:r>
              <a:rPr lang="en-US" sz="2400" b="1" dirty="0" smtClean="0">
                <a:solidFill>
                  <a:srgbClr val="FFFF00"/>
                </a:solidFill>
              </a:rPr>
              <a:t>: </a:t>
            </a:r>
            <a:r>
              <a:rPr lang="th-TH" sz="2400" b="1" dirty="0" smtClean="0">
                <a:solidFill>
                  <a:srgbClr val="FFFF00"/>
                </a:solidFill>
              </a:rPr>
              <a:t>การตลาด</a:t>
            </a:r>
            <a:endParaRPr lang="th-TH" sz="2400" b="1" dirty="0">
              <a:solidFill>
                <a:srgbClr val="FFFF00"/>
              </a:solidFill>
            </a:endParaRPr>
          </a:p>
        </p:txBody>
      </p:sp>
      <p:sp>
        <p:nvSpPr>
          <p:cNvPr id="13" name="Flowchart: Merge 12"/>
          <p:cNvSpPr/>
          <p:nvPr/>
        </p:nvSpPr>
        <p:spPr>
          <a:xfrm>
            <a:off x="2514600" y="2736342"/>
            <a:ext cx="228600" cy="274320"/>
          </a:xfrm>
          <a:prstGeom prst="flowChartMerg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sz="2000">
              <a:solidFill>
                <a:prstClr val="white"/>
              </a:solidFill>
            </a:endParaRPr>
          </a:p>
        </p:txBody>
      </p:sp>
      <p:sp>
        <p:nvSpPr>
          <p:cNvPr id="16" name="Flowchart: Merge 15"/>
          <p:cNvSpPr/>
          <p:nvPr/>
        </p:nvSpPr>
        <p:spPr>
          <a:xfrm>
            <a:off x="5410200" y="2736344"/>
            <a:ext cx="228600" cy="274320"/>
          </a:xfrm>
          <a:prstGeom prst="flowChartMerg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sz="2000">
              <a:solidFill>
                <a:prstClr val="white"/>
              </a:solidFill>
            </a:endParaRPr>
          </a:p>
        </p:txBody>
      </p:sp>
      <p:sp>
        <p:nvSpPr>
          <p:cNvPr id="17" name="Flowchart: Merge 16"/>
          <p:cNvSpPr/>
          <p:nvPr/>
        </p:nvSpPr>
        <p:spPr>
          <a:xfrm>
            <a:off x="8077200" y="2736344"/>
            <a:ext cx="228600" cy="274320"/>
          </a:xfrm>
          <a:prstGeom prst="flowChartMerg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sz="2000">
              <a:solidFill>
                <a:prstClr val="white"/>
              </a:solidFill>
            </a:endParaRPr>
          </a:p>
        </p:txBody>
      </p:sp>
      <p:sp>
        <p:nvSpPr>
          <p:cNvPr id="18" name="Snip Single Corner Rectangle 17"/>
          <p:cNvSpPr/>
          <p:nvPr/>
        </p:nvSpPr>
        <p:spPr>
          <a:xfrm>
            <a:off x="1600200" y="3360896"/>
            <a:ext cx="2438400" cy="548640"/>
          </a:xfrm>
          <a:prstGeom prst="snip1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600" b="1" dirty="0" smtClean="0">
                <a:solidFill>
                  <a:srgbClr val="4F81BD">
                    <a:lumMod val="50000"/>
                  </a:srgbClr>
                </a:solidFill>
                <a:latin typeface="TH SarabunPSK" pitchFamily="34" charset="-34"/>
                <a:cs typeface="TH SarabunPSK" pitchFamily="34" charset="-34"/>
              </a:rPr>
              <a:t>อบรมอาสาสมัครเกษตร (</a:t>
            </a:r>
            <a:r>
              <a:rPr lang="en-US" sz="1600" b="1" dirty="0" smtClean="0">
                <a:solidFill>
                  <a:srgbClr val="4F81BD">
                    <a:lumMod val="50000"/>
                  </a:srgbClr>
                </a:solidFill>
                <a:latin typeface="TH SarabunPSK" pitchFamily="34" charset="-34"/>
                <a:cs typeface="TH SarabunPSK" pitchFamily="34" charset="-34"/>
              </a:rPr>
              <a:t>GAP) </a:t>
            </a:r>
            <a:r>
              <a:rPr lang="th-TH" sz="1600" b="1" dirty="0" smtClean="0">
                <a:solidFill>
                  <a:srgbClr val="4F81BD">
                    <a:lumMod val="50000"/>
                  </a:srgbClr>
                </a:solidFill>
                <a:latin typeface="TH SarabunPSK" pitchFamily="34" charset="-34"/>
                <a:cs typeface="TH SarabunPSK" pitchFamily="34" charset="-34"/>
              </a:rPr>
              <a:t>อาสา</a:t>
            </a:r>
          </a:p>
          <a:p>
            <a:pPr algn="ctr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600" b="1" dirty="0" smtClean="0">
                <a:solidFill>
                  <a:srgbClr val="4F81BD">
                    <a:lumMod val="50000"/>
                  </a:srgbClr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1600" b="1" dirty="0" smtClean="0">
                <a:solidFill>
                  <a:srgbClr val="4F81BD">
                    <a:lumMod val="50000"/>
                  </a:srgbClr>
                </a:solidFill>
                <a:latin typeface="TH SarabunPSK" pitchFamily="34" charset="-34"/>
                <a:cs typeface="TH SarabunPSK" pitchFamily="34" charset="-34"/>
              </a:rPr>
              <a:t>A)</a:t>
            </a:r>
            <a:endParaRPr lang="th-TH" sz="1600" b="1" dirty="0">
              <a:solidFill>
                <a:srgbClr val="4F81BD">
                  <a:lumMod val="50000"/>
                </a:srgb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9" name="Snip Single Corner Rectangle 18"/>
          <p:cNvSpPr/>
          <p:nvPr/>
        </p:nvSpPr>
        <p:spPr>
          <a:xfrm>
            <a:off x="1600200" y="4000976"/>
            <a:ext cx="2438400" cy="548640"/>
          </a:xfrm>
          <a:prstGeom prst="snip1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600" b="1" dirty="0" smtClean="0">
                <a:solidFill>
                  <a:srgbClr val="4F81BD">
                    <a:lumMod val="50000"/>
                  </a:srgbClr>
                </a:solidFill>
                <a:latin typeface="TH SarabunPSK" pitchFamily="34" charset="-34"/>
                <a:cs typeface="TH SarabunPSK" pitchFamily="34" charset="-34"/>
              </a:rPr>
              <a:t>อบรมเกษตรกรตามกระบวนการ</a:t>
            </a:r>
          </a:p>
          <a:p>
            <a:pPr algn="ctr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600" b="1" dirty="0" smtClean="0">
                <a:solidFill>
                  <a:srgbClr val="4F81BD">
                    <a:lumMod val="50000"/>
                  </a:srgbClr>
                </a:solidFill>
                <a:latin typeface="TH SarabunPSK" pitchFamily="34" charset="-34"/>
                <a:cs typeface="TH SarabunPSK" pitchFamily="34" charset="-34"/>
              </a:rPr>
              <a:t>โรงเรียนเกษตร </a:t>
            </a:r>
            <a:r>
              <a:rPr lang="th-TH" sz="1600" b="1" dirty="0">
                <a:solidFill>
                  <a:srgbClr val="4F81BD">
                    <a:lumMod val="50000"/>
                  </a:srgbClr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1600" b="1" dirty="0">
                <a:solidFill>
                  <a:srgbClr val="4F81BD">
                    <a:lumMod val="50000"/>
                  </a:srgbClr>
                </a:solidFill>
                <a:latin typeface="TH SarabunPSK" pitchFamily="34" charset="-34"/>
                <a:cs typeface="TH SarabunPSK" pitchFamily="34" charset="-34"/>
              </a:rPr>
              <a:t>A</a:t>
            </a:r>
            <a:r>
              <a:rPr lang="en-US" sz="1600" b="1" dirty="0" smtClean="0">
                <a:solidFill>
                  <a:srgbClr val="4F81BD">
                    <a:lumMod val="50000"/>
                  </a:srgbClr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sz="1600" b="1" dirty="0">
              <a:solidFill>
                <a:srgbClr val="4F81BD">
                  <a:lumMod val="50000"/>
                </a:srgb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600200" y="4641056"/>
            <a:ext cx="2438400" cy="548640"/>
          </a:xfrm>
          <a:prstGeom prst="snip1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600" b="1" dirty="0" smtClean="0">
                <a:solidFill>
                  <a:srgbClr val="4F81BD">
                    <a:lumMod val="50000"/>
                  </a:srgbClr>
                </a:solidFill>
                <a:latin typeface="TH SarabunPSK" pitchFamily="34" charset="-34"/>
                <a:cs typeface="TH SarabunPSK" pitchFamily="34" charset="-34"/>
              </a:rPr>
              <a:t>สนับสนุนปัจจัยการผลิต </a:t>
            </a:r>
            <a:br>
              <a:rPr lang="th-TH" sz="1600" b="1" dirty="0" smtClean="0">
                <a:solidFill>
                  <a:srgbClr val="4F81BD">
                    <a:lumMod val="50000"/>
                  </a:srgbClr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b="1" dirty="0" smtClean="0">
                <a:solidFill>
                  <a:srgbClr val="4F81BD">
                    <a:lumMod val="50000"/>
                  </a:srgbClr>
                </a:solidFill>
                <a:latin typeface="TH SarabunPSK" pitchFamily="34" charset="-34"/>
                <a:cs typeface="TH SarabunPSK" pitchFamily="34" charset="-34"/>
              </a:rPr>
              <a:t>(เมล็ดข้าวหอมมะลิ,เมล็ดปุ๋ยพืชสด) (</a:t>
            </a:r>
            <a:r>
              <a:rPr lang="en-US" sz="1600" b="1" dirty="0" smtClean="0">
                <a:solidFill>
                  <a:srgbClr val="4F81BD">
                    <a:lumMod val="50000"/>
                  </a:srgbClr>
                </a:solidFill>
                <a:latin typeface="TH SarabunPSK" pitchFamily="34" charset="-34"/>
                <a:cs typeface="TH SarabunPSK" pitchFamily="34" charset="-34"/>
              </a:rPr>
              <a:t>L)</a:t>
            </a:r>
            <a:endParaRPr lang="th-TH" sz="1600" b="1" dirty="0">
              <a:solidFill>
                <a:srgbClr val="4F81BD">
                  <a:lumMod val="50000"/>
                </a:srgbClr>
              </a:solidFill>
              <a:latin typeface="TH SarabunPSK" pitchFamily="34" charset="-34"/>
              <a:cs typeface="TH SarabunPSK" pitchFamily="34" charset="-34"/>
            </a:endParaRPr>
          </a:p>
          <a:p>
            <a:pPr algn="ctr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th-TH" sz="1600" b="1" dirty="0">
              <a:solidFill>
                <a:srgbClr val="4F81BD">
                  <a:lumMod val="50000"/>
                </a:srgb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1" name="Snip Diagonal Corner Rectangle 20"/>
          <p:cNvSpPr/>
          <p:nvPr/>
        </p:nvSpPr>
        <p:spPr>
          <a:xfrm>
            <a:off x="4267200" y="3360898"/>
            <a:ext cx="2514600" cy="640078"/>
          </a:xfrm>
          <a:prstGeom prst="snip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600" b="1" dirty="0" smtClean="0">
                <a:solidFill>
                  <a:srgbClr val="4F81BD">
                    <a:lumMod val="50000"/>
                  </a:srgbClr>
                </a:solidFill>
                <a:latin typeface="TH SarabunPSK" pitchFamily="34" charset="-34"/>
                <a:cs typeface="TH SarabunPSK" pitchFamily="34" charset="-34"/>
              </a:rPr>
              <a:t>สร้างตราสินค้าและบรรจุภัณฑ์ข้าว</a:t>
            </a:r>
          </a:p>
          <a:p>
            <a:pPr algn="ctr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600" b="1" dirty="0" smtClean="0">
                <a:solidFill>
                  <a:srgbClr val="4F81BD">
                    <a:lumMod val="50000"/>
                  </a:srgbClr>
                </a:solidFill>
                <a:latin typeface="TH SarabunPSK" pitchFamily="34" charset="-34"/>
                <a:cs typeface="TH SarabunPSK" pitchFamily="34" charset="-34"/>
              </a:rPr>
              <a:t>ชุมชน (</a:t>
            </a:r>
            <a:r>
              <a:rPr lang="en-US" sz="1600" b="1" dirty="0" smtClean="0">
                <a:solidFill>
                  <a:srgbClr val="4F81BD">
                    <a:lumMod val="50000"/>
                  </a:srgbClr>
                </a:solidFill>
                <a:latin typeface="TH SarabunPSK" pitchFamily="34" charset="-34"/>
                <a:cs typeface="TH SarabunPSK" pitchFamily="34" charset="-34"/>
              </a:rPr>
              <a:t>A)</a:t>
            </a:r>
            <a:endParaRPr lang="th-TH" sz="1600" b="1" dirty="0">
              <a:solidFill>
                <a:srgbClr val="4F81BD">
                  <a:lumMod val="50000"/>
                </a:srgbClr>
              </a:solidFill>
              <a:latin typeface="TH SarabunPSK" pitchFamily="34" charset="-34"/>
              <a:cs typeface="TH SarabunPSK" pitchFamily="34" charset="-34"/>
            </a:endParaRPr>
          </a:p>
          <a:p>
            <a:pPr algn="ctr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th-TH" sz="1600" b="1" dirty="0">
              <a:solidFill>
                <a:srgbClr val="4F81BD">
                  <a:lumMod val="50000"/>
                </a:srgb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2" name="Round Same Side Corner Rectangle 21"/>
          <p:cNvSpPr/>
          <p:nvPr/>
        </p:nvSpPr>
        <p:spPr>
          <a:xfrm>
            <a:off x="7239000" y="3360898"/>
            <a:ext cx="1828800" cy="548640"/>
          </a:xfrm>
          <a:prstGeom prst="round2Same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600" b="1" dirty="0" smtClean="0">
                <a:solidFill>
                  <a:srgbClr val="4F81BD">
                    <a:lumMod val="50000"/>
                  </a:srgbClr>
                </a:solidFill>
                <a:latin typeface="TH SarabunPSK" pitchFamily="34" charset="-34"/>
                <a:cs typeface="TH SarabunPSK" pitchFamily="34" charset="-34"/>
              </a:rPr>
              <a:t>เพิ่มช่องทางการตลาด</a:t>
            </a:r>
          </a:p>
          <a:p>
            <a:pPr algn="ctr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600" b="1" dirty="0" smtClean="0">
                <a:solidFill>
                  <a:srgbClr val="4F81BD">
                    <a:lumMod val="50000"/>
                  </a:srgbClr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1600" b="1" dirty="0" smtClean="0">
                <a:solidFill>
                  <a:srgbClr val="4F81BD">
                    <a:lumMod val="50000"/>
                  </a:srgbClr>
                </a:solidFill>
                <a:latin typeface="TH SarabunPSK" pitchFamily="34" charset="-34"/>
                <a:cs typeface="TH SarabunPSK" pitchFamily="34" charset="-34"/>
              </a:rPr>
              <a:t>F)</a:t>
            </a:r>
            <a:endParaRPr lang="th-TH" sz="1600" b="1" dirty="0">
              <a:solidFill>
                <a:srgbClr val="4F81BD">
                  <a:lumMod val="50000"/>
                </a:srgb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3" name="Pentagon 22"/>
          <p:cNvSpPr/>
          <p:nvPr/>
        </p:nvSpPr>
        <p:spPr>
          <a:xfrm>
            <a:off x="1" y="1517142"/>
            <a:ext cx="1336431" cy="100584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100" b="1" dirty="0" smtClean="0">
                <a:solidFill>
                  <a:prstClr val="white"/>
                </a:solidFill>
                <a:latin typeface="TH SarabunPSK" pitchFamily="34" charset="-34"/>
                <a:cs typeface="TH SarabunPSK" pitchFamily="34" charset="-34"/>
              </a:rPr>
              <a:t>Value Chain</a:t>
            </a:r>
            <a:endParaRPr lang="th-TH" sz="2100" b="1" dirty="0">
              <a:solidFill>
                <a:prstClr val="white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5" name="Pentagon 24"/>
          <p:cNvSpPr/>
          <p:nvPr/>
        </p:nvSpPr>
        <p:spPr>
          <a:xfrm>
            <a:off x="0" y="3818096"/>
            <a:ext cx="1125415" cy="1005840"/>
          </a:xfrm>
          <a:prstGeom prst="homePlate">
            <a:avLst>
              <a:gd name="adj" fmla="val 2232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2300" b="1" dirty="0" smtClean="0">
                <a:solidFill>
                  <a:srgbClr val="F79646">
                    <a:lumMod val="75000"/>
                  </a:srgbClr>
                </a:solidFill>
                <a:latin typeface="TH SarabunPSK" pitchFamily="34" charset="-34"/>
                <a:cs typeface="TH SarabunPSK" pitchFamily="34" charset="-34"/>
              </a:rPr>
              <a:t>โครงการ</a:t>
            </a:r>
            <a:endParaRPr lang="th-TH" sz="2300" b="1" dirty="0">
              <a:solidFill>
                <a:srgbClr val="F79646">
                  <a:lumMod val="75000"/>
                </a:srgb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 rot="19677095">
            <a:off x="-107083" y="476380"/>
            <a:ext cx="1285875" cy="523212"/>
          </a:xfrm>
          <a:prstGeom prst="rect">
            <a:avLst/>
          </a:prstGeom>
          <a:noFill/>
        </p:spPr>
        <p:txBody>
          <a:bodyPr lIns="91433" tIns="45716" rIns="91433" bIns="45716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ตัวอย่าง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>
          <a:xfrm>
            <a:off x="8460432" y="6498961"/>
            <a:ext cx="463352" cy="365125"/>
          </a:xfrm>
        </p:spPr>
        <p:txBody>
          <a:bodyPr/>
          <a:lstStyle/>
          <a:p>
            <a:pPr>
              <a:defRPr/>
            </a:pPr>
            <a:fld id="{166C3288-177E-4DC8-BA49-28A7FC1134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th-TH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88776" y="116632"/>
            <a:ext cx="746760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  <a:buSzPct val="100000"/>
              <a:defRPr/>
            </a:pPr>
            <a:r>
              <a:rPr lang="th-TH" altLang="ja-JP" sz="2400" b="1" dirty="0">
                <a:ln>
                  <a:solidFill>
                    <a:srgbClr val="1F497D">
                      <a:lumMod val="75000"/>
                    </a:srgbClr>
                  </a:solidFill>
                </a:ln>
                <a:solidFill>
                  <a:srgbClr val="1F497D">
                    <a:lumMod val="75000"/>
                  </a:srgbClr>
                </a:solidFill>
                <a:latin typeface="TH SarabunPSK" pitchFamily="34" charset="-34"/>
                <a:cs typeface="TH SarabunPSK" pitchFamily="34" charset="-34"/>
              </a:rPr>
              <a:t>ยุทธศาสตร์ที่ 1</a:t>
            </a:r>
            <a:r>
              <a:rPr lang="en-US" altLang="ja-JP" sz="2400" b="1" dirty="0">
                <a:ln>
                  <a:solidFill>
                    <a:srgbClr val="1F497D">
                      <a:lumMod val="75000"/>
                    </a:srgbClr>
                  </a:solidFill>
                </a:ln>
                <a:solidFill>
                  <a:srgbClr val="1F497D">
                    <a:lumMod val="75000"/>
                  </a:srgbClr>
                </a:solidFill>
                <a:latin typeface="TH SarabunPSK" pitchFamily="34" charset="-34"/>
                <a:cs typeface="TH SarabunPSK" pitchFamily="34" charset="-34"/>
              </a:rPr>
              <a:t> :</a:t>
            </a:r>
            <a:r>
              <a:rPr lang="th-TH" altLang="ja-JP" sz="2400" b="1" dirty="0">
                <a:ln>
                  <a:solidFill>
                    <a:srgbClr val="1F497D">
                      <a:lumMod val="75000"/>
                    </a:srgbClr>
                  </a:solidFill>
                </a:ln>
                <a:solidFill>
                  <a:srgbClr val="1F497D">
                    <a:lumMod val="75000"/>
                  </a:srgbClr>
                </a:solidFill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altLang="ja-JP" sz="24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การ</a:t>
            </a:r>
            <a:r>
              <a:rPr lang="th-TH" altLang="ja-JP" sz="24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พัฒนา</a:t>
            </a:r>
            <a:r>
              <a:rPr lang="th-TH" altLang="ja-JP" sz="24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เกษตรกรรมและอุตสาหกรรมการเกษตร</a:t>
            </a:r>
            <a:r>
              <a:rPr lang="th-TH" altLang="ja-JP" sz="24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เพื่อเพิ่มมูลค่า</a:t>
            </a:r>
          </a:p>
        </p:txBody>
      </p:sp>
      <p:sp>
        <p:nvSpPr>
          <p:cNvPr id="2" name="Rectangle 1"/>
          <p:cNvSpPr/>
          <p:nvPr/>
        </p:nvSpPr>
        <p:spPr>
          <a:xfrm>
            <a:off x="1304726" y="404664"/>
            <a:ext cx="81906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685800" algn="l"/>
              </a:tabLst>
            </a:pPr>
            <a:r>
              <a:rPr lang="th-TH" sz="2000" b="1" dirty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แผนงาน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เพิ่มประสิทธิภาพการผลิตและการแปรรูปเพื่อเพิ่มมูลค่าด้านการเกษตร และเพิ่มมูลค่าทางการตลาด</a:t>
            </a:r>
          </a:p>
        </p:txBody>
      </p:sp>
      <p:sp>
        <p:nvSpPr>
          <p:cNvPr id="24" name="Rectangle 23"/>
          <p:cNvSpPr/>
          <p:nvPr/>
        </p:nvSpPr>
        <p:spPr>
          <a:xfrm rot="21600000">
            <a:off x="4118720" y="5951602"/>
            <a:ext cx="46085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lvl="0" indent="-177800" eaLnBrk="0" fontAlgn="base" hangingPunct="0">
              <a:lnSpc>
                <a:spcPts val="2000"/>
              </a:lnSpc>
              <a:buClr>
                <a:schemeClr val="accent1"/>
              </a:buClr>
            </a:pPr>
            <a:r>
              <a:rPr lang="th-TH" sz="1600" b="1" dirty="0" smtClean="0">
                <a:solidFill>
                  <a:srgbClr val="000000"/>
                </a:solidFill>
                <a:latin typeface="TH SarabunPSK" pitchFamily="34" charset="-34"/>
                <a:ea typeface="MS Mincho" pitchFamily="49" charset="-128"/>
                <a:cs typeface="TH SarabunPSK" pitchFamily="34" charset="-34"/>
              </a:rPr>
              <a:t>(</a:t>
            </a:r>
            <a:r>
              <a:rPr lang="en-US" sz="1600" b="1" dirty="0" smtClean="0">
                <a:solidFill>
                  <a:srgbClr val="000000"/>
                </a:solidFill>
                <a:latin typeface="TH SarabunPSK" pitchFamily="34" charset="-34"/>
                <a:ea typeface="MS Mincho" pitchFamily="49" charset="-128"/>
                <a:cs typeface="TH SarabunPSK" pitchFamily="34" charset="-34"/>
              </a:rPr>
              <a:t>A )</a:t>
            </a:r>
            <a:r>
              <a:rPr lang="th-TH" sz="1600" b="1" dirty="0">
                <a:solidFill>
                  <a:srgbClr val="000000"/>
                </a:solidFill>
                <a:latin typeface="TH SarabunPSK" pitchFamily="34" charset="-34"/>
                <a:ea typeface="MS Mincho" pitchFamily="49" charset="-128"/>
                <a:cs typeface="TH SarabunPSK" pitchFamily="34" charset="-34"/>
              </a:rPr>
              <a:t>โครงการจังหวัด/กลุ่ม</a:t>
            </a:r>
            <a:r>
              <a:rPr lang="th-TH" sz="1600" b="1" dirty="0" smtClean="0">
                <a:solidFill>
                  <a:srgbClr val="000000"/>
                </a:solidFill>
                <a:latin typeface="TH SarabunPSK" pitchFamily="34" charset="-34"/>
                <a:ea typeface="MS Mincho" pitchFamily="49" charset="-128"/>
                <a:cs typeface="TH SarabunPSK" pitchFamily="34" charset="-34"/>
              </a:rPr>
              <a:t>จังหวัด</a:t>
            </a:r>
          </a:p>
          <a:p>
            <a:pPr marL="177800" indent="-177800" eaLnBrk="0" fontAlgn="base" hangingPunct="0">
              <a:lnSpc>
                <a:spcPts val="2000"/>
              </a:lnSpc>
              <a:buClr>
                <a:schemeClr val="accent1"/>
              </a:buClr>
            </a:pPr>
            <a:r>
              <a:rPr lang="en-US" sz="1600" b="1" dirty="0" smtClean="0">
                <a:solidFill>
                  <a:srgbClr val="000000"/>
                </a:solidFill>
                <a:latin typeface="TH SarabunPSK" pitchFamily="34" charset="-34"/>
                <a:ea typeface="MS Mincho" pitchFamily="49" charset="-128"/>
                <a:cs typeface="TH SarabunPSK" pitchFamily="34" charset="-34"/>
              </a:rPr>
              <a:t>(F)</a:t>
            </a:r>
            <a:r>
              <a:rPr lang="th-TH" sz="1600" b="1" dirty="0" smtClean="0">
                <a:solidFill>
                  <a:srgbClr val="000000"/>
                </a:solidFill>
                <a:latin typeface="TH SarabunPSK" pitchFamily="34" charset="-34"/>
                <a:ea typeface="MS Mincho" pitchFamily="49" charset="-128"/>
                <a:cs typeface="TH SarabunPSK" pitchFamily="34" charset="-34"/>
              </a:rPr>
              <a:t> โครงการ</a:t>
            </a:r>
            <a:r>
              <a:rPr lang="th-TH" sz="1600" b="1" dirty="0">
                <a:solidFill>
                  <a:srgbClr val="000000"/>
                </a:solidFill>
                <a:latin typeface="TH SarabunPSK" pitchFamily="34" charset="-34"/>
                <a:ea typeface="MS Mincho" pitchFamily="49" charset="-128"/>
                <a:cs typeface="TH SarabunPSK" pitchFamily="34" charset="-34"/>
              </a:rPr>
              <a:t>ที่ขอรับการสนับสนุนกระทรวง กรม</a:t>
            </a:r>
            <a:endParaRPr lang="en-US" sz="1600" b="1" dirty="0">
              <a:solidFill>
                <a:srgbClr val="000000"/>
              </a:solidFill>
              <a:latin typeface="TH SarabunPSK" pitchFamily="34" charset="-34"/>
              <a:ea typeface="MS Mincho" pitchFamily="49" charset="-128"/>
              <a:cs typeface="TH SarabunPSK" pitchFamily="34" charset="-34"/>
            </a:endParaRPr>
          </a:p>
          <a:p>
            <a:pPr marL="177800" lvl="0" indent="-177800" eaLnBrk="0" fontAlgn="base" hangingPunct="0">
              <a:lnSpc>
                <a:spcPts val="2000"/>
              </a:lnSpc>
              <a:buClr>
                <a:schemeClr val="accent1"/>
              </a:buClr>
            </a:pPr>
            <a:r>
              <a:rPr lang="th-TH" sz="1600" b="1" dirty="0" smtClean="0">
                <a:solidFill>
                  <a:srgbClr val="000000"/>
                </a:solidFill>
                <a:latin typeface="TH SarabunPSK" pitchFamily="34" charset="-34"/>
                <a:ea typeface="MS Mincho" pitchFamily="49" charset="-128"/>
                <a:cs typeface="TH SarabunPSK" pitchFamily="34" charset="-34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TH SarabunPSK" pitchFamily="34" charset="-34"/>
                <a:ea typeface="MS Mincho" pitchFamily="49" charset="-128"/>
                <a:cs typeface="TH SarabunPSK" pitchFamily="34" charset="-34"/>
              </a:rPr>
              <a:t>(L) </a:t>
            </a:r>
            <a:r>
              <a:rPr lang="th-TH" sz="1600" b="1" dirty="0">
                <a:solidFill>
                  <a:srgbClr val="000000"/>
                </a:solidFill>
                <a:latin typeface="TH SarabunPSK" pitchFamily="34" charset="-34"/>
                <a:ea typeface="MS Mincho" pitchFamily="49" charset="-128"/>
                <a:cs typeface="TH SarabunPSK" pitchFamily="34" charset="-34"/>
              </a:rPr>
              <a:t>โครงการที่ขอรับการสนับสนุนจากองค์กรปกครองส่วนท้องถิ่น</a:t>
            </a:r>
          </a:p>
        </p:txBody>
      </p:sp>
    </p:spTree>
    <p:extLst>
      <p:ext uri="{BB962C8B-B14F-4D97-AF65-F5344CB8AC3E}">
        <p14:creationId xmlns:p14="http://schemas.microsoft.com/office/powerpoint/2010/main" xmlns="" val="417623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808" t="21863" r="12884" b="5757"/>
          <a:stretch/>
        </p:blipFill>
        <p:spPr bwMode="auto">
          <a:xfrm>
            <a:off x="238268" y="306152"/>
            <a:ext cx="8510196" cy="4206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38268" y="4471850"/>
            <a:ext cx="19479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ตัวชี้วัดที่ต่ำกว่าค่าเฉลี่ยประเทศ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4774049"/>
            <a:ext cx="186942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400" dirty="0" smtClean="0">
                <a:latin typeface="TH SarabunPSK" pitchFamily="34" charset="-34"/>
                <a:cs typeface="TH SarabunPSK" pitchFamily="34" charset="-34"/>
              </a:rPr>
              <a:t>1. </a:t>
            </a:r>
            <a:r>
              <a:rPr lang="th-TH" sz="1400" dirty="0" smtClean="0">
                <a:latin typeface="TH SarabunPSK" pitchFamily="34" charset="-34"/>
                <a:cs typeface="TH SarabunPSK" pitchFamily="34" charset="-34"/>
              </a:rPr>
              <a:t>ขนาดเศรษฐกิจ</a:t>
            </a:r>
          </a:p>
          <a:p>
            <a:pPr>
              <a:spcBef>
                <a:spcPts val="600"/>
              </a:spcBef>
            </a:pPr>
            <a:r>
              <a:rPr lang="en-US" sz="1400" dirty="0" smtClean="0">
                <a:latin typeface="TH SarabunPSK" pitchFamily="34" charset="-34"/>
                <a:cs typeface="TH SarabunPSK" pitchFamily="34" charset="-34"/>
              </a:rPr>
              <a:t>2. </a:t>
            </a:r>
            <a:r>
              <a:rPr lang="th-TH" sz="1400" dirty="0" smtClean="0">
                <a:latin typeface="TH SarabunPSK" pitchFamily="34" charset="-34"/>
                <a:cs typeface="TH SarabunPSK" pitchFamily="34" charset="-34"/>
              </a:rPr>
              <a:t>ผลิตภัณฑ์มวลรวมต่อหัว</a:t>
            </a:r>
          </a:p>
          <a:p>
            <a:pPr>
              <a:spcBef>
                <a:spcPts val="600"/>
              </a:spcBef>
            </a:pPr>
            <a:r>
              <a:rPr lang="en-US" sz="1400" dirty="0" smtClean="0">
                <a:latin typeface="TH SarabunPSK" pitchFamily="34" charset="-34"/>
                <a:cs typeface="TH SarabunPSK" pitchFamily="34" charset="-34"/>
              </a:rPr>
              <a:t>3. </a:t>
            </a:r>
            <a:r>
              <a:rPr lang="th-TH" sz="1400" dirty="0" smtClean="0">
                <a:latin typeface="TH SarabunPSK" pitchFamily="34" charset="-34"/>
                <a:cs typeface="TH SarabunPSK" pitchFamily="34" charset="-34"/>
              </a:rPr>
              <a:t>ผลิตภาพแรงงาน</a:t>
            </a:r>
          </a:p>
          <a:p>
            <a:pPr>
              <a:spcBef>
                <a:spcPts val="600"/>
              </a:spcBef>
            </a:pPr>
            <a:r>
              <a:rPr lang="en-US" sz="1400" dirty="0" smtClean="0">
                <a:latin typeface="TH SarabunPSK" pitchFamily="34" charset="-34"/>
                <a:cs typeface="TH SarabunPSK" pitchFamily="34" charset="-34"/>
              </a:rPr>
              <a:t>4. </a:t>
            </a:r>
            <a:r>
              <a:rPr lang="th-TH" sz="1400" dirty="0" smtClean="0">
                <a:latin typeface="TH SarabunPSK" pitchFamily="34" charset="-34"/>
                <a:cs typeface="TH SarabunPSK" pitchFamily="34" charset="-34"/>
              </a:rPr>
              <a:t>สัดส่วนผู้อยู่ในระบบประกันสังคม</a:t>
            </a:r>
          </a:p>
          <a:p>
            <a:pPr>
              <a:spcBef>
                <a:spcPts val="600"/>
              </a:spcBef>
            </a:pPr>
            <a:r>
              <a:rPr lang="en-US" sz="1400" dirty="0" smtClean="0">
                <a:latin typeface="TH SarabunPSK" pitchFamily="34" charset="-34"/>
                <a:cs typeface="TH SarabunPSK" pitchFamily="34" charset="-34"/>
              </a:rPr>
              <a:t>5. </a:t>
            </a:r>
            <a:r>
              <a:rPr lang="th-TH" sz="1400" dirty="0" smtClean="0">
                <a:latin typeface="TH SarabunPSK" pitchFamily="34" charset="-34"/>
                <a:cs typeface="TH SarabunPSK" pitchFamily="34" charset="-34"/>
              </a:rPr>
              <a:t>ค่าเฉลี่ย </a:t>
            </a:r>
            <a:r>
              <a:rPr lang="en-US" sz="1400" dirty="0" smtClean="0">
                <a:latin typeface="TH SarabunPSK" pitchFamily="34" charset="-34"/>
                <a:cs typeface="TH SarabunPSK" pitchFamily="34" charset="-34"/>
              </a:rPr>
              <a:t>O-Net </a:t>
            </a:r>
            <a:r>
              <a:rPr lang="th-TH" sz="1400" dirty="0" smtClean="0">
                <a:latin typeface="TH SarabunPSK" pitchFamily="34" charset="-34"/>
                <a:cs typeface="TH SarabunPSK" pitchFamily="34" charset="-34"/>
              </a:rPr>
              <a:t>ม.</a:t>
            </a:r>
            <a:r>
              <a:rPr lang="en-US" sz="1400" dirty="0" smtClean="0">
                <a:latin typeface="TH SarabunPSK" pitchFamily="34" charset="-34"/>
                <a:cs typeface="TH SarabunPSK" pitchFamily="34" charset="-34"/>
              </a:rPr>
              <a:t>3</a:t>
            </a:r>
          </a:p>
          <a:p>
            <a:pPr>
              <a:spcBef>
                <a:spcPts val="600"/>
              </a:spcBef>
            </a:pPr>
            <a:r>
              <a:rPr lang="en-US" sz="1400" dirty="0" smtClean="0">
                <a:latin typeface="TH SarabunPSK" pitchFamily="34" charset="-34"/>
                <a:cs typeface="TH SarabunPSK" pitchFamily="34" charset="-34"/>
              </a:rPr>
              <a:t>6. </a:t>
            </a:r>
            <a:r>
              <a:rPr lang="th-TH" sz="1400" dirty="0" smtClean="0">
                <a:latin typeface="TH SarabunPSK" pitchFamily="34" charset="-34"/>
                <a:cs typeface="TH SarabunPSK" pitchFamily="34" charset="-34"/>
              </a:rPr>
              <a:t>ร้อยละของจำนวน รพ. ที่ได้รับ</a:t>
            </a:r>
          </a:p>
          <a:p>
            <a:r>
              <a:rPr lang="th-TH" sz="1400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400" dirty="0" smtClean="0">
                <a:latin typeface="TH SarabunPSK" pitchFamily="34" charset="-34"/>
                <a:cs typeface="TH SarabunPSK" pitchFamily="34" charset="-34"/>
              </a:rPr>
              <a:t>  การรับรองมาตรฐาน </a:t>
            </a:r>
            <a:r>
              <a:rPr lang="en-US" sz="1400" dirty="0" smtClean="0">
                <a:latin typeface="TH SarabunPSK" pitchFamily="34" charset="-34"/>
                <a:cs typeface="TH SarabunPSK" pitchFamily="34" charset="-34"/>
              </a:rPr>
              <a:t>HA</a:t>
            </a:r>
            <a:endParaRPr lang="th-TH" sz="1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67050" y="4774643"/>
            <a:ext cx="469318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400" dirty="0">
                <a:latin typeface="TH SarabunPSK" pitchFamily="34" charset="-34"/>
                <a:cs typeface="TH SarabunPSK" pitchFamily="34" charset="-34"/>
              </a:rPr>
              <a:t>7</a:t>
            </a:r>
            <a:r>
              <a:rPr lang="en-US" sz="1400" dirty="0" smtClean="0"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th-TH" sz="1400" dirty="0" smtClean="0">
                <a:latin typeface="TH SarabunPSK" pitchFamily="34" charset="-34"/>
                <a:cs typeface="TH SarabunPSK" pitchFamily="34" charset="-34"/>
              </a:rPr>
              <a:t>ร้อยละของผู้ป่วยความดันโลหิตสูงที่ควบคุมระดับความดันได้ดี</a:t>
            </a:r>
          </a:p>
          <a:p>
            <a:pPr>
              <a:spcBef>
                <a:spcPts val="600"/>
              </a:spcBef>
            </a:pPr>
            <a:r>
              <a:rPr lang="en-US" sz="1400" dirty="0" smtClean="0">
                <a:latin typeface="TH SarabunPSK" pitchFamily="34" charset="-34"/>
                <a:cs typeface="TH SarabunPSK" pitchFamily="34" charset="-34"/>
              </a:rPr>
              <a:t>8.</a:t>
            </a:r>
            <a:r>
              <a:rPr lang="th-TH" sz="1400" dirty="0" smtClean="0">
                <a:latin typeface="TH SarabunPSK" pitchFamily="34" charset="-34"/>
                <a:cs typeface="TH SarabunPSK" pitchFamily="34" charset="-34"/>
              </a:rPr>
              <a:t> ร้อย</a:t>
            </a:r>
            <a:r>
              <a:rPr lang="th-TH" sz="1400" dirty="0">
                <a:latin typeface="TH SarabunPSK" pitchFamily="34" charset="-34"/>
                <a:cs typeface="TH SarabunPSK" pitchFamily="34" charset="-34"/>
              </a:rPr>
              <a:t>ละของผู้ป่วยความดันโลหิตสูง</a:t>
            </a:r>
            <a:r>
              <a:rPr lang="th-TH" sz="1400" dirty="0" smtClean="0">
                <a:latin typeface="TH SarabunPSK" pitchFamily="34" charset="-34"/>
                <a:cs typeface="TH SarabunPSK" pitchFamily="34" charset="-34"/>
              </a:rPr>
              <a:t>ที่มีภาวะแทรกซ้อนได้รับการดูแลรักษา/ส่งต่อ</a:t>
            </a:r>
          </a:p>
          <a:p>
            <a:pPr>
              <a:spcBef>
                <a:spcPts val="600"/>
              </a:spcBef>
            </a:pPr>
            <a:r>
              <a:rPr lang="en-US" sz="1400" dirty="0" smtClean="0">
                <a:latin typeface="TH SarabunPSK" pitchFamily="34" charset="-34"/>
                <a:cs typeface="TH SarabunPSK" pitchFamily="34" charset="-34"/>
              </a:rPr>
              <a:t>9. </a:t>
            </a:r>
            <a:r>
              <a:rPr lang="th-TH" sz="1400" dirty="0" smtClean="0">
                <a:latin typeface="TH SarabunPSK" pitchFamily="34" charset="-34"/>
                <a:cs typeface="TH SarabunPSK" pitchFamily="34" charset="-34"/>
              </a:rPr>
              <a:t>การใช้จ่ายเงินเพื่อช่วยเหลือผู้ประสบภัย</a:t>
            </a:r>
          </a:p>
          <a:p>
            <a:pPr>
              <a:spcBef>
                <a:spcPts val="600"/>
              </a:spcBef>
            </a:pPr>
            <a:r>
              <a:rPr lang="en-US" sz="1400" dirty="0" smtClean="0">
                <a:latin typeface="TH SarabunPSK" pitchFamily="34" charset="-34"/>
                <a:cs typeface="TH SarabunPSK" pitchFamily="34" charset="-34"/>
              </a:rPr>
              <a:t>10. </a:t>
            </a:r>
            <a:r>
              <a:rPr lang="th-TH" sz="1400" dirty="0" smtClean="0">
                <a:latin typeface="TH SarabunPSK" pitchFamily="34" charset="-34"/>
                <a:cs typeface="TH SarabunPSK" pitchFamily="34" charset="-34"/>
              </a:rPr>
              <a:t>การเปลี่ยนแปลงพื้นที่ป่าไม้</a:t>
            </a:r>
          </a:p>
          <a:p>
            <a:pPr>
              <a:spcBef>
                <a:spcPts val="600"/>
              </a:spcBef>
            </a:pPr>
            <a:r>
              <a:rPr lang="en-US" sz="1400" dirty="0" smtClean="0">
                <a:latin typeface="TH SarabunPSK" pitchFamily="34" charset="-34"/>
                <a:cs typeface="TH SarabunPSK" pitchFamily="34" charset="-34"/>
              </a:rPr>
              <a:t>11. </a:t>
            </a:r>
            <a:r>
              <a:rPr lang="th-TH" sz="1400" dirty="0" smtClean="0">
                <a:latin typeface="TH SarabunPSK" pitchFamily="34" charset="-34"/>
                <a:cs typeface="TH SarabunPSK" pitchFamily="34" charset="-34"/>
              </a:rPr>
              <a:t>การเข้าถึงน้ำประปา</a:t>
            </a:r>
          </a:p>
          <a:p>
            <a:pPr>
              <a:spcBef>
                <a:spcPts val="600"/>
              </a:spcBef>
            </a:pPr>
            <a:r>
              <a:rPr lang="en-US" sz="1400" dirty="0" smtClean="0">
                <a:latin typeface="TH SarabunPSK" pitchFamily="34" charset="-34"/>
                <a:cs typeface="TH SarabunPSK" pitchFamily="34" charset="-34"/>
              </a:rPr>
              <a:t>12.  </a:t>
            </a:r>
            <a:r>
              <a:rPr lang="th-TH" sz="1400" dirty="0" smtClean="0">
                <a:latin typeface="TH SarabunPSK" pitchFamily="34" charset="-34"/>
                <a:cs typeface="TH SarabunPSK" pitchFamily="34" charset="-34"/>
              </a:rPr>
              <a:t>อัตราการเชื่อมต่ออินเตอร์เน็ตของประชากร</a:t>
            </a:r>
          </a:p>
          <a:p>
            <a:pPr>
              <a:spcBef>
                <a:spcPts val="600"/>
              </a:spcBef>
            </a:pPr>
            <a:r>
              <a:rPr lang="en-US" sz="1400" dirty="0" smtClean="0">
                <a:latin typeface="TH SarabunPSK" pitchFamily="34" charset="-34"/>
                <a:cs typeface="TH SarabunPSK" pitchFamily="34" charset="-34"/>
              </a:rPr>
              <a:t>13.  </a:t>
            </a:r>
            <a:r>
              <a:rPr lang="th-TH" sz="1400" dirty="0" smtClean="0">
                <a:latin typeface="TH SarabunPSK" pitchFamily="34" charset="-34"/>
                <a:cs typeface="TH SarabunPSK" pitchFamily="34" charset="-34"/>
              </a:rPr>
              <a:t>สัดส่วนคดียาเสพติด</a:t>
            </a:r>
            <a:endParaRPr lang="th-TH" sz="1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07906" y="73054"/>
            <a:ext cx="949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จังหวัด......</a:t>
            </a:r>
            <a:endParaRPr lang="th-TH" sz="20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>
          <a:xfrm>
            <a:off x="4548995" y="7168331"/>
            <a:ext cx="298376" cy="365125"/>
          </a:xfrm>
        </p:spPr>
        <p:txBody>
          <a:bodyPr/>
          <a:lstStyle/>
          <a:p>
            <a:fld id="{26562CFC-C5D7-4AED-95AC-D82BDA2C36C0}" type="slidenum">
              <a:rPr lang="th-TH" smtClean="0"/>
              <a:pPr/>
              <a:t>2</a:t>
            </a:fld>
            <a:endParaRPr lang="th-TH"/>
          </a:p>
        </p:txBody>
      </p:sp>
      <p:sp>
        <p:nvSpPr>
          <p:cNvPr id="19" name="TextBox 18"/>
          <p:cNvSpPr txBox="1"/>
          <p:nvPr/>
        </p:nvSpPr>
        <p:spPr>
          <a:xfrm rot="19677095">
            <a:off x="-67684" y="-86128"/>
            <a:ext cx="1285875" cy="523212"/>
          </a:xfrm>
          <a:prstGeom prst="rect">
            <a:avLst/>
          </a:prstGeom>
          <a:noFill/>
        </p:spPr>
        <p:txBody>
          <a:bodyPr lIns="91433" tIns="45716" rIns="91433" bIns="45716">
            <a:spAutoFit/>
          </a:bodyPr>
          <a:lstStyle/>
          <a:p>
            <a:pPr>
              <a:defRPr/>
            </a:pPr>
            <a:r>
              <a:rPr lang="th-TH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ตัวอย่าง</a:t>
            </a:r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h-TH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6562CFC-C5D7-4AED-95AC-D82BDA2C36C0}" type="slidenum">
              <a:rPr lang="th-TH" sz="1800" smtClean="0">
                <a:solidFill>
                  <a:schemeClr val="tx1"/>
                </a:solidFill>
              </a:rPr>
              <a:pPr/>
              <a:t>2</a:t>
            </a:fld>
            <a:endParaRPr lang="th-TH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053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23"/>
          <p:cNvGraphicFramePr>
            <a:graphicFrameLocks noGrp="1"/>
          </p:cNvGraphicFramePr>
          <p:nvPr/>
        </p:nvGraphicFramePr>
        <p:xfrm>
          <a:off x="152400" y="847726"/>
          <a:ext cx="8763000" cy="4957538"/>
        </p:xfrm>
        <a:graphic>
          <a:graphicData uri="http://schemas.openxmlformats.org/drawingml/2006/table">
            <a:tbl>
              <a:tblPr/>
              <a:tblGrid>
                <a:gridCol w="1919270"/>
                <a:gridCol w="6843730"/>
              </a:tblGrid>
              <a:tr h="47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มิติการพัฒนา</a:t>
                      </a:r>
                    </a:p>
                  </a:txBody>
                  <a:tcPr marT="54864" marB="54864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ตัวชี้วัด - ข้อมูลและเหตุผลสนับสนุน</a:t>
                      </a:r>
                    </a:p>
                  </a:txBody>
                  <a:tcPr marT="54864" marB="54864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3857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Growth &amp; Competitiveness</a:t>
                      </a: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54864" marB="54864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355600" marR="0" lvl="0" indent="-35560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itchFamily="34" charset="0"/>
                        <a:buChar char="•"/>
                        <a:tabLst>
                          <a:tab pos="3556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</a:p>
                    <a:p>
                      <a:pPr marL="355600" marR="0" lvl="0" indent="-35560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itchFamily="34" charset="0"/>
                        <a:buChar char="•"/>
                        <a:tabLst>
                          <a:tab pos="3556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</a:p>
                    <a:p>
                      <a:pPr marL="355600" marR="0" lvl="0" indent="-35560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itchFamily="34" charset="0"/>
                        <a:buChar char="•"/>
                        <a:tabLst>
                          <a:tab pos="3556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</a:p>
                    <a:p>
                      <a:pPr marL="355600" marR="0" lvl="0" indent="-35560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itchFamily="34" charset="0"/>
                        <a:buChar char="•"/>
                        <a:tabLst>
                          <a:tab pos="3556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</a:p>
                  </a:txBody>
                  <a:tcPr marT="54864" marB="54864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2019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Inclusive Growth</a:t>
                      </a: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54864" marB="54864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355600" marR="0" lvl="0" indent="-35560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2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</a:p>
                    <a:p>
                      <a:pPr marL="355600" marR="0" lvl="0" indent="-35560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2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</a:p>
                    <a:p>
                      <a:pPr marL="355600" marR="0" lvl="0" indent="-35560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2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endParaRPr kumimoji="0" lang="th-TH" sz="2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T="54864" marB="54864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9098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Green Growth</a:t>
                      </a:r>
                    </a:p>
                  </a:txBody>
                  <a:tcPr marT="54864" marB="54864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355600" marR="0" lvl="0" indent="-35560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itchFamily="34" charset="0"/>
                        <a:buChar char="•"/>
                        <a:tabLst>
                          <a:tab pos="3556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</a:p>
                    <a:p>
                      <a:pPr marL="355600" marR="0" lvl="0" indent="-35560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itchFamily="34" charset="0"/>
                        <a:buChar char="•"/>
                        <a:tabLst>
                          <a:tab pos="3556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</a:p>
                  </a:txBody>
                  <a:tcPr marT="54864" marB="54864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984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Government Efficiency</a:t>
                      </a:r>
                    </a:p>
                  </a:txBody>
                  <a:tcPr marT="54864" marB="54864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355600" marR="0" lvl="0" indent="-35560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2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</a:p>
                    <a:p>
                      <a:pPr marL="355600" marR="0" lvl="0" indent="-35560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2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</a:p>
                    <a:p>
                      <a:pPr marL="355600" marR="0" lvl="0" indent="-35560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2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endParaRPr kumimoji="0" lang="th-TH" sz="2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T="54864" marB="54864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6"/>
            <a:ext cx="9144000" cy="584767"/>
          </a:xfrm>
          <a:prstGeom prst="rect">
            <a:avLst/>
          </a:prstGeom>
          <a:noFill/>
        </p:spPr>
        <p:txBody>
          <a:bodyPr lIns="91433" tIns="45716" rIns="91433" bIns="45716">
            <a:spAutoFit/>
          </a:bodyPr>
          <a:lstStyle/>
          <a:p>
            <a:pPr>
              <a:defRPr/>
            </a:pPr>
            <a:r>
              <a:rPr lang="th-TH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H SarabunPSK" pitchFamily="34" charset="-34"/>
                <a:cs typeface="TH SarabunPSK" pitchFamily="34" charset="-34"/>
              </a:rPr>
              <a:t>จังหวัด............... </a:t>
            </a:r>
            <a:r>
              <a:rPr lang="en-US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H SarabunPSK" pitchFamily="34" charset="-34"/>
                <a:cs typeface="TH SarabunPSK" pitchFamily="34" charset="-34"/>
              </a:rPr>
              <a:t>การทบทวนข้อมูลตัวชี้วัด</a:t>
            </a:r>
            <a:r>
              <a:rPr lang="th-TH" sz="32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การพัฒนา</a:t>
            </a:r>
          </a:p>
        </p:txBody>
      </p:sp>
      <p:sp>
        <p:nvSpPr>
          <p:cNvPr id="5" name="TextBox 4"/>
          <p:cNvSpPr txBox="1"/>
          <p:nvPr/>
        </p:nvSpPr>
        <p:spPr>
          <a:xfrm rot="19677095">
            <a:off x="-106363" y="476582"/>
            <a:ext cx="1285876" cy="523212"/>
          </a:xfrm>
          <a:prstGeom prst="rect">
            <a:avLst/>
          </a:prstGeom>
          <a:noFill/>
        </p:spPr>
        <p:txBody>
          <a:bodyPr lIns="91433" tIns="45716" rIns="91433" bIns="45716">
            <a:spAutoFit/>
          </a:bodyPr>
          <a:lstStyle/>
          <a:p>
            <a:pPr>
              <a:defRPr/>
            </a:pPr>
            <a:r>
              <a:rPr lang="th-TH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ตัวอย่าง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58880" y="6376243"/>
            <a:ext cx="2133600" cy="365125"/>
          </a:xfrm>
        </p:spPr>
        <p:txBody>
          <a:bodyPr/>
          <a:lstStyle/>
          <a:p>
            <a:fld id="{26562CFC-C5D7-4AED-95AC-D82BDA2C36C0}" type="slidenum">
              <a:rPr lang="th-TH" sz="1800" smtClean="0">
                <a:solidFill>
                  <a:schemeClr val="tx1"/>
                </a:solidFill>
              </a:rPr>
              <a:pPr/>
              <a:t>3</a:t>
            </a:fld>
            <a:endParaRPr lang="th-TH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484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 13"/>
          <p:cNvSpPr/>
          <p:nvPr/>
        </p:nvSpPr>
        <p:spPr>
          <a:xfrm>
            <a:off x="4608520" y="4494599"/>
            <a:ext cx="4535487" cy="2224717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th-TH" sz="2000">
              <a:solidFill>
                <a:prstClr val="white"/>
              </a:solidFill>
            </a:endParaRPr>
          </a:p>
        </p:txBody>
      </p:sp>
      <p:sp>
        <p:nvSpPr>
          <p:cNvPr id="5" name="สี่เหลี่ยมผืนผ้า 8"/>
          <p:cNvSpPr/>
          <p:nvPr/>
        </p:nvSpPr>
        <p:spPr>
          <a:xfrm>
            <a:off x="0" y="324503"/>
            <a:ext cx="4211960" cy="2816465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th-TH" sz="2000">
              <a:solidFill>
                <a:prstClr val="white"/>
              </a:solidFill>
            </a:endParaRPr>
          </a:p>
        </p:txBody>
      </p:sp>
      <p:sp>
        <p:nvSpPr>
          <p:cNvPr id="6" name="สี่เหลี่ยมผืนผ้า 11"/>
          <p:cNvSpPr/>
          <p:nvPr/>
        </p:nvSpPr>
        <p:spPr>
          <a:xfrm>
            <a:off x="4608520" y="324503"/>
            <a:ext cx="4283959" cy="4112609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th-TH" sz="2000">
              <a:solidFill>
                <a:prstClr val="white"/>
              </a:solidFill>
            </a:endParaRPr>
          </a:p>
        </p:txBody>
      </p:sp>
      <p:sp>
        <p:nvSpPr>
          <p:cNvPr id="7" name="สี่เหลี่ยมผืนผ้า 12"/>
          <p:cNvSpPr/>
          <p:nvPr/>
        </p:nvSpPr>
        <p:spPr>
          <a:xfrm>
            <a:off x="0" y="3220928"/>
            <a:ext cx="4499992" cy="3304416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th-TH" sz="200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-1291"/>
            <a:ext cx="9144000" cy="461657"/>
          </a:xfrm>
          <a:prstGeom prst="rect">
            <a:avLst/>
          </a:prstGeom>
          <a:noFill/>
        </p:spPr>
        <p:txBody>
          <a:bodyPr lIns="91433" tIns="45716" rIns="91433" bIns="45716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2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H SarabunPSK" pitchFamily="34" charset="-34"/>
                <a:cs typeface="TH SarabunPSK" pitchFamily="34" charset="-34"/>
              </a:rPr>
              <a:t>จังหวัด............... </a:t>
            </a:r>
            <a:r>
              <a:rPr lang="en-US" sz="2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2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H SarabunPSK" pitchFamily="34" charset="-34"/>
                <a:cs typeface="TH SarabunPSK" pitchFamily="34" charset="-34"/>
              </a:rPr>
              <a:t>ผล</a:t>
            </a:r>
            <a:r>
              <a:rPr lang="th-TH" sz="2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H SarabunPSK" pitchFamily="34" charset="-34"/>
                <a:cs typeface="TH SarabunPSK" pitchFamily="34" charset="-34"/>
              </a:rPr>
              <a:t>การทบทวนสภาวะแวดล้อม (</a:t>
            </a:r>
            <a:r>
              <a:rPr lang="en-US" sz="2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H SarabunPSK" pitchFamily="34" charset="-34"/>
                <a:cs typeface="TH SarabunPSK" pitchFamily="34" charset="-34"/>
              </a:rPr>
              <a:t>SWOT)</a:t>
            </a:r>
            <a:endParaRPr lang="th-TH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67175" y="336848"/>
            <a:ext cx="504825" cy="400101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lIns="91433" tIns="45716" rIns="91433" bIns="45716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endParaRPr lang="th-TH" sz="20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702675" y="332656"/>
            <a:ext cx="420687" cy="400101"/>
          </a:xfrm>
          <a:prstGeom prst="rect">
            <a:avLst/>
          </a:prstGeom>
          <a:solidFill>
            <a:srgbClr val="C00000"/>
          </a:solidFill>
        </p:spPr>
        <p:txBody>
          <a:bodyPr wrap="square" lIns="91433" tIns="45716" rIns="91433" bIns="45716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</a:t>
            </a:r>
            <a:endParaRPr lang="th-TH" sz="20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78288" y="3224775"/>
            <a:ext cx="457200" cy="400101"/>
          </a:xfrm>
          <a:prstGeom prst="rect">
            <a:avLst/>
          </a:prstGeom>
          <a:solidFill>
            <a:srgbClr val="006600"/>
          </a:solidFill>
        </p:spPr>
        <p:txBody>
          <a:bodyPr wrap="square" lIns="91433" tIns="45716" rIns="91433" bIns="45716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</a:t>
            </a:r>
            <a:endParaRPr lang="th-TH" sz="20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716516" y="4509120"/>
            <a:ext cx="419100" cy="400101"/>
          </a:xfrm>
          <a:prstGeom prst="rect">
            <a:avLst/>
          </a:prstGeom>
          <a:solidFill>
            <a:srgbClr val="0033CC"/>
          </a:solidFill>
        </p:spPr>
        <p:txBody>
          <a:bodyPr wrap="square" lIns="91433" tIns="45716" rIns="91433" bIns="45716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</a:t>
            </a:r>
            <a:endParaRPr lang="th-TH" sz="20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 rot="19677095">
            <a:off x="40835" y="-86127"/>
            <a:ext cx="1285875" cy="523212"/>
          </a:xfrm>
          <a:prstGeom prst="rect">
            <a:avLst/>
          </a:prstGeom>
          <a:noFill/>
        </p:spPr>
        <p:txBody>
          <a:bodyPr lIns="91433" tIns="45716" rIns="91433" bIns="45716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ตัวอย่าง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6934200" y="6356354"/>
            <a:ext cx="2133600" cy="365125"/>
          </a:xfrm>
        </p:spPr>
        <p:txBody>
          <a:bodyPr/>
          <a:lstStyle/>
          <a:p>
            <a:pPr>
              <a:defRPr/>
            </a:pPr>
            <a:fld id="{166C3288-177E-4DC8-BA49-28A7FC1134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TextBox 19"/>
          <p:cNvSpPr txBox="1">
            <a:spLocks noChangeArrowheads="1"/>
          </p:cNvSpPr>
          <p:nvPr/>
        </p:nvSpPr>
        <p:spPr bwMode="auto">
          <a:xfrm>
            <a:off x="106884" y="514423"/>
            <a:ext cx="4177084" cy="255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>
            <a:lvl1pPr marL="184150" indent="-1841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marL="180975" indent="-180975" eaLnBrk="1" hangingPunct="1">
              <a:buFont typeface="+mj-lt"/>
              <a:buAutoNum type="arabicParenR"/>
            </a:pPr>
            <a:r>
              <a:rPr lang="th-TH" altLang="ja-JP" sz="1600" b="1" dirty="0">
                <a:latin typeface="TH SarabunPSK" pitchFamily="34" charset="-34"/>
                <a:cs typeface="TH SarabunPSK" pitchFamily="34" charset="-34"/>
              </a:rPr>
              <a:t> เป็นแหล่งผลิตสินค้าเกษตร (ข้าว มันสำปะหลัง ยางพารา อ้อย </a:t>
            </a:r>
            <a:r>
              <a:rPr lang="th-TH" altLang="ja-JP" sz="1600" b="1" dirty="0" smtClean="0">
                <a:latin typeface="TH SarabunPSK" pitchFamily="34" charset="-34"/>
                <a:cs typeface="TH SarabunPSK" pitchFamily="34" charset="-34"/>
              </a:rPr>
              <a:t>      ปศุ</a:t>
            </a:r>
            <a:r>
              <a:rPr lang="th-TH" altLang="ja-JP" sz="1600" b="1" dirty="0">
                <a:latin typeface="TH SarabunPSK" pitchFamily="34" charset="-34"/>
                <a:cs typeface="TH SarabunPSK" pitchFamily="34" charset="-34"/>
              </a:rPr>
              <a:t>สัตว์ และประมง)</a:t>
            </a:r>
            <a:endParaRPr lang="en-US" altLang="ja-JP" sz="1600" b="1" dirty="0">
              <a:latin typeface="TH SarabunPSK" pitchFamily="34" charset="-34"/>
              <a:cs typeface="TH SarabunPSK" pitchFamily="34" charset="-34"/>
            </a:endParaRPr>
          </a:p>
          <a:p>
            <a:pPr marL="180975" indent="-180975" eaLnBrk="1" hangingPunct="1">
              <a:buFont typeface="+mj-lt"/>
              <a:buAutoNum type="arabicParenR"/>
            </a:pPr>
            <a:r>
              <a:rPr lang="th-TH" altLang="ja-JP" sz="1600" b="1" dirty="0">
                <a:latin typeface="TH SarabunPSK" pitchFamily="34" charset="-34"/>
                <a:cs typeface="TH SarabunPSK" pitchFamily="34" charset="-34"/>
              </a:rPr>
              <a:t> มีข้อได้เปรียบทางด้านภูมิศาสตร์ เป็นประตูสู่ประเทศอินโดจีน ตามเส้นทาง</a:t>
            </a:r>
            <a:r>
              <a:rPr lang="th-TH" altLang="ja-JP" sz="1600" b="1" dirty="0" smtClean="0">
                <a:latin typeface="TH SarabunPSK" pitchFamily="34" charset="-34"/>
                <a:cs typeface="TH SarabunPSK" pitchFamily="34" charset="-34"/>
              </a:rPr>
              <a:t>ระเบียงเศรษฐกิจ</a:t>
            </a:r>
            <a:r>
              <a:rPr lang="th-TH" altLang="ja-JP" sz="1600" b="1" dirty="0">
                <a:latin typeface="TH SarabunPSK" pitchFamily="34" charset="-34"/>
                <a:cs typeface="TH SarabunPSK" pitchFamily="34" charset="-34"/>
              </a:rPr>
              <a:t>ตะวันตกตะวันออก</a:t>
            </a:r>
            <a:r>
              <a:rPr lang="en-US" altLang="ja-JP" sz="1600" b="1" dirty="0">
                <a:latin typeface="TH SarabunPSK" pitchFamily="34" charset="-34"/>
                <a:cs typeface="TH SarabunPSK" pitchFamily="34" charset="-34"/>
              </a:rPr>
              <a:t> : EWEC</a:t>
            </a:r>
          </a:p>
          <a:p>
            <a:pPr marL="180975" indent="-180975" eaLnBrk="1" hangingPunct="1">
              <a:buFont typeface="+mj-lt"/>
              <a:buAutoNum type="arabicParenR"/>
            </a:pPr>
            <a:r>
              <a:rPr lang="th-TH" altLang="ja-JP" sz="1600" b="1" dirty="0">
                <a:latin typeface="TH SarabunPSK" pitchFamily="34" charset="-34"/>
                <a:cs typeface="TH SarabunPSK" pitchFamily="34" charset="-34"/>
              </a:rPr>
              <a:t> มีทรัพยากรธรรมชาติและ แหล่งท่องเที่ยวที่หลากหลาย </a:t>
            </a:r>
            <a:endParaRPr lang="en-US" altLang="ja-JP" sz="1600" b="1" dirty="0">
              <a:latin typeface="TH SarabunPSK" pitchFamily="34" charset="-34"/>
              <a:cs typeface="TH SarabunPSK" pitchFamily="34" charset="-34"/>
            </a:endParaRPr>
          </a:p>
          <a:p>
            <a:pPr marL="180975" indent="-180975" eaLnBrk="1" hangingPunct="1">
              <a:buFont typeface="+mj-lt"/>
              <a:buAutoNum type="arabicParenR"/>
            </a:pPr>
            <a:r>
              <a:rPr lang="th-TH" altLang="ja-JP" sz="1600" b="1" dirty="0">
                <a:latin typeface="TH SarabunPSK" pitchFamily="34" charset="-34"/>
                <a:cs typeface="TH SarabunPSK" pitchFamily="34" charset="-34"/>
              </a:rPr>
              <a:t> มีขนบธรรมเนียม ประเพณี ศิลปวัฒนธรรมอันดีงามเป็นเอกลักษณ์  เช่น ภูมิ</a:t>
            </a:r>
            <a:r>
              <a:rPr lang="th-TH" altLang="ja-JP" sz="1600" b="1" dirty="0" smtClean="0">
                <a:latin typeface="TH SarabunPSK" pitchFamily="34" charset="-34"/>
                <a:cs typeface="TH SarabunPSK" pitchFamily="34" charset="-34"/>
              </a:rPr>
              <a:t>ปัญญาท้องถิ่น </a:t>
            </a:r>
            <a:r>
              <a:rPr lang="th-TH" altLang="ja-JP" sz="1600" b="1" dirty="0">
                <a:latin typeface="TH SarabunPSK" pitchFamily="34" charset="-34"/>
                <a:cs typeface="TH SarabunPSK" pitchFamily="34" charset="-34"/>
              </a:rPr>
              <a:t>วัฒนธรรมพื้นเมือง ๘ เผ่า  </a:t>
            </a:r>
          </a:p>
          <a:p>
            <a:pPr marL="180975" indent="-180975" eaLnBrk="1" hangingPunct="1">
              <a:buFont typeface="+mj-lt"/>
              <a:buAutoNum type="arabicParenR"/>
            </a:pPr>
            <a:r>
              <a:rPr lang="th-TH" altLang="ja-JP" sz="1600" b="1" dirty="0">
                <a:latin typeface="TH SarabunPSK" pitchFamily="34" charset="-34"/>
                <a:cs typeface="TH SarabunPSK" pitchFamily="34" charset="-34"/>
              </a:rPr>
              <a:t> มีโรงงานแปรรูปผลผลิตการเกษตรข้างต้น</a:t>
            </a:r>
          </a:p>
          <a:p>
            <a:pPr marL="180975" indent="-180975" eaLnBrk="1" hangingPunct="1">
              <a:buFont typeface="+mj-lt"/>
              <a:buAutoNum type="arabicParenR"/>
            </a:pPr>
            <a:r>
              <a:rPr lang="th-TH" altLang="ja-JP" sz="16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altLang="ja-JP" sz="1600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อัตราการขยายตัวทางเศรษฐกิจสูง</a:t>
            </a:r>
          </a:p>
          <a:p>
            <a:pPr marL="180975" indent="-180975" eaLnBrk="1" hangingPunct="1">
              <a:buFont typeface="+mj-lt"/>
              <a:buAutoNum type="arabicParenR"/>
            </a:pPr>
            <a:r>
              <a:rPr lang="th-TH" altLang="ja-JP" sz="1600" b="1" dirty="0">
                <a:latin typeface="TH SarabunPSK" pitchFamily="34" charset="-34"/>
                <a:cs typeface="TH SarabunPSK" pitchFamily="34" charset="-34"/>
              </a:rPr>
              <a:t> มีตลาดอินโดจีนเป็นแหล่งท่องเที่ยวและกระจายสินค้าขนาดใหญ่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" name="Rectangle 1"/>
          <p:cNvSpPr/>
          <p:nvPr/>
        </p:nvSpPr>
        <p:spPr>
          <a:xfrm rot="21600000">
            <a:off x="59879" y="3297804"/>
            <a:ext cx="436810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buFont typeface="+mj-lt"/>
              <a:buAutoNum type="arabicParenR"/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การ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เปิดใช้สะพานข้ามแม่น้ำโยงแห่งที่ </a:t>
            </a:r>
            <a:r>
              <a:rPr lang="en-US" sz="1600" b="1" dirty="0">
                <a:latin typeface="TH SarabunPSK" pitchFamily="34" charset="-34"/>
                <a:cs typeface="TH SarabunPSK" pitchFamily="34" charset="-34"/>
              </a:rPr>
              <a:t>2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 มุกดาหาร</a:t>
            </a:r>
            <a:r>
              <a:rPr lang="en-US" sz="1600" b="1" dirty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สะหวันนะเขต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และข้อตกลง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ด้านการ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คมนาคมขนส่ง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ทางถนนระหว่าง ไทย</a:t>
            </a:r>
            <a:r>
              <a:rPr lang="en-US" sz="1600" b="1" dirty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ลาว</a:t>
            </a:r>
            <a:r>
              <a:rPr lang="en-US" sz="1600" b="1" dirty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เวียดนาม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สามารถ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เชื่อมโยงการคมนาคมขนส่งในภูมิภาค</a:t>
            </a:r>
          </a:p>
          <a:p>
            <a:pPr marL="180975" indent="-180975">
              <a:buFont typeface="+mj-lt"/>
              <a:buAutoNum type="arabicParenR"/>
            </a:pP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 การสถาปนาความสัมพันธ์เมืองแฝดสามระหว่างมุกดาหาร</a:t>
            </a:r>
            <a:r>
              <a:rPr lang="en-US" sz="1600" b="1" dirty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สะหวัน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นะเขต  (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ลาว) </a:t>
            </a:r>
            <a:r>
              <a:rPr lang="en-US" sz="1600" b="1" dirty="0">
                <a:latin typeface="TH SarabunPSK" pitchFamily="34" charset="-34"/>
                <a:cs typeface="TH SarabunPSK" pitchFamily="34" charset="-34"/>
              </a:rPr>
              <a:t>–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 กวาง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ตรี 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(เวียดนาม)</a:t>
            </a:r>
            <a:r>
              <a:rPr lang="en-US" sz="1600" b="1" dirty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ฉงจั่ว(จีน)  เพื่อ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เสริมสร้างความสัมพันธ์และความ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ร่วมมือ</a:t>
            </a:r>
          </a:p>
          <a:p>
            <a:pPr marL="180975" indent="-180975">
              <a:buFont typeface="+mj-lt"/>
              <a:buAutoNum type="arabicParenR"/>
            </a:pP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 นโยบายการเปิดเสรีทางการค้ากับกลุ่มประเทศอาเซียนและประเทศอื่น ๆ</a:t>
            </a:r>
          </a:p>
          <a:p>
            <a:pPr marL="180975" indent="-180975">
              <a:buFont typeface="+mj-lt"/>
              <a:buAutoNum type="arabicParenR"/>
            </a:pP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 นโยบายของรัฐบาลให้ความสำคัญในการพัฒนาด้านพลังงาน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โครงสร้างพื้นฐาน ด้าน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เศรษฐกิจ สังคม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ทรัพยากรธรรมชาติ และสิ่งแวดล้อม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ในระดับ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พื้นที่</a:t>
            </a:r>
          </a:p>
          <a:p>
            <a:pPr marL="180975" indent="-180975">
              <a:buFont typeface="+mj-lt"/>
              <a:buAutoNum type="arabicParenR"/>
            </a:pP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 ประชาชนในชุมชนทั้งสองฝั่งแม่น้ำโขงมีความสัมพันธ์ฉันท์พี่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น้องขนบธรรมเนียม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ประเพณี และการสื่อสาร (ภาษา) คล้ายกัน</a:t>
            </a:r>
          </a:p>
          <a:p>
            <a:pPr marL="180975" indent="-180975">
              <a:buFont typeface="+mj-lt"/>
              <a:buAutoNum type="arabicParenR"/>
            </a:pP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 ศูนย์การศึกษาอาเซียน</a:t>
            </a:r>
          </a:p>
        </p:txBody>
      </p:sp>
      <p:sp>
        <p:nvSpPr>
          <p:cNvPr id="3" name="Rectangle 2"/>
          <p:cNvSpPr/>
          <p:nvPr/>
        </p:nvSpPr>
        <p:spPr>
          <a:xfrm>
            <a:off x="4716016" y="4494599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66700" indent="-266700">
              <a:buFont typeface="+mj-lt"/>
              <a:buAutoNum type="arabicParenR"/>
            </a:pPr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 การ</a:t>
            </a: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แข่งขันด้านการตลาดสินค้าจากประเทศเพื่อนบ้าน เช่น สินค้า</a:t>
            </a:r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การเกษตร      สินค้า</a:t>
            </a: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สิ่ง</a:t>
            </a:r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ทอราคา</a:t>
            </a: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ถูกจากจีน เวียดนาม</a:t>
            </a:r>
          </a:p>
          <a:p>
            <a:pPr marL="266700" indent="-266700">
              <a:buFont typeface="+mj-lt"/>
              <a:buAutoNum type="arabicParenR"/>
            </a:pP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ข้อจำกัดด้านนโยบาย กฎหมาย ระเบียบ ระหว่างประเทศที่ยุ่งยากซับซ้อน </a:t>
            </a:r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ไม่ เอื้ออำนวยต่อการค้า</a:t>
            </a: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การลงทุน การท่องเที่ยว และการศึกษา</a:t>
            </a:r>
          </a:p>
          <a:p>
            <a:pPr marL="266700" indent="-266700">
              <a:buFont typeface="+mj-lt"/>
              <a:buAutoNum type="arabicParenR"/>
            </a:pP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400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มีปัญหาการ</a:t>
            </a:r>
            <a:r>
              <a:rPr lang="th-TH" sz="1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ลักลอบเข้า</a:t>
            </a:r>
            <a:r>
              <a:rPr lang="th-TH" sz="1400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เมือง สินค้าหนีภาษี </a:t>
            </a:r>
            <a:r>
              <a:rPr lang="th-TH" sz="1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ของ</a:t>
            </a:r>
            <a:r>
              <a:rPr lang="th-TH" sz="1400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ผิดกฎหมาย ยาเสพติด </a:t>
            </a:r>
            <a:r>
              <a:rPr lang="th-TH" sz="1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แรงงาน    ต่างด้าวตาม</a:t>
            </a:r>
            <a:r>
              <a:rPr lang="th-TH" sz="1400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แนวชายแดน</a:t>
            </a:r>
          </a:p>
          <a:p>
            <a:pPr marL="266700" indent="-266700">
              <a:buFont typeface="+mj-lt"/>
              <a:buAutoNum type="arabicParenR"/>
            </a:pP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ประเทศเวียดนามมีการตั้งโรงกลั่นน้ำมันขนาดวันละ 600</a:t>
            </a:r>
            <a:r>
              <a:rPr lang="en-US" sz="1400" b="1" dirty="0"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000</a:t>
            </a:r>
            <a:r>
              <a:rPr lang="en-US" sz="14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บาเรล ทำให้</a:t>
            </a:r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ขีด  </a:t>
            </a: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ความสามารถในการแข่งขันด้านราคาลดลง</a:t>
            </a:r>
          </a:p>
          <a:p>
            <a:pPr marL="266700" indent="-266700">
              <a:buFont typeface="+mj-lt"/>
              <a:buAutoNum type="arabicParenR"/>
            </a:pP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400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ภัยธรรมชาติ</a:t>
            </a:r>
          </a:p>
          <a:p>
            <a:pPr marL="266700" indent="-266700">
              <a:buFont typeface="+mj-lt"/>
              <a:buAutoNum type="arabicParenR"/>
            </a:pP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มีบ่อนการพนันอยู่ในประเทศเพื่อนบ้าน ทำให้มีผลกระทบต่อการกระทำผิดกฎหมาย</a:t>
            </a:r>
          </a:p>
        </p:txBody>
      </p:sp>
      <p:sp>
        <p:nvSpPr>
          <p:cNvPr id="4" name="Rectangle 3"/>
          <p:cNvSpPr/>
          <p:nvPr/>
        </p:nvSpPr>
        <p:spPr>
          <a:xfrm>
            <a:off x="4609661" y="336849"/>
            <a:ext cx="4138803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buFont typeface="+mj-lt"/>
              <a:buAutoNum type="arabicParenR"/>
            </a:pP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ขาดการนำเทคโนโลยีมาใช้ในการเพิ่มผลผลิตทางการเกษตร </a:t>
            </a:r>
          </a:p>
          <a:p>
            <a:pPr marL="266700" indent="-266700">
              <a:buFont typeface="+mj-lt"/>
              <a:buAutoNum type="arabicParenR"/>
            </a:pP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 ขาดการบริหารจัดการด้านการพัฒนาแหล่งท่องเที่ยวแบบมีส่วนร่วม</a:t>
            </a:r>
          </a:p>
          <a:p>
            <a:pPr marL="266700" indent="-266700">
              <a:buFont typeface="+mj-lt"/>
              <a:buAutoNum type="arabicParenR"/>
            </a:pP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1400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ประชากรส่วนใหญ่ยากจน ขาดโอกาสทางการศึกษา และการเข้าถึงบริการด้านสาธารณสุขที่มีคุณภาพ </a:t>
            </a:r>
          </a:p>
          <a:p>
            <a:pPr marL="266700" indent="-266700">
              <a:buFont typeface="+mj-lt"/>
              <a:buAutoNum type="arabicParenR"/>
            </a:pP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 อัตราส่วนต่อคนไข้มีน้อย</a:t>
            </a:r>
          </a:p>
          <a:p>
            <a:pPr marL="266700" indent="-266700">
              <a:buFont typeface="+mj-lt"/>
              <a:buAutoNum type="arabicParenR"/>
            </a:pP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1400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ป่าไม้และทรัพยากรธรรมชาติมีแนวโน้มลดลงจากการบุกรุกทำลาย</a:t>
            </a:r>
          </a:p>
          <a:p>
            <a:pPr marL="266700" indent="-266700">
              <a:buFont typeface="+mj-lt"/>
              <a:buAutoNum type="arabicParenR"/>
            </a:pP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 ไม่มีระบบป้องกันน้ำท่วม และระบบกักเก็บน้ำในช่วงฤดูแล้งไม่เพียงพอ</a:t>
            </a:r>
          </a:p>
          <a:p>
            <a:pPr marL="266700" indent="-266700">
              <a:buFont typeface="+mj-lt"/>
              <a:buAutoNum type="arabicParenR"/>
            </a:pP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 ไม่มีเส้นทางเลี่ยงเมืองทางทิศใต้</a:t>
            </a:r>
          </a:p>
          <a:p>
            <a:pPr marL="266700" indent="-266700">
              <a:buFont typeface="+mj-lt"/>
              <a:buAutoNum type="arabicParenR"/>
            </a:pP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 การจัดระเบียบการจราจรบริเวณด่านมีความแออัดมีปัญหาคอขวด และบริเวณตลาด     </a:t>
            </a:r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อิน</a:t>
            </a: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โดจีนไม่เป็นระเบียบ</a:t>
            </a:r>
          </a:p>
          <a:p>
            <a:pPr marL="266700" indent="-266700">
              <a:buFont typeface="+mj-lt"/>
              <a:buAutoNum type="arabicParenR"/>
            </a:pP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1400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การเข้าถึง </a:t>
            </a:r>
            <a:r>
              <a:rPr lang="en-US" sz="1400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IT </a:t>
            </a:r>
            <a:r>
              <a:rPr lang="th-TH" sz="1400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ต่ำกว่าเกณฑ์เฉลี่ย</a:t>
            </a:r>
          </a:p>
          <a:p>
            <a:pPr marL="266700" indent="-266700">
              <a:buFont typeface="+mj-lt"/>
              <a:buAutoNum type="arabicParenR"/>
            </a:pP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1400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ผลิตภาพแรงงานต่ำ</a:t>
            </a:r>
          </a:p>
          <a:p>
            <a:pPr marL="266700" indent="-266700">
              <a:buFont typeface="+mj-lt"/>
              <a:buAutoNum type="arabicParenR"/>
            </a:pP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 ขาดศูนย์การกระจายสินค้าและจุดขนถ่ายสินค้า</a:t>
            </a:r>
          </a:p>
          <a:p>
            <a:pPr marL="266700" indent="-266700">
              <a:buFont typeface="+mj-lt"/>
              <a:buAutoNum type="arabicParenR"/>
            </a:pP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 ขาดโรงงานแปรรูปเพิ่มมูลค่าผลผลิตทางการเกษตร</a:t>
            </a:r>
          </a:p>
          <a:p>
            <a:pPr marL="266700" indent="-266700">
              <a:buFont typeface="+mj-lt"/>
              <a:buAutoNum type="arabicParenR"/>
            </a:pP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 การขยายตัวทางเศรษฐกิจส่งผลกระทบต่อความแออัดของจราจร</a:t>
            </a:r>
          </a:p>
          <a:p>
            <a:pPr marL="266700" indent="-266700">
              <a:buFont typeface="+mj-lt"/>
              <a:buAutoNum type="arabicParenR"/>
            </a:pP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 ขาดแรงงานที่มีฝีมือ</a:t>
            </a:r>
          </a:p>
          <a:p>
            <a:pPr marL="266700" indent="-266700">
              <a:buFont typeface="+mj-lt"/>
              <a:buAutoNum type="arabicParenR"/>
            </a:pP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 การกำหนดพื้นที่ป่าและพื้นที่ของประชาชนที่ไม่ชัดเจน</a:t>
            </a:r>
          </a:p>
          <a:p>
            <a:pPr marL="266700" indent="-266700">
              <a:buFont typeface="+mj-lt"/>
              <a:buAutoNum type="arabicParenR"/>
            </a:pP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 อาณาเขตติดต่อประเทศเพื่อนบ้านมีน้ำโขงเป็นแนวสันพรมแดน ระยะ 72 กม</a:t>
            </a:r>
            <a:r>
              <a:rPr lang="en-US" sz="1400" b="1" dirty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ยาก</a:t>
            </a: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แก่การป้องกันการลักลอบกระทำผิดกฎหมาย</a:t>
            </a:r>
          </a:p>
        </p:txBody>
      </p:sp>
      <p:sp>
        <p:nvSpPr>
          <p:cNvPr id="17" name="Oval 16"/>
          <p:cNvSpPr/>
          <p:nvPr/>
        </p:nvSpPr>
        <p:spPr>
          <a:xfrm>
            <a:off x="120204" y="2526804"/>
            <a:ext cx="261389" cy="2384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Oval 20"/>
          <p:cNvSpPr/>
          <p:nvPr/>
        </p:nvSpPr>
        <p:spPr>
          <a:xfrm>
            <a:off x="4657951" y="2730004"/>
            <a:ext cx="261389" cy="2384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Oval 21"/>
          <p:cNvSpPr/>
          <p:nvPr/>
        </p:nvSpPr>
        <p:spPr>
          <a:xfrm>
            <a:off x="4622800" y="2518296"/>
            <a:ext cx="261389" cy="2384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Oval 22"/>
          <p:cNvSpPr/>
          <p:nvPr/>
        </p:nvSpPr>
        <p:spPr>
          <a:xfrm>
            <a:off x="4631308" y="1459384"/>
            <a:ext cx="261389" cy="2384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Oval 23"/>
          <p:cNvSpPr/>
          <p:nvPr/>
        </p:nvSpPr>
        <p:spPr>
          <a:xfrm>
            <a:off x="4631308" y="802804"/>
            <a:ext cx="261389" cy="2384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Oval 24"/>
          <p:cNvSpPr/>
          <p:nvPr/>
        </p:nvSpPr>
        <p:spPr>
          <a:xfrm>
            <a:off x="4716016" y="5365063"/>
            <a:ext cx="261389" cy="2384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6" name="Oval 25"/>
          <p:cNvSpPr/>
          <p:nvPr/>
        </p:nvSpPr>
        <p:spPr>
          <a:xfrm>
            <a:off x="4716016" y="6229159"/>
            <a:ext cx="261389" cy="2384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89464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C3288-177E-4DC8-BA49-28A7FC1134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290090"/>
            <a:ext cx="7272809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สรุปยุทธศาสตร์การพัฒนาจังหวัดที่ทบทวนแล้ว (แสดงความเชื่อมโยงกับการวิเคราะห์ </a:t>
            </a:r>
            <a:r>
              <a:rPr lang="en-US" sz="20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SWOT)</a:t>
            </a:r>
            <a:endParaRPr lang="th-TH" sz="2000" b="1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 rot="19677095">
            <a:off x="4931" y="156219"/>
            <a:ext cx="1285875" cy="523212"/>
          </a:xfrm>
          <a:prstGeom prst="rect">
            <a:avLst/>
          </a:prstGeom>
          <a:noFill/>
        </p:spPr>
        <p:txBody>
          <a:bodyPr lIns="91433" tIns="45716" rIns="91433" bIns="45716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ตัวอย่าง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07022757"/>
              </p:ext>
            </p:extLst>
          </p:nvPr>
        </p:nvGraphicFramePr>
        <p:xfrm>
          <a:off x="323528" y="1196752"/>
          <a:ext cx="8280921" cy="39370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760307"/>
                <a:gridCol w="3144349"/>
                <a:gridCol w="237626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เป้าประสงค์รวม</a:t>
                      </a:r>
                      <a:endParaRPr lang="th-TH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ประเด็นยุทธศาสตร์</a:t>
                      </a:r>
                      <a:endParaRPr lang="th-TH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ความสอดคล้องกับ </a:t>
                      </a:r>
                      <a:r>
                        <a:rPr lang="en-US" dirty="0" smtClean="0">
                          <a:latin typeface="TH SarabunPSK" pitchFamily="34" charset="-34"/>
                          <a:cs typeface="TH SarabunPSK" pitchFamily="34" charset="-34"/>
                        </a:rPr>
                        <a:t>SWOT</a:t>
                      </a:r>
                      <a:endParaRPr lang="th-TH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3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1.</a:t>
                      </a:r>
                      <a:r>
                        <a:rPr lang="en-US" sz="1800" dirty="0" smtClean="0"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 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สร้างการเติบโตทางเศรษฐกิจ โดยเน้นการเพิ่มขีดความสามารถในการแข่งขัน ในภาคเกษตร การค้าชายแดน และการท่องเที่ยว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5738" indent="-185738">
                        <a:buFont typeface="Arial" pitchFamily="34" charset="0"/>
                        <a:buChar char="•"/>
                      </a:pPr>
                      <a:r>
                        <a:rPr lang="th-TH" sz="1800" b="1" dirty="0" smtClean="0">
                          <a:solidFill>
                            <a:prstClr val="black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การพัฒนาเกษตรกรรม และอุตสาหกรรมการเกษตรเพื่อเพิ่มมูลค่า</a:t>
                      </a:r>
                    </a:p>
                    <a:p>
                      <a:pPr marL="185738" indent="-185738">
                        <a:buFont typeface="Arial" pitchFamily="34" charset="0"/>
                        <a:buChar char="•"/>
                      </a:pPr>
                      <a:r>
                        <a:rPr lang="th-TH" sz="1800" b="1" dirty="0" smtClean="0">
                          <a:solidFill>
                            <a:prstClr val="black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ประตูการค้าเชื่อมโยงอาเซียนสู่สากล</a:t>
                      </a:r>
                    </a:p>
                    <a:p>
                      <a:pPr marL="185738" indent="-185738">
                        <a:buFont typeface="Arial" pitchFamily="34" charset="0"/>
                        <a:buChar char="•"/>
                      </a:pPr>
                      <a:r>
                        <a:rPr lang="th-TH" sz="1800" b="1" dirty="0" smtClean="0">
                          <a:solidFill>
                            <a:prstClr val="black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การพัฒนาด้านการท่องเที่ยวเพื่อสร้างรายได้ให้กับชุมชน</a:t>
                      </a:r>
                      <a:endParaRPr lang="th-TH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3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solidFill>
                            <a:prstClr val="black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</a:t>
                      </a:r>
                      <a:r>
                        <a:rPr lang="en-US" sz="1800" b="1" dirty="0" smtClean="0">
                          <a:solidFill>
                            <a:prstClr val="black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S1, S5) (W1, W12) (T1)</a:t>
                      </a:r>
                    </a:p>
                    <a:p>
                      <a:endParaRPr lang="en-US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3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prstClr val="black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(S2, S7)</a:t>
                      </a:r>
                      <a:r>
                        <a:rPr lang="en-US" sz="1800" dirty="0" smtClean="0">
                          <a:solidFill>
                            <a:prstClr val="black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800" b="1" dirty="0" smtClean="0">
                          <a:solidFill>
                            <a:prstClr val="black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</a:t>
                      </a:r>
                      <a:r>
                        <a:rPr lang="en-US" sz="1800" b="1" dirty="0" smtClean="0">
                          <a:solidFill>
                            <a:prstClr val="black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O1, O2, O3, O6) (T2)</a:t>
                      </a:r>
                    </a:p>
                    <a:p>
                      <a:pPr marL="0" marR="0" indent="0" algn="l" defTabSz="9143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prstClr val="black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(S3, S4, S7) </a:t>
                      </a:r>
                      <a:r>
                        <a:rPr lang="th-TH" sz="1800" b="1" dirty="0" smtClean="0">
                          <a:solidFill>
                            <a:prstClr val="black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(</a:t>
                      </a:r>
                      <a:r>
                        <a:rPr lang="en-US" sz="1800" b="1" dirty="0" smtClean="0">
                          <a:solidFill>
                            <a:prstClr val="black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W2) </a:t>
                      </a:r>
                      <a:r>
                        <a:rPr lang="th-TH" sz="1800" b="1" dirty="0" smtClean="0">
                          <a:solidFill>
                            <a:prstClr val="black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</a:t>
                      </a:r>
                      <a:r>
                        <a:rPr lang="en-US" sz="1800" b="1" dirty="0" smtClean="0">
                          <a:solidFill>
                            <a:prstClr val="black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O1) (T2)</a:t>
                      </a:r>
                    </a:p>
                    <a:p>
                      <a:endParaRPr lang="th-TH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2.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พื่อยกระดับคุณภาพชีวิตของประชาชนและสร้างความมั่นคงทางสังคมให้ทั่วถึงรวมทั้งเพิ่มประสิทธิภาพการรักษาความมั่นคงบริเวณชายแดน</a:t>
                      </a:r>
                      <a:endParaRPr lang="th-TH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5738" indent="-185738">
                        <a:buFont typeface="Arial" pitchFamily="34" charset="0"/>
                        <a:buChar char="•"/>
                      </a:pPr>
                      <a:r>
                        <a:rPr lang="th-TH" sz="1800" b="1" dirty="0" smtClean="0">
                          <a:solidFill>
                            <a:prstClr val="black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การพัฒนาคนและสังคมเพื่อยกระดับคุณภาพชีวิต </a:t>
                      </a:r>
                    </a:p>
                    <a:p>
                      <a:pPr marL="185738" indent="-185738">
                        <a:buFont typeface="Arial" pitchFamily="34" charset="0"/>
                        <a:buChar char="•"/>
                      </a:pPr>
                      <a:r>
                        <a:rPr lang="th-TH" sz="1800" b="1" dirty="0" smtClean="0">
                          <a:solidFill>
                            <a:prstClr val="black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การเสริมสร้างความมั่นคงชายแดน</a:t>
                      </a:r>
                      <a:endParaRPr lang="th-TH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3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solidFill>
                            <a:prstClr val="black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</a:t>
                      </a:r>
                      <a:r>
                        <a:rPr lang="en-US" sz="1800" b="1" dirty="0" smtClean="0">
                          <a:solidFill>
                            <a:prstClr val="black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W3, W4) (T6)</a:t>
                      </a:r>
                      <a:endParaRPr lang="th-TH" sz="1800" b="1" dirty="0" smtClean="0">
                        <a:solidFill>
                          <a:prstClr val="black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3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800" b="1" dirty="0" smtClean="0">
                        <a:solidFill>
                          <a:prstClr val="black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3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solidFill>
                            <a:prstClr val="black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</a:t>
                      </a:r>
                      <a:r>
                        <a:rPr lang="en-US" sz="1800" b="1" dirty="0" smtClean="0">
                          <a:solidFill>
                            <a:prstClr val="black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W16) (T3)</a:t>
                      </a:r>
                    </a:p>
                    <a:p>
                      <a:endParaRPr lang="th-TH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3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3.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เพื่ออนุรักษ์ ฟื้นฟู ทรัพยากรธรรมชาติและสิ่งแวดล้อม และสร้างความมั่นคงด้านพลังงาน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5738" indent="-185738">
                        <a:buFont typeface="Arial" pitchFamily="34" charset="0"/>
                        <a:buChar char="•"/>
                      </a:pPr>
                      <a:r>
                        <a:rPr lang="th-TH" sz="1800" b="1" dirty="0" smtClean="0">
                          <a:solidFill>
                            <a:prstClr val="black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การจัดการทรัพยากรธรรมชาติและสิ่งแวดล้อมเพื่อเป็นฐานการพัฒนาอย่างยั่งยืน</a:t>
                      </a:r>
                      <a:endParaRPr lang="th-TH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3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solidFill>
                            <a:prstClr val="black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</a:t>
                      </a:r>
                      <a:r>
                        <a:rPr lang="en-US" sz="1800" b="1" dirty="0" smtClean="0">
                          <a:solidFill>
                            <a:prstClr val="black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W5, W6, W15) (T5)</a:t>
                      </a:r>
                    </a:p>
                    <a:p>
                      <a:endParaRPr lang="th-TH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0102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C3288-177E-4DC8-BA49-28A7FC1134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256416"/>
            <a:ext cx="3057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สรุปผลการทบทวนแผนพัฒนาจังหวัด......</a:t>
            </a:r>
            <a:endParaRPr lang="th-TH" sz="2000" b="1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25463709"/>
              </p:ext>
            </p:extLst>
          </p:nvPr>
        </p:nvGraphicFramePr>
        <p:xfrm>
          <a:off x="323528" y="836712"/>
          <a:ext cx="8424936" cy="38100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728192"/>
                <a:gridCol w="3384376"/>
                <a:gridCol w="33123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หัวข้อ</a:t>
                      </a:r>
                      <a:endParaRPr lang="th-TH" sz="2000" b="1" kern="1200" dirty="0">
                        <a:solidFill>
                          <a:schemeClr val="tx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เดิม</a:t>
                      </a:r>
                      <a:endParaRPr lang="th-TH" sz="2000" b="1" kern="1200" dirty="0">
                        <a:solidFill>
                          <a:schemeClr val="tx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ใหม่</a:t>
                      </a:r>
                      <a:endParaRPr lang="th-TH" sz="2000" b="1" kern="1200" dirty="0">
                        <a:solidFill>
                          <a:schemeClr val="tx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วิสัยทัศน์</a:t>
                      </a:r>
                      <a:endParaRPr lang="th-TH" sz="2000" b="1" kern="1200" dirty="0">
                        <a:solidFill>
                          <a:schemeClr val="tx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b="1" kern="1200" dirty="0">
                        <a:solidFill>
                          <a:schemeClr val="tx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b="1" kern="1200" dirty="0">
                        <a:solidFill>
                          <a:schemeClr val="tx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เป้าประสงค์รวม</a:t>
                      </a:r>
                      <a:endParaRPr lang="th-TH" sz="2000" b="1" kern="1200" dirty="0">
                        <a:solidFill>
                          <a:schemeClr val="tx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...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...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...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...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...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ประเด็นยุทธศาสตร์</a:t>
                      </a:r>
                      <a:endParaRPr lang="th-TH" sz="2000" b="1" kern="1200" dirty="0">
                        <a:solidFill>
                          <a:schemeClr val="tx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...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...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...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...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...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ตำแหน่งการพัฒนา (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Positioning)</a:t>
                      </a:r>
                      <a:endParaRPr lang="th-TH" sz="2000" b="1" kern="1200" dirty="0">
                        <a:solidFill>
                          <a:schemeClr val="tx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...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...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...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...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...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38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750" y="476672"/>
            <a:ext cx="4786338" cy="646132"/>
          </a:xfrm>
        </p:spPr>
        <p:txBody>
          <a:bodyPr>
            <a:normAutofit/>
          </a:bodyPr>
          <a:lstStyle/>
          <a:p>
            <a:pPr algn="l"/>
            <a:r>
              <a:rPr lang="th-TH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เป้าประสงค์รวม/วัตถุประสงค์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(Objective) </a:t>
            </a:r>
            <a:endParaRPr lang="th-TH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02896" y="6356352"/>
            <a:ext cx="2133600" cy="365125"/>
          </a:xfrm>
        </p:spPr>
        <p:txBody>
          <a:bodyPr/>
          <a:lstStyle/>
          <a:p>
            <a:pPr>
              <a:defRPr/>
            </a:pPr>
            <a:fld id="{166C3288-177E-4DC8-BA49-28A7FC1134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19677095">
            <a:off x="-107083" y="213674"/>
            <a:ext cx="1285875" cy="523212"/>
          </a:xfrm>
          <a:prstGeom prst="rect">
            <a:avLst/>
          </a:prstGeom>
          <a:noFill/>
        </p:spPr>
        <p:txBody>
          <a:bodyPr lIns="91433" tIns="45716" rIns="91433" bIns="45716">
            <a:spAutoFit/>
          </a:bodyPr>
          <a:lstStyle/>
          <a:p>
            <a:pPr>
              <a:defRPr/>
            </a:pPr>
            <a:r>
              <a:rPr lang="th-TH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ตัวอย่าง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28662" y="78617"/>
            <a:ext cx="764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55617" indent="-125561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1F497D">
                    <a:lumMod val="60000"/>
                    <a:lumOff val="40000"/>
                  </a:srgbClr>
                </a:solidFill>
                <a:latin typeface="TH SarabunPSK" pitchFamily="34" charset="-34"/>
                <a:cs typeface="TH SarabunPSK" pitchFamily="34" charset="-34"/>
              </a:rPr>
              <a:t>วิสัยทัศน์</a:t>
            </a:r>
            <a:r>
              <a:rPr lang="th-TH" sz="3200" b="1" dirty="0" smtClean="0">
                <a:solidFill>
                  <a:sysClr val="windowText" lastClr="00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3200" b="1" dirty="0" smtClean="0">
                <a:solidFill>
                  <a:sysClr val="windowText" lastClr="000000"/>
                </a:solidFill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3200" b="1" dirty="0" smtClean="0">
                <a:solidFill>
                  <a:sysClr val="windowText" lastClr="00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altLang="ja-JP" sz="2400" b="1" dirty="0" smtClean="0">
                <a:solidFill>
                  <a:srgbClr val="0033CC"/>
                </a:solidFill>
                <a:latin typeface="TH SarabunPSK" pitchFamily="34" charset="-34"/>
                <a:cs typeface="TH SarabunPSK" pitchFamily="34" charset="-34"/>
              </a:rPr>
              <a:t>เมืองน่าอยู่ เมืองการค้า การเกษตร การท่องเที่ยวชายโขง เชื่อมโยงอาเซียน</a:t>
            </a:r>
            <a:r>
              <a:rPr lang="en-US" altLang="ja-JP" sz="2400" b="1" dirty="0" smtClean="0">
                <a:solidFill>
                  <a:srgbClr val="0033CC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endParaRPr lang="en-US" sz="2400" b="1" dirty="0">
              <a:solidFill>
                <a:srgbClr val="0033CC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93753967"/>
              </p:ext>
            </p:extLst>
          </p:nvPr>
        </p:nvGraphicFramePr>
        <p:xfrm>
          <a:off x="251521" y="1052736"/>
          <a:ext cx="8686801" cy="4684792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438401"/>
                <a:gridCol w="2314126"/>
                <a:gridCol w="1584176"/>
                <a:gridCol w="648072"/>
                <a:gridCol w="576064"/>
                <a:gridCol w="516362"/>
                <a:gridCol w="609600"/>
              </a:tblGrid>
              <a:tr h="29878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th-TH" sz="1800" b="0" dirty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เป้าประสงค์รวม</a:t>
                      </a:r>
                      <a:endParaRPr lang="en-US" sz="1800" b="0" dirty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th-TH" sz="1800" b="0" dirty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ตัวชี้วัด/</a:t>
                      </a:r>
                      <a:endParaRPr lang="en-US" sz="1800" b="0" dirty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th-TH" sz="1800" b="0" dirty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เป้าหมายรวม </a:t>
                      </a:r>
                      <a:r>
                        <a:rPr lang="en-US" sz="18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4</a:t>
                      </a:r>
                      <a:r>
                        <a:rPr lang="th-TH" sz="18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 </a:t>
                      </a:r>
                      <a:r>
                        <a:rPr lang="th-TH" sz="1800" b="0" dirty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ปี</a:t>
                      </a:r>
                      <a:endParaRPr lang="en-US" sz="1800" b="0" dirty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th-TH" sz="16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ข้อมูลค่าฐาน</a:t>
                      </a:r>
                      <a:r>
                        <a:rPr lang="en-US" sz="20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*</a:t>
                      </a:r>
                      <a:endParaRPr lang="th-TH" sz="2000" b="0" dirty="0" smtClean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th-TH" sz="1800" b="0" dirty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เป้าหมายราย</a:t>
                      </a:r>
                      <a:r>
                        <a:rPr lang="th-TH" sz="18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ปี </a:t>
                      </a:r>
                      <a:endParaRPr lang="en-US" sz="1800" b="0" dirty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407086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en-US" sz="18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2558</a:t>
                      </a:r>
                      <a:endParaRPr lang="en-US" sz="1800" b="0" dirty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en-US" sz="18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2559</a:t>
                      </a:r>
                      <a:endParaRPr lang="en-US" sz="1800" b="0" dirty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en-US" sz="18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2560</a:t>
                      </a:r>
                      <a:endParaRPr lang="en-US" sz="1800" b="0" dirty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en-US" sz="18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2561</a:t>
                      </a:r>
                      <a:endParaRPr lang="en-US" sz="1800" b="0" dirty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2240">
                <a:tc rowSpan="4">
                  <a:txBody>
                    <a:bodyPr/>
                    <a:lstStyle/>
                    <a:p>
                      <a:pPr marL="0" marR="0" indent="0" algn="l" defTabSz="9143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en-US" sz="1800" b="1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1.</a:t>
                      </a:r>
                      <a:r>
                        <a:rPr lang="en-US" sz="18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 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สร้างการเติบโตทางเศรษฐกิจ โดยเน้นการเพิ่มขีดความสามารถในการแข่งขัน ในภาคเกษตร การค้าชายแดน และการท่องเที่ยว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3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en-US" sz="1800" b="0" dirty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 </a:t>
                      </a:r>
                      <a:r>
                        <a:rPr lang="th-TH" sz="18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อัตราขยายตัวของ </a:t>
                      </a:r>
                      <a:r>
                        <a:rPr lang="en-US" sz="18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GPP</a:t>
                      </a:r>
                      <a:r>
                        <a:rPr lang="th-TH" sz="18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เพิ่มขึ้น</a:t>
                      </a:r>
                      <a:r>
                        <a:rPr lang="en-US" sz="18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th-TH" sz="18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r>
                        <a:rPr lang="en-US" sz="18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%</a:t>
                      </a:r>
                      <a:endParaRPr lang="en-US" sz="1800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2.5</a:t>
                      </a:r>
                      <a:r>
                        <a:rPr lang="en-US" sz="18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 %</a:t>
                      </a:r>
                      <a:endParaRPr lang="th-TH" sz="1800" b="0" dirty="0" smtClean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th-TH" sz="1800" kern="1200" baseline="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(ค่าเฉลี่ยปี 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25</a:t>
                      </a:r>
                      <a:r>
                        <a:rPr lang="th-TH" sz="1800" kern="1200" baseline="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5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1-55) </a:t>
                      </a:r>
                      <a:endParaRPr lang="en-US" sz="1800" b="0" dirty="0" smtClean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330" rtl="0" eaLnBrk="1" latinLnBrk="0" hangingPunct="1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2 %</a:t>
                      </a:r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9525" marR="9525" marT="9526" marB="0"/>
                </a:tc>
                <a:tc>
                  <a:txBody>
                    <a:bodyPr/>
                    <a:lstStyle/>
                    <a:p>
                      <a:pPr marL="0" algn="ctr" defTabSz="914330" rtl="0" eaLnBrk="1" latinLnBrk="0" hangingPunct="1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5 %</a:t>
                      </a:r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9525" marR="9525" marT="9526" marB="0"/>
                </a:tc>
                <a:tc>
                  <a:txBody>
                    <a:bodyPr/>
                    <a:lstStyle/>
                    <a:p>
                      <a:pPr marL="0" algn="ctr" defTabSz="914330" rtl="0" eaLnBrk="1" latinLnBrk="0" hangingPunct="1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7 %</a:t>
                      </a:r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9525" marR="9525" marT="9526" marB="0"/>
                </a:tc>
                <a:tc>
                  <a:txBody>
                    <a:bodyPr/>
                    <a:lstStyle/>
                    <a:p>
                      <a:pPr marL="0" algn="ctr" defTabSz="914330" rtl="0" eaLnBrk="1" latinLnBrk="0" hangingPunct="1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10 %</a:t>
                      </a:r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9525" marR="9525" marT="9526" marB="0"/>
                </a:tc>
              </a:tr>
              <a:tr h="27087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endParaRPr lang="en-US" sz="2000" b="0" dirty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3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en-US" sz="1800" b="0" dirty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 </a:t>
                      </a:r>
                      <a:r>
                        <a:rPr lang="th-TH" sz="18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อัตราขยายตัวของ </a:t>
                      </a:r>
                      <a:r>
                        <a:rPr lang="en-US" sz="18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GPP</a:t>
                      </a:r>
                      <a:r>
                        <a:rPr lang="th-TH" sz="18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ภาคเกษตร</a:t>
                      </a:r>
                      <a:r>
                        <a:rPr lang="en-US" sz="18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8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เพิ่มขึ้น  2</a:t>
                      </a:r>
                      <a:r>
                        <a:rPr lang="en-US" sz="18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2%</a:t>
                      </a:r>
                      <a:endParaRPr lang="en-US" sz="1800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3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5.5 %</a:t>
                      </a:r>
                    </a:p>
                    <a:p>
                      <a:pPr marL="0" marR="0" indent="0" algn="ctr" defTabSz="9143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th-TH" sz="1800" kern="1200" baseline="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(ค่าเฉลี่ยปี 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25</a:t>
                      </a:r>
                      <a:r>
                        <a:rPr lang="th-TH" sz="1800" kern="1200" baseline="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5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1-55)</a:t>
                      </a:r>
                      <a:endParaRPr lang="en-US" sz="1800" b="0" kern="1200" dirty="0" smtClean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33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5.5 % </a:t>
                      </a:r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9525" marR="9525" marT="9526" marB="0"/>
                </a:tc>
                <a:tc>
                  <a:txBody>
                    <a:bodyPr/>
                    <a:lstStyle/>
                    <a:p>
                      <a:pPr marL="0" marR="0" indent="0" algn="ctr" defTabSz="91433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11 %</a:t>
                      </a:r>
                    </a:p>
                  </a:txBody>
                  <a:tcPr marL="9525" marR="9525" marT="9526" marB="0"/>
                </a:tc>
                <a:tc>
                  <a:txBody>
                    <a:bodyPr/>
                    <a:lstStyle/>
                    <a:p>
                      <a:pPr marL="0" marR="0" indent="0" algn="ctr" defTabSz="91433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16.5 %</a:t>
                      </a:r>
                    </a:p>
                  </a:txBody>
                  <a:tcPr marL="9525" marR="9525" marT="9526" marB="0"/>
                </a:tc>
                <a:tc>
                  <a:txBody>
                    <a:bodyPr/>
                    <a:lstStyle/>
                    <a:p>
                      <a:pPr marL="0" marR="0" indent="0" algn="ctr" defTabSz="91433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22 %</a:t>
                      </a:r>
                    </a:p>
                  </a:txBody>
                  <a:tcPr marL="9525" marR="9525" marT="9526" marB="0"/>
                </a:tc>
              </a:tr>
              <a:tr h="626120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endParaRPr lang="en-US" sz="2000" b="0" dirty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3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en-US" sz="1800" b="0" dirty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 </a:t>
                      </a:r>
                      <a:r>
                        <a:rPr lang="th-TH" sz="1800" dirty="0" smtClean="0">
                          <a:latin typeface="TH SarabunPSK" pitchFamily="34" charset="-34"/>
                          <a:cs typeface="TH SarabunPSK" pitchFamily="34" charset="-34"/>
                        </a:rPr>
                        <a:t>มูลค่าการค้าชายแดนเพิ่มขึ้น </a:t>
                      </a:r>
                      <a:r>
                        <a:rPr lang="en-US" sz="1800" dirty="0" smtClean="0"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r>
                        <a:rPr lang="th-TH" sz="1800" dirty="0" smtClean="0">
                          <a:latin typeface="TH SarabunPSK" pitchFamily="34" charset="-34"/>
                          <a:cs typeface="TH SarabunPSK" pitchFamily="34" charset="-34"/>
                        </a:rPr>
                        <a:t>0 %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en-US" sz="18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64,</a:t>
                      </a:r>
                      <a:r>
                        <a:rPr lang="th-TH" sz="18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00</a:t>
                      </a:r>
                      <a:r>
                        <a:rPr lang="en-US" sz="18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r>
                        <a:rPr lang="th-TH" sz="18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ลบ.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th-TH" sz="1800" kern="1200" baseline="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(ค่าปี 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25</a:t>
                      </a:r>
                      <a:r>
                        <a:rPr lang="th-TH" sz="1800" kern="1200" baseline="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5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5)</a:t>
                      </a:r>
                      <a:r>
                        <a:rPr lang="th-TH" sz="1800" kern="1200" baseline="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endParaRPr lang="th-TH" sz="1800" baseline="0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33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10%</a:t>
                      </a:r>
                    </a:p>
                    <a:p>
                      <a:pPr marL="0" marR="0" indent="0" algn="ctr" defTabSz="91433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 </a:t>
                      </a:r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9525" marR="9525" marT="9526" marB="0"/>
                </a:tc>
                <a:tc>
                  <a:txBody>
                    <a:bodyPr/>
                    <a:lstStyle/>
                    <a:p>
                      <a:pPr marL="0" marR="0" indent="0" algn="ctr" defTabSz="91433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20%</a:t>
                      </a:r>
                    </a:p>
                    <a:p>
                      <a:pPr marL="0" marR="0" indent="0" algn="ctr" defTabSz="91433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 </a:t>
                      </a:r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9525" marR="9525" marT="9526" marB="0"/>
                </a:tc>
                <a:tc>
                  <a:txBody>
                    <a:bodyPr/>
                    <a:lstStyle/>
                    <a:p>
                      <a:pPr marL="0" marR="0" indent="0" algn="ctr" defTabSz="91433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30% </a:t>
                      </a:r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9525" marR="9525" marT="9526" marB="0"/>
                </a:tc>
                <a:tc>
                  <a:txBody>
                    <a:bodyPr/>
                    <a:lstStyle/>
                    <a:p>
                      <a:pPr marL="0" marR="0" indent="0" algn="ctr" defTabSz="91433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40%</a:t>
                      </a:r>
                    </a:p>
                  </a:txBody>
                  <a:tcPr marL="9525" marR="9525" marT="9526" marB="0"/>
                </a:tc>
              </a:tr>
              <a:tr h="37720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endParaRPr lang="en-US" sz="2000" b="0" dirty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3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en-US" sz="18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 </a:t>
                      </a:r>
                      <a:r>
                        <a:rPr lang="th-TH" sz="1800" dirty="0" smtClean="0">
                          <a:latin typeface="TH SarabunPSK" pitchFamily="34" charset="-34"/>
                          <a:cs typeface="TH SarabunPSK" pitchFamily="34" charset="-34"/>
                        </a:rPr>
                        <a:t>รายได้การท่องเที่ยวเพิ่มขึ้น </a:t>
                      </a:r>
                      <a:r>
                        <a:rPr lang="en-US" sz="1800" dirty="0" smtClean="0">
                          <a:latin typeface="TH SarabunPSK" pitchFamily="34" charset="-34"/>
                          <a:cs typeface="TH SarabunPSK" pitchFamily="34" charset="-34"/>
                        </a:rPr>
                        <a:t>20</a:t>
                      </a:r>
                      <a:r>
                        <a:rPr lang="th-TH" sz="1800" dirty="0" smtClean="0">
                          <a:latin typeface="TH SarabunPSK" pitchFamily="34" charset="-34"/>
                          <a:cs typeface="TH SarabunPSK" pitchFamily="34" charset="-34"/>
                        </a:rPr>
                        <a:t> %</a:t>
                      </a:r>
                      <a:endParaRPr lang="en-US" sz="1800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2,000</a:t>
                      </a:r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ลบ.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th-TH" sz="1800" kern="1200" baseline="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(ค่าปี 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25</a:t>
                      </a:r>
                      <a:r>
                        <a:rPr lang="th-TH" sz="1800" kern="1200" baseline="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5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5)</a:t>
                      </a:r>
                      <a:endParaRPr lang="th-TH" sz="1800" kern="1200" dirty="0" smtClean="0">
                        <a:solidFill>
                          <a:schemeClr val="dk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4% </a:t>
                      </a:r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9525" marR="9525" marT="952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7% </a:t>
                      </a:r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9525" marR="9525" marT="952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15% </a:t>
                      </a:r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9525" marR="9525" marT="952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20% </a:t>
                      </a:r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9525" marR="9525" marT="9526" marB="0"/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en-US" sz="16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2.</a:t>
                      </a:r>
                      <a:r>
                        <a:rPr lang="th-TH" sz="16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 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พื่อยกระดับคุณภาพชีวิตของประชาชนและสร้างความมั่นคงทางสังคมให้ทั่วถึงรวมทั้งเพิ่มประสิทธิภาพการรักษาความมั่นคงบริเวณชายแดน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3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th-TH" sz="1600" dirty="0" smtClean="0">
                          <a:latin typeface="TH SarabunPSK" pitchFamily="34" charset="-34"/>
                          <a:cs typeface="TH SarabunPSK" pitchFamily="34" charset="-34"/>
                        </a:rPr>
                        <a:t>..............................................</a:t>
                      </a:r>
                      <a:endParaRPr lang="en-US" sz="1600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th-TH" sz="14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..................</a:t>
                      </a:r>
                      <a:endParaRPr lang="en-US" sz="1400" b="0" dirty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.........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9525" marR="9525" marT="952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.......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9525" marR="9525" marT="952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............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9525" marR="9525" marT="952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..........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9525" marR="9525" marT="9526" marB="0"/>
                </a:tc>
              </a:tr>
              <a:tr h="731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en-US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3. 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เพื่ออนุรักษ์ ฟื้นฟู ทรัพยากรธรรมชาติและสิ่งแวดล้อม และสร้างความมั่นคงด้านพลังงาน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3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th-TH" sz="1600" dirty="0" smtClean="0">
                          <a:latin typeface="TH SarabunPSK" pitchFamily="34" charset="-34"/>
                          <a:cs typeface="TH SarabunPSK" pitchFamily="34" charset="-34"/>
                        </a:rPr>
                        <a:t>..............................................</a:t>
                      </a:r>
                      <a:endParaRPr lang="en-US" sz="1600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th-TH" sz="14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..................</a:t>
                      </a:r>
                      <a:endParaRPr lang="en-US" sz="1400" b="0" dirty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.........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9525" marR="9525" marT="952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.......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9525" marR="9525" marT="952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............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9525" marR="9525" marT="952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..........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9525" marR="9525" marT="9526" marB="0"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81986" y="5818038"/>
            <a:ext cx="90866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spcAft>
                <a:spcPts val="0"/>
              </a:spcAft>
              <a:tabLst>
                <a:tab pos="685800" algn="l"/>
              </a:tabLst>
            </a:pPr>
            <a:r>
              <a:rPr lang="en-US" sz="1800" b="1" dirty="0" smtClean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* </a:t>
            </a:r>
            <a:r>
              <a:rPr lang="th-TH" sz="1800" b="1" dirty="0" smtClean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ตามหนังสือคณะกรรมการนโยบายการบริหารงานจังหวัดและกลุ่มจังหวัดแบบบูรณาการ ด่วนที่สุด ที่ นร (ก.น.จ.) </a:t>
            </a:r>
            <a:r>
              <a:rPr lang="en-US" sz="1800" b="1" dirty="0" smtClean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1209/</a:t>
            </a:r>
            <a:r>
              <a:rPr lang="th-TH" sz="1800" b="1" dirty="0" smtClean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ว</a:t>
            </a:r>
            <a:r>
              <a:rPr lang="en-US" sz="1800" b="1" dirty="0" smtClean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9 </a:t>
            </a:r>
            <a:r>
              <a:rPr lang="th-TH" sz="1800" b="1" dirty="0" smtClean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ลว. </a:t>
            </a:r>
            <a:r>
              <a:rPr lang="en-US" sz="1800" b="1" dirty="0" smtClean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6 </a:t>
            </a:r>
            <a:r>
              <a:rPr lang="th-TH" sz="1800" b="1" dirty="0" smtClean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ก.ย. </a:t>
            </a:r>
            <a:r>
              <a:rPr lang="en-US" sz="1800" b="1" dirty="0" smtClean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56</a:t>
            </a:r>
          </a:p>
          <a:p>
            <a:pPr algn="thaiDist">
              <a:spcAft>
                <a:spcPts val="0"/>
              </a:spcAft>
              <a:tabLst>
                <a:tab pos="685800" algn="l"/>
              </a:tabLst>
            </a:pPr>
            <a:r>
              <a:rPr lang="th-TH" sz="1800" b="1" dirty="0" smtClean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ใช้คำว่า “ค่าเป้าหมาย ปี พ.ศ. </a:t>
            </a:r>
            <a:r>
              <a:rPr lang="en-US" sz="1800" b="1" dirty="0" smtClean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2557</a:t>
            </a:r>
            <a:r>
              <a:rPr lang="th-TH" sz="1800" b="1" dirty="0" smtClean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” ขอให้ปรับใช้เป็น “ข้อมูลค่าฐาน” แทน  ซึ่งหมายถึง ค่าอ้างอิงพื้นฐานหรือผลการดำเนินงานย้อนหลังเพื่อใช้ในการกำหนดค่าเป้าหมายรายปีตามแผนพัฒนาจังหวัด/กลุ่มจังหวัด</a:t>
            </a:r>
            <a:endParaRPr lang="en-US" sz="1800" b="1" dirty="0">
              <a:latin typeface="TH SarabunPSK" pitchFamily="34" charset="-34"/>
              <a:ea typeface="Tahoma" pitchFamily="34" charset="0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429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50559" y="294756"/>
            <a:ext cx="7467600" cy="3546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th-TH" altLang="ja-JP" sz="20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ประเด็นยุทธศาสตร์</a:t>
            </a:r>
            <a:r>
              <a:rPr lang="th-TH" altLang="ja-JP" sz="20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ที่ 1</a:t>
            </a:r>
            <a:r>
              <a:rPr lang="en-US" altLang="ja-JP" sz="20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:</a:t>
            </a:r>
            <a:r>
              <a:rPr lang="th-TH" altLang="ja-JP" sz="20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altLang="ja-JP" sz="2000" b="1" dirty="0" smtClean="0">
                <a:latin typeface="TH SarabunPSK" pitchFamily="34" charset="-34"/>
                <a:ea typeface="MS PGothic" pitchFamily="34" charset="-128"/>
                <a:cs typeface="TH SarabunPSK" pitchFamily="34" charset="-34"/>
              </a:rPr>
              <a:t>การ</a:t>
            </a:r>
            <a:r>
              <a:rPr lang="th-TH" altLang="ja-JP" sz="2000" b="1" dirty="0">
                <a:latin typeface="TH SarabunPSK" pitchFamily="34" charset="-34"/>
                <a:ea typeface="MS PGothic" pitchFamily="34" charset="-128"/>
                <a:cs typeface="TH SarabunPSK" pitchFamily="34" charset="-34"/>
              </a:rPr>
              <a:t>พัฒนา</a:t>
            </a:r>
            <a:r>
              <a:rPr lang="th-TH" altLang="ja-JP" sz="2000" b="1" dirty="0" smtClean="0">
                <a:latin typeface="TH SarabunPSK" pitchFamily="34" charset="-34"/>
                <a:ea typeface="MS PGothic" pitchFamily="34" charset="-128"/>
                <a:cs typeface="TH SarabunPSK" pitchFamily="34" charset="-34"/>
              </a:rPr>
              <a:t>เกษตรกรรมและอุตสาหกรรมการเกษตร</a:t>
            </a:r>
            <a:r>
              <a:rPr lang="th-TH" altLang="ja-JP" sz="2000" b="1" dirty="0">
                <a:latin typeface="TH SarabunPSK" pitchFamily="34" charset="-34"/>
                <a:ea typeface="MS PGothic" pitchFamily="34" charset="-128"/>
                <a:cs typeface="TH SarabunPSK" pitchFamily="34" charset="-34"/>
              </a:rPr>
              <a:t>เพื่อเพิ่มมูลค่า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01205681"/>
              </p:ext>
            </p:extLst>
          </p:nvPr>
        </p:nvGraphicFramePr>
        <p:xfrm>
          <a:off x="179512" y="2703386"/>
          <a:ext cx="8686801" cy="1589710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438401"/>
                <a:gridCol w="2386135"/>
                <a:gridCol w="1423865"/>
                <a:gridCol w="609600"/>
                <a:gridCol w="609600"/>
                <a:gridCol w="609600"/>
                <a:gridCol w="609600"/>
              </a:tblGrid>
              <a:tr h="29878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th-TH" sz="2000" b="0" dirty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เป้า</a:t>
                      </a:r>
                      <a:r>
                        <a:rPr lang="th-TH" sz="20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ประสงค์เชิงยุทธศาสตร์</a:t>
                      </a:r>
                      <a:endParaRPr lang="en-US" sz="2000" b="0" dirty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th-TH" sz="2000" b="0" dirty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ตัวชี้วัด/</a:t>
                      </a:r>
                      <a:endParaRPr lang="en-US" sz="2000" b="0" dirty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th-TH" sz="2000" b="0" dirty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เป้าหมายรวม </a:t>
                      </a:r>
                      <a:r>
                        <a:rPr lang="en-US" sz="20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4</a:t>
                      </a:r>
                      <a:r>
                        <a:rPr lang="th-TH" sz="20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 </a:t>
                      </a:r>
                      <a:r>
                        <a:rPr lang="th-TH" sz="2000" b="0" dirty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ปี</a:t>
                      </a:r>
                      <a:endParaRPr lang="en-US" sz="2000" b="0" dirty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th-TH" sz="20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ข้อมูลค่าฐาน</a:t>
                      </a:r>
                      <a:r>
                        <a:rPr lang="en-US" sz="20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*</a:t>
                      </a:r>
                      <a:endParaRPr lang="th-TH" sz="2000" b="0" dirty="0" smtClean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th-TH" sz="2000" b="0" dirty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เป้าหมายราย</a:t>
                      </a:r>
                      <a:r>
                        <a:rPr lang="th-TH" sz="20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ปี </a:t>
                      </a:r>
                      <a:endParaRPr lang="en-US" sz="2000" b="0" dirty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407086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en-US" sz="20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2558</a:t>
                      </a:r>
                      <a:endParaRPr lang="en-US" sz="2000" b="0" dirty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en-US" sz="20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2559</a:t>
                      </a:r>
                      <a:endParaRPr lang="en-US" sz="2000" b="0" dirty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en-US" sz="20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2560</a:t>
                      </a:r>
                      <a:endParaRPr lang="en-US" sz="2000" b="0" dirty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en-US" sz="20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2561</a:t>
                      </a:r>
                      <a:endParaRPr lang="en-US" sz="2000" b="0" dirty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77824">
                <a:tc>
                  <a:txBody>
                    <a:bodyPr/>
                    <a:lstStyle/>
                    <a:p>
                      <a:pPr marL="0" marR="0" indent="0" algn="l" defTabSz="9143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en-US" sz="1800" b="1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1.</a:t>
                      </a:r>
                      <a:r>
                        <a:rPr lang="en-US" sz="1800" b="0" dirty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 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สร้างการเติบโตทางเศรษฐกิจ โดยเน้นการเพิ่มขีดความสามารถในการแข่งขันในภาคเกษตร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3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en-US" sz="1800" b="0" dirty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 </a:t>
                      </a:r>
                      <a:r>
                        <a:rPr lang="th-TH" sz="18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อัตราขยายตัวของ </a:t>
                      </a:r>
                      <a:r>
                        <a:rPr lang="en-US" sz="18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GPP</a:t>
                      </a:r>
                      <a:r>
                        <a:rPr lang="th-TH" sz="18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ภาคเกษตร</a:t>
                      </a:r>
                      <a:r>
                        <a:rPr lang="en-US" sz="18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8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เพิ่มขึ้น 2</a:t>
                      </a:r>
                      <a:r>
                        <a:rPr lang="en-US" sz="18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2%</a:t>
                      </a:r>
                      <a:endParaRPr lang="en-US" sz="1800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3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5.5 %</a:t>
                      </a:r>
                    </a:p>
                    <a:p>
                      <a:pPr marL="0" marR="0" indent="0" algn="ctr" defTabSz="9143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th-TH" sz="1800" kern="1200" baseline="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(ค่าเฉลี่ยปี 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25</a:t>
                      </a:r>
                      <a:r>
                        <a:rPr lang="th-TH" sz="1800" kern="1200" baseline="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5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1-55)</a:t>
                      </a:r>
                      <a:endParaRPr lang="en-US" sz="1800" b="0" kern="1200" dirty="0" smtClean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33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5.5 % </a:t>
                      </a:r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9525" marR="9525" marT="9526" marB="0"/>
                </a:tc>
                <a:tc>
                  <a:txBody>
                    <a:bodyPr/>
                    <a:lstStyle/>
                    <a:p>
                      <a:pPr marL="0" marR="0" indent="0" algn="ctr" defTabSz="91433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11 %</a:t>
                      </a:r>
                    </a:p>
                  </a:txBody>
                  <a:tcPr marL="9525" marR="9525" marT="9526" marB="0"/>
                </a:tc>
                <a:tc>
                  <a:txBody>
                    <a:bodyPr/>
                    <a:lstStyle/>
                    <a:p>
                      <a:pPr marL="0" marR="0" indent="0" algn="ctr" defTabSz="91433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16.5 %</a:t>
                      </a:r>
                    </a:p>
                  </a:txBody>
                  <a:tcPr marL="9525" marR="9525" marT="9526" marB="0"/>
                </a:tc>
                <a:tc>
                  <a:txBody>
                    <a:bodyPr/>
                    <a:lstStyle/>
                    <a:p>
                      <a:pPr marL="0" marR="0" indent="0" algn="ctr" defTabSz="91433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  <a:tab pos="900430" algn="l"/>
                        </a:tabLst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22 %</a:t>
                      </a:r>
                    </a:p>
                  </a:txBody>
                  <a:tcPr marL="9525" marR="9525" marT="9526" marB="0"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699726" y="836712"/>
            <a:ext cx="6912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tabLst>
                <a:tab pos="685800" algn="l"/>
              </a:tabLst>
            </a:pPr>
            <a:r>
              <a:rPr lang="th-TH" sz="2000" b="1" dirty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กลยุทธ์</a:t>
            </a:r>
            <a:endParaRPr lang="en-US" sz="2000" b="1" dirty="0">
              <a:latin typeface="TH SarabunPSK" pitchFamily="34" charset="-34"/>
              <a:ea typeface="Tahoma" pitchFamily="34" charset="0"/>
              <a:cs typeface="TH SarabunPSK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300728"/>
            <a:ext cx="6264696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lvl="0" indent="-177800" eaLnBrk="0" fontAlgn="base" hangingPunct="0">
              <a:lnSpc>
                <a:spcPts val="2000"/>
              </a:lnSpc>
              <a:buClr>
                <a:schemeClr val="accent1"/>
              </a:buClr>
            </a:pPr>
            <a:r>
              <a:rPr lang="th-TH" altLang="ja-JP" sz="2000" b="1" dirty="0">
                <a:solidFill>
                  <a:srgbClr val="000000"/>
                </a:solidFill>
                <a:latin typeface="TH SarabunPSK" pitchFamily="34" charset="-34"/>
                <a:ea typeface="MS Mincho" pitchFamily="49" charset="-128"/>
                <a:cs typeface="TH SarabunPSK" pitchFamily="34" charset="-34"/>
              </a:rPr>
              <a:t>1. พัฒนาระบบการปลูกพืชและเลี้ยงสัตว์ ให้เหมาะสมกับพื้นที่</a:t>
            </a:r>
          </a:p>
          <a:p>
            <a:pPr marL="177800" lvl="0" indent="-177800" eaLnBrk="0" fontAlgn="base" hangingPunct="0">
              <a:lnSpc>
                <a:spcPts val="2000"/>
              </a:lnSpc>
              <a:buClr>
                <a:schemeClr val="accent1"/>
              </a:buClr>
            </a:pPr>
            <a:r>
              <a:rPr lang="th-TH" altLang="ja-JP" sz="2000" b="1" dirty="0">
                <a:solidFill>
                  <a:srgbClr val="000000"/>
                </a:solidFill>
                <a:latin typeface="TH SarabunPSK" pitchFamily="34" charset="-34"/>
                <a:ea typeface="MS Mincho" pitchFamily="49" charset="-128"/>
                <a:cs typeface="TH SarabunPSK" pitchFamily="34" charset="-34"/>
              </a:rPr>
              <a:t>2. เพิ่มประสิทธิภาพการผลิต/การแปรรูปเพื่อเพิ่มมูลค่าสินค้าเกษตร</a:t>
            </a:r>
          </a:p>
          <a:p>
            <a:pPr marL="177800" lvl="0" indent="-177800" eaLnBrk="0" fontAlgn="base" hangingPunct="0">
              <a:lnSpc>
                <a:spcPts val="2000"/>
              </a:lnSpc>
              <a:buClr>
                <a:schemeClr val="accent1"/>
              </a:buClr>
            </a:pPr>
            <a:r>
              <a:rPr lang="th-TH" altLang="ja-JP" sz="2000" b="1" dirty="0">
                <a:solidFill>
                  <a:srgbClr val="000000"/>
                </a:solidFill>
                <a:latin typeface="TH SarabunPSK" pitchFamily="34" charset="-34"/>
                <a:ea typeface="MS Mincho" pitchFamily="49" charset="-128"/>
                <a:cs typeface="TH SarabunPSK" pitchFamily="34" charset="-34"/>
              </a:rPr>
              <a:t>3. สร้างความเข้มแข็งให้เกษตรกรและองค์กรเกษตรกร</a:t>
            </a:r>
          </a:p>
          <a:p>
            <a:pPr marL="177800" lvl="0" indent="-177800" eaLnBrk="0" fontAlgn="base" hangingPunct="0">
              <a:lnSpc>
                <a:spcPts val="2000"/>
              </a:lnSpc>
              <a:buClr>
                <a:schemeClr val="accent1"/>
              </a:buClr>
            </a:pPr>
            <a:r>
              <a:rPr lang="th-TH" altLang="ja-JP" sz="2000" b="1" dirty="0">
                <a:solidFill>
                  <a:srgbClr val="000000"/>
                </a:solidFill>
                <a:latin typeface="TH SarabunPSK" pitchFamily="34" charset="-34"/>
                <a:ea typeface="MS Mincho" pitchFamily="49" charset="-128"/>
                <a:cs typeface="TH SarabunPSK" pitchFamily="34" charset="-34"/>
              </a:rPr>
              <a:t>4. พัฒนาทักษะฝีมือแรงงานเพื่อเพิ่มผลิตภาพแรงงานทั้งในระบบ และนอกระบบ</a:t>
            </a:r>
            <a:endParaRPr lang="th-TH" sz="2000" b="1" dirty="0">
              <a:solidFill>
                <a:srgbClr val="000000"/>
              </a:solidFill>
              <a:latin typeface="TH SarabunPSK" pitchFamily="34" charset="-34"/>
              <a:ea typeface="MS Mincho" pitchFamily="49" charset="-128"/>
              <a:cs typeface="TH SarabunPSK" pitchFamily="34" charset="-34"/>
            </a:endParaRPr>
          </a:p>
        </p:txBody>
      </p:sp>
      <p:sp>
        <p:nvSpPr>
          <p:cNvPr id="24" name="TextBox 23"/>
          <p:cNvSpPr txBox="1"/>
          <p:nvPr/>
        </p:nvSpPr>
        <p:spPr>
          <a:xfrm rot="19677095">
            <a:off x="40835" y="444251"/>
            <a:ext cx="1285875" cy="523212"/>
          </a:xfrm>
          <a:prstGeom prst="rect">
            <a:avLst/>
          </a:prstGeom>
          <a:noFill/>
        </p:spPr>
        <p:txBody>
          <a:bodyPr lIns="91433" tIns="45716" rIns="91433" bIns="45716">
            <a:spAutoFit/>
          </a:bodyPr>
          <a:lstStyle/>
          <a:p>
            <a:pPr>
              <a:defRPr/>
            </a:pPr>
            <a:r>
              <a:rPr lang="th-TH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ตัวอย่าง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</p:spPr>
        <p:txBody>
          <a:bodyPr/>
          <a:lstStyle/>
          <a:p>
            <a:fld id="{26562CFC-C5D7-4AED-95AC-D82BDA2C36C0}" type="slidenum">
              <a:rPr lang="th-TH" sz="1800" smtClean="0">
                <a:solidFill>
                  <a:schemeClr val="tx1"/>
                </a:solidFill>
              </a:rPr>
              <a:pPr/>
              <a:t>8</a:t>
            </a:fld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1986" y="4869160"/>
            <a:ext cx="90866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685800" algn="l"/>
              </a:tabLst>
            </a:pPr>
            <a:r>
              <a:rPr lang="en-US" sz="1800" b="1" dirty="0" smtClean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* </a:t>
            </a:r>
            <a:r>
              <a:rPr lang="th-TH" sz="1800" b="1" dirty="0" smtClean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ตามหนังสือคณะกรรมการนโยบายการบริหารงานจังหวัดและกลุ่มจังหวัดแบบบูรณาการ ด่วนที่สุด ที่ นร (ก.น.จ.) </a:t>
            </a:r>
            <a:r>
              <a:rPr lang="en-US" sz="1800" b="1" dirty="0" smtClean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1209/</a:t>
            </a:r>
            <a:r>
              <a:rPr lang="th-TH" sz="1800" b="1" dirty="0" smtClean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ว</a:t>
            </a:r>
            <a:r>
              <a:rPr lang="en-US" sz="1800" b="1" dirty="0" smtClean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9 </a:t>
            </a:r>
            <a:r>
              <a:rPr lang="th-TH" sz="1800" b="1" dirty="0" smtClean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ลว. </a:t>
            </a:r>
            <a:r>
              <a:rPr lang="en-US" sz="1800" b="1" dirty="0" smtClean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6 </a:t>
            </a:r>
            <a:r>
              <a:rPr lang="th-TH" sz="1800" b="1" dirty="0" smtClean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ก.ย. </a:t>
            </a:r>
            <a:r>
              <a:rPr lang="en-US" sz="1800" b="1" dirty="0" smtClean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56</a:t>
            </a:r>
          </a:p>
          <a:p>
            <a:pPr>
              <a:spcAft>
                <a:spcPts val="0"/>
              </a:spcAft>
              <a:tabLst>
                <a:tab pos="685800" algn="l"/>
              </a:tabLst>
            </a:pPr>
            <a:r>
              <a:rPr lang="en-US" sz="1800" b="1" dirty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 </a:t>
            </a:r>
            <a:r>
              <a:rPr lang="en-US" sz="1800" b="1" dirty="0" smtClean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  </a:t>
            </a:r>
            <a:r>
              <a:rPr lang="th-TH" sz="1800" b="1" dirty="0" smtClean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เดิมใช้คำว่า “ค่าเป้าหมาย ปี พ.ศ. </a:t>
            </a:r>
            <a:r>
              <a:rPr lang="en-US" sz="1800" b="1" dirty="0" smtClean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2557</a:t>
            </a:r>
            <a:r>
              <a:rPr lang="th-TH" sz="1800" b="1" dirty="0" smtClean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” ขอให้ปรับใช้เป็น “ข้อมูลค่าฐาน” แทน  ซึ่งหมายถึง ค่าอ้างอิงพื้นฐานหรือผลการดำเนินงานย้อนหลังเพื่อใช้ในการกำหนดค่าเป้าหมายรายปีตามแผนพัฒนาจังหวัด/กลุ่มจังหวัด</a:t>
            </a:r>
            <a:endParaRPr lang="en-US" sz="1800" b="1" dirty="0">
              <a:latin typeface="TH SarabunPSK" pitchFamily="34" charset="-34"/>
              <a:ea typeface="Tahoma" pitchFamily="34" charset="0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333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C3288-177E-4DC8-BA49-28A7FC113405}" type="slidenum">
              <a:rPr lang="en-US" smtClean="0"/>
              <a:pPr>
                <a:defRPr/>
              </a:pPr>
              <a:t>9</a:t>
            </a:fld>
            <a:endParaRPr lang="th-TH"/>
          </a:p>
        </p:txBody>
      </p:sp>
      <p:sp>
        <p:nvSpPr>
          <p:cNvPr id="5" name="Rectangle 4"/>
          <p:cNvSpPr/>
          <p:nvPr/>
        </p:nvSpPr>
        <p:spPr>
          <a:xfrm>
            <a:off x="1259632" y="145088"/>
            <a:ext cx="746760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th-TH" altLang="ja-JP" sz="24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ยุทธศาสตร์ที่ 1</a:t>
            </a:r>
            <a:r>
              <a:rPr lang="en-US" altLang="ja-JP" sz="24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:</a:t>
            </a:r>
            <a:r>
              <a:rPr lang="th-TH" altLang="ja-JP" sz="24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altLang="ja-JP" sz="2400" b="1" dirty="0" smtClean="0">
                <a:latin typeface="TH SarabunPSK" pitchFamily="34" charset="-34"/>
                <a:ea typeface="MS PGothic" pitchFamily="34" charset="-128"/>
                <a:cs typeface="TH SarabunPSK" pitchFamily="34" charset="-34"/>
              </a:rPr>
              <a:t>การ</a:t>
            </a:r>
            <a:r>
              <a:rPr lang="th-TH" altLang="ja-JP" sz="2400" b="1" dirty="0">
                <a:latin typeface="TH SarabunPSK" pitchFamily="34" charset="-34"/>
                <a:ea typeface="MS PGothic" pitchFamily="34" charset="-128"/>
                <a:cs typeface="TH SarabunPSK" pitchFamily="34" charset="-34"/>
              </a:rPr>
              <a:t>พัฒนา</a:t>
            </a:r>
            <a:r>
              <a:rPr lang="th-TH" altLang="ja-JP" sz="2400" b="1" dirty="0" smtClean="0">
                <a:latin typeface="TH SarabunPSK" pitchFamily="34" charset="-34"/>
                <a:ea typeface="MS PGothic" pitchFamily="34" charset="-128"/>
                <a:cs typeface="TH SarabunPSK" pitchFamily="34" charset="-34"/>
              </a:rPr>
              <a:t>เกษตรกรรมและอุตสาหกรรมการเกษตร</a:t>
            </a:r>
            <a:r>
              <a:rPr lang="th-TH" altLang="ja-JP" sz="2400" b="1" dirty="0">
                <a:latin typeface="TH SarabunPSK" pitchFamily="34" charset="-34"/>
                <a:ea typeface="MS PGothic" pitchFamily="34" charset="-128"/>
                <a:cs typeface="TH SarabunPSK" pitchFamily="34" charset="-34"/>
              </a:rPr>
              <a:t>เพื่อเพิ่มมูลค่า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32815182"/>
              </p:ext>
            </p:extLst>
          </p:nvPr>
        </p:nvGraphicFramePr>
        <p:xfrm>
          <a:off x="180121" y="548680"/>
          <a:ext cx="8824361" cy="5656144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4895935"/>
                <a:gridCol w="754605"/>
                <a:gridCol w="664288"/>
                <a:gridCol w="590478"/>
                <a:gridCol w="516669"/>
                <a:gridCol w="627089"/>
                <a:gridCol w="775297"/>
              </a:tblGrid>
              <a:tr h="29260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th-TH" sz="1600" b="0" dirty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แผนงาน/โครงการ</a:t>
                      </a:r>
                      <a:endParaRPr lang="en-US" sz="1600" b="0" dirty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56262" marR="5626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th-TH" sz="16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รวมงบประมาณ</a:t>
                      </a:r>
                      <a:endParaRPr lang="en-US" sz="1600" b="0" dirty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56262" marR="5626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th-TH" sz="16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งบประมาณ</a:t>
                      </a:r>
                      <a:endParaRPr lang="en-US" sz="1600" b="0" dirty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56262" marR="5626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th-TH" sz="1600" b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หน่วยดำเนินการ</a:t>
                      </a:r>
                      <a:endParaRPr lang="en-US" sz="1600" b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56262" marR="5626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4816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en-US" sz="16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2558</a:t>
                      </a:r>
                      <a:endParaRPr lang="en-US" sz="1600" b="0" dirty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en-US" sz="16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2559</a:t>
                      </a:r>
                      <a:endParaRPr lang="en-US" sz="1600" b="0" dirty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en-US" sz="16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2560</a:t>
                      </a:r>
                      <a:endParaRPr lang="en-US" sz="1600" b="0" dirty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900430" algn="l"/>
                        </a:tabLst>
                      </a:pPr>
                      <a:r>
                        <a:rPr lang="en-US" sz="1600" b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2561</a:t>
                      </a:r>
                      <a:endParaRPr lang="en-US" sz="1600" b="0" dirty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0967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en-US" sz="2000" b="1" baseline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I</a:t>
                      </a:r>
                      <a:r>
                        <a:rPr lang="en-US" sz="1800" b="1" baseline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 </a:t>
                      </a:r>
                      <a:r>
                        <a:rPr lang="th-TH" sz="1800" b="1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แผนงาน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เพิ่มประสิทธิภาพการผลิตและการแปรรูปเพื่อเพิ่มมูลค่าด้านการเกษตร และเพิ่มมูลค่าทางการตลาด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th-TH" sz="1800" b="1" u="sng" spc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ต้นน้ำ</a:t>
                      </a:r>
                      <a:r>
                        <a:rPr lang="en-US" sz="1800" b="1" u="none" spc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 :</a:t>
                      </a:r>
                      <a:r>
                        <a:rPr lang="en-US" sz="1800" b="1" u="none" spc="0" baseline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 </a:t>
                      </a:r>
                      <a:r>
                        <a:rPr lang="th-TH" sz="1800" b="1" u="none" spc="0" baseline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พัฒนกระบวนการผลิต</a:t>
                      </a:r>
                      <a:endParaRPr lang="en-US" sz="1800" b="1" u="sng" spc="0" dirty="0" smtClean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  <a:p>
                      <a:pPr marL="271463" lvl="0" indent="-185738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685800" algn="l"/>
                        </a:tabLst>
                      </a:pPr>
                      <a:r>
                        <a:rPr lang="th-TH" sz="1800" b="1" spc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โครงการอบรมอาสาสมัครเกษตร (</a:t>
                      </a:r>
                      <a:r>
                        <a:rPr lang="en-US" sz="1800" b="1" spc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GAP) </a:t>
                      </a:r>
                      <a:r>
                        <a:rPr lang="th-TH" sz="1800" b="1" spc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อาสา </a:t>
                      </a:r>
                      <a:r>
                        <a:rPr lang="en-US" sz="1800" b="1" spc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 (A)</a:t>
                      </a:r>
                      <a:endParaRPr lang="th-TH" sz="1800" b="1" spc="0" dirty="0" smtClean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  <a:p>
                      <a:pPr marL="271463" lvl="0" indent="-185738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685800" algn="l"/>
                        </a:tabLst>
                      </a:pPr>
                      <a:r>
                        <a:rPr lang="th-TH" sz="1800" b="1" spc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โครงการอบรมเกษตรกรตามกระบวนการโรงเรียนเกษตร  </a:t>
                      </a:r>
                      <a:r>
                        <a:rPr lang="en-US" sz="1800" b="1" spc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(A)</a:t>
                      </a:r>
                      <a:endParaRPr lang="th-TH" sz="1800" b="1" spc="0" dirty="0" smtClean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  <a:p>
                      <a:pPr marL="271463" lvl="0" indent="-185738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685800" algn="l"/>
                        </a:tabLst>
                      </a:pPr>
                      <a:r>
                        <a:rPr lang="th-TH" sz="1800" b="1" spc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โครงการสนับสนุนปัจจัยการผลิต (เมล็ดข้าวหอมมะลิ,เมล็ดปุ๋ยพืชสด) (</a:t>
                      </a:r>
                      <a:r>
                        <a:rPr lang="en-US" sz="1800" b="1" spc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>
                          <a:tab pos="685800" algn="l"/>
                        </a:tabLst>
                        <a:defRPr/>
                      </a:pPr>
                      <a:r>
                        <a:rPr lang="th-TH" sz="1800" b="1" u="sng" spc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กลางน้ำ</a:t>
                      </a:r>
                      <a:r>
                        <a:rPr lang="en-US" sz="1800" b="1" u="none" spc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 :</a:t>
                      </a:r>
                      <a:r>
                        <a:rPr lang="en-US" sz="1800" b="1" u="none" spc="0" baseline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 </a:t>
                      </a:r>
                      <a:r>
                        <a:rPr lang="th-TH" sz="1800" b="1" u="none" spc="0" baseline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การแปรรูป</a:t>
                      </a:r>
                      <a:endParaRPr lang="en-US" sz="1800" b="1" u="sng" spc="0" dirty="0" smtClean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  <a:p>
                      <a:pPr marL="271463" lvl="0" indent="-185738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685800" algn="l"/>
                        </a:tabLst>
                      </a:pPr>
                      <a:r>
                        <a:rPr lang="th-TH" sz="1800" b="1" spc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โครงการสร้างตราสินค้าและบรรจุภัณฑ์ข้าวชุมชน (</a:t>
                      </a:r>
                      <a:r>
                        <a:rPr lang="en-US" sz="1800" b="1" spc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A)</a:t>
                      </a:r>
                      <a:endParaRPr lang="th-TH" sz="1800" b="1" spc="0" dirty="0" smtClean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>
                          <a:tab pos="685800" algn="l"/>
                        </a:tabLst>
                        <a:defRPr/>
                      </a:pPr>
                      <a:r>
                        <a:rPr lang="th-TH" sz="1800" b="1" u="sng" spc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ปลายน้ำ</a:t>
                      </a:r>
                      <a:r>
                        <a:rPr lang="en-US" sz="1800" b="1" u="none" spc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 :</a:t>
                      </a:r>
                      <a:r>
                        <a:rPr lang="en-US" sz="1800" b="1" u="none" spc="0" baseline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 </a:t>
                      </a:r>
                      <a:r>
                        <a:rPr lang="th-TH" sz="1800" b="1" u="none" spc="0" baseline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การตลาด</a:t>
                      </a:r>
                      <a:endParaRPr lang="en-US" sz="1800" b="1" u="sng" spc="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  <a:p>
                      <a:pPr marL="271463" lvl="0" indent="-185738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685800" algn="l"/>
                        </a:tabLst>
                      </a:pPr>
                      <a:r>
                        <a:rPr lang="th-TH" sz="1800" b="1" spc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โครงการเพิ่มช่องทางการตลาด (</a:t>
                      </a:r>
                      <a:r>
                        <a:rPr lang="en-US" sz="1800" b="1" spc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F)</a:t>
                      </a:r>
                      <a:endParaRPr lang="en-US" sz="1800" b="1" u="sng" spc="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56262" marR="56262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>
                          <a:tab pos="685800" algn="l"/>
                        </a:tabLst>
                        <a:defRPr/>
                      </a:pPr>
                      <a:endParaRPr lang="en-US" sz="1600" b="1" u="sng" spc="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56262" marR="5626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en-US" sz="1600" dirty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56262" marR="5626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en-US" sz="1600" dirty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56262" marR="5626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en-US" sz="160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56262" marR="5626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en-US" sz="160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56262" marR="5626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en-US" sz="1600" dirty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56262" marR="56262" marT="0" marB="0"/>
                </a:tc>
              </a:tr>
              <a:tr h="8778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en-US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II</a:t>
                      </a: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แผนงานการบริหารจัดการเขตเศรษฐกิจการเกษตรสำหรับสินค้าเกษตรที่สำคัญของจังหวัดมุกดาหารให้เหมาะสม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th-TH" sz="1800" b="1" u="sng" spc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ต้นน้ำ</a:t>
                      </a:r>
                      <a:r>
                        <a:rPr lang="en-US" sz="1800" b="1" u="none" spc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 :</a:t>
                      </a:r>
                      <a:r>
                        <a:rPr lang="en-US" sz="1800" b="1" u="none" spc="0" baseline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 </a:t>
                      </a:r>
                      <a:r>
                        <a:rPr lang="th-TH" sz="1800" b="1" u="none" spc="0" baseline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............................................</a:t>
                      </a:r>
                      <a:endParaRPr lang="en-US" sz="1800" b="1" u="sng" spc="0" dirty="0" smtClean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  <a:p>
                      <a:pPr marL="271463" lvl="0" indent="-185738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685800" algn="l"/>
                        </a:tabLst>
                      </a:pPr>
                      <a:r>
                        <a:rPr lang="th-TH" sz="1800" b="1" spc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โครงการ.........................................................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>
                          <a:tab pos="685800" algn="l"/>
                        </a:tabLst>
                        <a:defRPr/>
                      </a:pPr>
                      <a:r>
                        <a:rPr lang="th-TH" sz="1800" b="1" u="sng" spc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กลางน้ำ</a:t>
                      </a:r>
                      <a:r>
                        <a:rPr lang="en-US" sz="1800" b="1" u="none" spc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 :</a:t>
                      </a:r>
                      <a:r>
                        <a:rPr lang="en-US" sz="1800" b="1" u="none" spc="0" baseline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 </a:t>
                      </a:r>
                      <a:r>
                        <a:rPr lang="th-TH" sz="1800" b="1" u="none" spc="0" baseline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การแปรรูป</a:t>
                      </a:r>
                      <a:endParaRPr lang="en-US" sz="1800" b="1" u="sng" spc="0" dirty="0" smtClean="0"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  <a:p>
                      <a:pPr marL="271463" lvl="0" indent="-185738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685800" algn="l"/>
                        </a:tabLst>
                      </a:pPr>
                      <a:r>
                        <a:rPr lang="th-TH" sz="1800" b="1" spc="0" dirty="0" smtClean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โครงการ.......................................................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>
                          <a:tab pos="685800" algn="l"/>
                        </a:tabLst>
                        <a:defRPr/>
                      </a:pPr>
                      <a:r>
                        <a:rPr lang="th-TH" sz="1800" b="1" u="sng" spc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ปลายน้ำ</a:t>
                      </a:r>
                      <a:r>
                        <a:rPr lang="en-US" sz="1800" b="1" u="none" spc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 :</a:t>
                      </a:r>
                      <a:r>
                        <a:rPr lang="en-US" sz="1800" b="1" u="none" spc="0" baseline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 </a:t>
                      </a:r>
                      <a:r>
                        <a:rPr lang="th-TH" sz="1800" b="1" u="none" spc="0" baseline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...........................</a:t>
                      </a:r>
                      <a:endParaRPr lang="en-US" sz="1800" b="1" u="sng" spc="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  <a:p>
                      <a:pPr marL="271463" lvl="0" indent="-185738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685800" algn="l"/>
                        </a:tabLst>
                      </a:pPr>
                      <a:r>
                        <a:rPr lang="th-TH" sz="1800" b="1" spc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โครงการ...........................................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56262" marR="56262" marT="0" marB="0"/>
                </a:tc>
                <a:tc>
                  <a:txBody>
                    <a:bodyPr/>
                    <a:lstStyle/>
                    <a:p>
                      <a:pPr marL="271463" lvl="0" indent="-185738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685800" algn="l"/>
                        </a:tabLs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56262" marR="5626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en-US" sz="1600" dirty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56262" marR="5626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en-US" sz="160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56262" marR="5626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en-US" sz="160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56262" marR="5626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en-US" sz="160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56262" marR="5626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en-US" sz="1600" dirty="0">
                          <a:effectLst/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56262" marR="56262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 rot="19677095">
            <a:off x="220955" y="57889"/>
            <a:ext cx="1285875" cy="523212"/>
          </a:xfrm>
          <a:prstGeom prst="rect">
            <a:avLst/>
          </a:prstGeom>
          <a:noFill/>
        </p:spPr>
        <p:txBody>
          <a:bodyPr lIns="91433" tIns="45716" rIns="91433" bIns="45716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ตัวอย่าง</a:t>
            </a:r>
          </a:p>
        </p:txBody>
      </p:sp>
      <p:sp>
        <p:nvSpPr>
          <p:cNvPr id="8" name="Rectangle 7"/>
          <p:cNvSpPr/>
          <p:nvPr/>
        </p:nvSpPr>
        <p:spPr>
          <a:xfrm rot="21600000">
            <a:off x="5220072" y="6095617"/>
            <a:ext cx="392392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lvl="0" indent="-177800" eaLnBrk="0" fontAlgn="base" hangingPunct="0">
              <a:lnSpc>
                <a:spcPts val="2000"/>
              </a:lnSpc>
              <a:buClr>
                <a:schemeClr val="accent1"/>
              </a:buClr>
            </a:pPr>
            <a:r>
              <a:rPr lang="th-TH" sz="1600" b="1" dirty="0" smtClean="0">
                <a:solidFill>
                  <a:srgbClr val="000000"/>
                </a:solidFill>
                <a:latin typeface="TH SarabunPSK" pitchFamily="34" charset="-34"/>
                <a:ea typeface="MS Mincho" pitchFamily="49" charset="-128"/>
                <a:cs typeface="TH SarabunPSK" pitchFamily="34" charset="-34"/>
              </a:rPr>
              <a:t>(</a:t>
            </a:r>
            <a:r>
              <a:rPr lang="en-US" sz="1600" b="1" dirty="0" smtClean="0">
                <a:solidFill>
                  <a:srgbClr val="000000"/>
                </a:solidFill>
                <a:latin typeface="TH SarabunPSK" pitchFamily="34" charset="-34"/>
                <a:ea typeface="MS Mincho" pitchFamily="49" charset="-128"/>
                <a:cs typeface="TH SarabunPSK" pitchFamily="34" charset="-34"/>
              </a:rPr>
              <a:t>A )</a:t>
            </a:r>
            <a:r>
              <a:rPr lang="th-TH" sz="1600" b="1" dirty="0">
                <a:solidFill>
                  <a:srgbClr val="000000"/>
                </a:solidFill>
                <a:latin typeface="TH SarabunPSK" pitchFamily="34" charset="-34"/>
                <a:ea typeface="MS Mincho" pitchFamily="49" charset="-128"/>
                <a:cs typeface="TH SarabunPSK" pitchFamily="34" charset="-34"/>
              </a:rPr>
              <a:t>โครงการจังหวัด/กลุ่ม</a:t>
            </a:r>
            <a:r>
              <a:rPr lang="th-TH" sz="1600" b="1" dirty="0" smtClean="0">
                <a:solidFill>
                  <a:srgbClr val="000000"/>
                </a:solidFill>
                <a:latin typeface="TH SarabunPSK" pitchFamily="34" charset="-34"/>
                <a:ea typeface="MS Mincho" pitchFamily="49" charset="-128"/>
                <a:cs typeface="TH SarabunPSK" pitchFamily="34" charset="-34"/>
              </a:rPr>
              <a:t>จังหวัด</a:t>
            </a:r>
          </a:p>
          <a:p>
            <a:pPr marL="177800" indent="-177800" eaLnBrk="0" fontAlgn="base" hangingPunct="0">
              <a:lnSpc>
                <a:spcPts val="2000"/>
              </a:lnSpc>
              <a:buClr>
                <a:schemeClr val="accent1"/>
              </a:buClr>
            </a:pPr>
            <a:r>
              <a:rPr lang="en-US" sz="1600" b="1" dirty="0" smtClean="0">
                <a:solidFill>
                  <a:srgbClr val="000000"/>
                </a:solidFill>
                <a:latin typeface="TH SarabunPSK" pitchFamily="34" charset="-34"/>
                <a:ea typeface="MS Mincho" pitchFamily="49" charset="-128"/>
                <a:cs typeface="TH SarabunPSK" pitchFamily="34" charset="-34"/>
              </a:rPr>
              <a:t>(F)</a:t>
            </a:r>
            <a:r>
              <a:rPr lang="th-TH" sz="1600" b="1" dirty="0" smtClean="0">
                <a:solidFill>
                  <a:srgbClr val="000000"/>
                </a:solidFill>
                <a:latin typeface="TH SarabunPSK" pitchFamily="34" charset="-34"/>
                <a:ea typeface="MS Mincho" pitchFamily="49" charset="-128"/>
                <a:cs typeface="TH SarabunPSK" pitchFamily="34" charset="-34"/>
              </a:rPr>
              <a:t> โครงการ</a:t>
            </a:r>
            <a:r>
              <a:rPr lang="th-TH" sz="1600" b="1" dirty="0">
                <a:solidFill>
                  <a:srgbClr val="000000"/>
                </a:solidFill>
                <a:latin typeface="TH SarabunPSK" pitchFamily="34" charset="-34"/>
                <a:ea typeface="MS Mincho" pitchFamily="49" charset="-128"/>
                <a:cs typeface="TH SarabunPSK" pitchFamily="34" charset="-34"/>
              </a:rPr>
              <a:t>ที่ขอรับการสนับสนุนกระทรวง กรม</a:t>
            </a:r>
            <a:endParaRPr lang="en-US" sz="1600" b="1" dirty="0">
              <a:solidFill>
                <a:srgbClr val="000000"/>
              </a:solidFill>
              <a:latin typeface="TH SarabunPSK" pitchFamily="34" charset="-34"/>
              <a:ea typeface="MS Mincho" pitchFamily="49" charset="-128"/>
              <a:cs typeface="TH SarabunPSK" pitchFamily="34" charset="-34"/>
            </a:endParaRPr>
          </a:p>
          <a:p>
            <a:pPr marL="177800" lvl="0" indent="-177800" eaLnBrk="0" fontAlgn="base" hangingPunct="0">
              <a:lnSpc>
                <a:spcPts val="2000"/>
              </a:lnSpc>
              <a:buClr>
                <a:schemeClr val="accent1"/>
              </a:buClr>
            </a:pPr>
            <a:r>
              <a:rPr lang="en-US" sz="1600" b="1" dirty="0" smtClean="0">
                <a:solidFill>
                  <a:srgbClr val="000000"/>
                </a:solidFill>
                <a:latin typeface="TH SarabunPSK" pitchFamily="34" charset="-34"/>
                <a:ea typeface="MS Mincho" pitchFamily="49" charset="-128"/>
                <a:cs typeface="TH SarabunPSK" pitchFamily="34" charset="-34"/>
              </a:rPr>
              <a:t>(L) </a:t>
            </a:r>
            <a:r>
              <a:rPr lang="th-TH" sz="1600" b="1" dirty="0">
                <a:solidFill>
                  <a:srgbClr val="000000"/>
                </a:solidFill>
                <a:latin typeface="TH SarabunPSK" pitchFamily="34" charset="-34"/>
                <a:ea typeface="MS Mincho" pitchFamily="49" charset="-128"/>
                <a:cs typeface="TH SarabunPSK" pitchFamily="34" charset="-34"/>
              </a:rPr>
              <a:t>โครงการที่ขอรับการสนับสนุนจากองค์กรปกครองส่วนท้องถิ่น</a:t>
            </a:r>
          </a:p>
        </p:txBody>
      </p:sp>
    </p:spTree>
    <p:extLst>
      <p:ext uri="{BB962C8B-B14F-4D97-AF65-F5344CB8AC3E}">
        <p14:creationId xmlns:p14="http://schemas.microsoft.com/office/powerpoint/2010/main" xmlns="" val="186775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1463</TotalTime>
  <Words>1726</Words>
  <Application>Microsoft Office PowerPoint</Application>
  <PresentationFormat>On-screen Show (4:3)</PresentationFormat>
  <Paragraphs>286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Office Theme</vt:lpstr>
      <vt:lpstr>1</vt:lpstr>
      <vt:lpstr>2_Office Theme</vt:lpstr>
      <vt:lpstr>แบบฟอร์มสรุปผลการทบทวนแผนพัฒนาจังหวัด แผนพัฒนากลุ่มจังหวัด 4 ปี(พ.ศ. 2558 - 2561)</vt:lpstr>
      <vt:lpstr>Slide 2</vt:lpstr>
      <vt:lpstr>Slide 3</vt:lpstr>
      <vt:lpstr>Slide 4</vt:lpstr>
      <vt:lpstr>Slide 5</vt:lpstr>
      <vt:lpstr>Slide 6</vt:lpstr>
      <vt:lpstr>เป้าประสงค์รวม/วัตถุประสงค์ (Objective) 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91</cp:revision>
  <cp:lastPrinted>2013-10-04T08:33:52Z</cp:lastPrinted>
  <dcterms:created xsi:type="dcterms:W3CDTF">2013-06-27T16:29:00Z</dcterms:created>
  <dcterms:modified xsi:type="dcterms:W3CDTF">2013-10-07T05:49:55Z</dcterms:modified>
</cp:coreProperties>
</file>