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4" r:id="rId3"/>
  </p:sldIdLst>
  <p:sldSz cx="10693400" cy="7561263"/>
  <p:notesSz cx="6797675" cy="9926638"/>
  <p:defaultTextStyle>
    <a:defPPr>
      <a:defRPr lang="en-US"/>
    </a:defPPr>
    <a:lvl1pPr marL="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1pPr>
    <a:lvl2pPr marL="52152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2pPr>
    <a:lvl3pPr marL="104305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3pPr>
    <a:lvl4pPr marL="156458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4pPr>
    <a:lvl5pPr marL="2086112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5pPr>
    <a:lvl6pPr marL="2607640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6pPr>
    <a:lvl7pPr marL="3129168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7pPr>
    <a:lvl8pPr marL="3650696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8pPr>
    <a:lvl9pPr marL="4172224" algn="l" defTabSz="1043056" rtl="0" eaLnBrk="1" latinLnBrk="0" hangingPunct="1">
      <a:defRPr sz="21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C7E2"/>
    <a:srgbClr val="0000FF"/>
    <a:srgbClr val="C401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8" autoAdjust="0"/>
  </p:normalViewPr>
  <p:slideViewPr>
    <p:cSldViewPr>
      <p:cViewPr>
        <p:scale>
          <a:sx n="60" d="100"/>
          <a:sy n="60" d="100"/>
        </p:scale>
        <p:origin x="-288" y="-96"/>
      </p:cViewPr>
      <p:guideLst>
        <p:guide orient="horz" pos="2382"/>
        <p:guide pos="336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752715" y="302802"/>
            <a:ext cx="2406015" cy="645157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670" y="302802"/>
            <a:ext cx="7039822" cy="645157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705" y="4858812"/>
            <a:ext cx="9089390" cy="1501751"/>
          </a:xfrm>
        </p:spPr>
        <p:txBody>
          <a:bodyPr anchor="t"/>
          <a:lstStyle>
            <a:lvl1pPr algn="l">
              <a:defRPr sz="46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 marL="521528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2pPr>
            <a:lvl3pPr marL="104305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6458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861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6076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12916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65069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17222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670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35812" y="1764295"/>
            <a:ext cx="4722918" cy="4990084"/>
          </a:xfrm>
        </p:spPr>
        <p:txBody>
          <a:bodyPr/>
          <a:lstStyle>
            <a:lvl1pPr>
              <a:defRPr sz="3200"/>
            </a:lvl1pPr>
            <a:lvl2pPr>
              <a:defRPr sz="27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670" y="1692533"/>
            <a:ext cx="4724775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670" y="2397901"/>
            <a:ext cx="4724775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099" y="1692533"/>
            <a:ext cx="4726631" cy="705367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21528" indent="0">
              <a:buNone/>
              <a:defRPr sz="2300" b="1"/>
            </a:lvl2pPr>
            <a:lvl3pPr marL="1043056" indent="0">
              <a:buNone/>
              <a:defRPr sz="2100" b="1"/>
            </a:lvl3pPr>
            <a:lvl4pPr marL="1564584" indent="0">
              <a:buNone/>
              <a:defRPr sz="1800" b="1"/>
            </a:lvl4pPr>
            <a:lvl5pPr marL="2086112" indent="0">
              <a:buNone/>
              <a:defRPr sz="1800" b="1"/>
            </a:lvl5pPr>
            <a:lvl6pPr marL="2607640" indent="0">
              <a:buNone/>
              <a:defRPr sz="1800" b="1"/>
            </a:lvl6pPr>
            <a:lvl7pPr marL="3129168" indent="0">
              <a:buNone/>
              <a:defRPr sz="1800" b="1"/>
            </a:lvl7pPr>
            <a:lvl8pPr marL="3650696" indent="0">
              <a:buNone/>
              <a:defRPr sz="1800" b="1"/>
            </a:lvl8pPr>
            <a:lvl9pPr marL="4172224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099" y="2397901"/>
            <a:ext cx="4726631" cy="4356478"/>
          </a:xfrm>
        </p:spPr>
        <p:txBody>
          <a:bodyPr/>
          <a:lstStyle>
            <a:lvl1pPr>
              <a:defRPr sz="2700"/>
            </a:lvl1pPr>
            <a:lvl2pPr>
              <a:defRPr sz="23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4671" y="301050"/>
            <a:ext cx="3518055" cy="1281214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0822" y="301051"/>
            <a:ext cx="5977908" cy="6453328"/>
          </a:xfrm>
        </p:spPr>
        <p:txBody>
          <a:bodyPr/>
          <a:lstStyle>
            <a:lvl1pPr>
              <a:defRPr sz="3700"/>
            </a:lvl1pPr>
            <a:lvl2pPr>
              <a:defRPr sz="3200"/>
            </a:lvl2pPr>
            <a:lvl3pPr>
              <a:defRPr sz="27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4671" y="1582265"/>
            <a:ext cx="3518055" cy="5172114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3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981" y="675613"/>
            <a:ext cx="6416040" cy="4536758"/>
          </a:xfrm>
        </p:spPr>
        <p:txBody>
          <a:bodyPr/>
          <a:lstStyle>
            <a:lvl1pPr marL="0" indent="0">
              <a:buNone/>
              <a:defRPr sz="3700"/>
            </a:lvl1pPr>
            <a:lvl2pPr marL="521528" indent="0">
              <a:buNone/>
              <a:defRPr sz="3200"/>
            </a:lvl2pPr>
            <a:lvl3pPr marL="1043056" indent="0">
              <a:buNone/>
              <a:defRPr sz="2700"/>
            </a:lvl3pPr>
            <a:lvl4pPr marL="1564584" indent="0">
              <a:buNone/>
              <a:defRPr sz="2300"/>
            </a:lvl4pPr>
            <a:lvl5pPr marL="2086112" indent="0">
              <a:buNone/>
              <a:defRPr sz="2300"/>
            </a:lvl5pPr>
            <a:lvl6pPr marL="2607640" indent="0">
              <a:buNone/>
              <a:defRPr sz="2300"/>
            </a:lvl6pPr>
            <a:lvl7pPr marL="3129168" indent="0">
              <a:buNone/>
              <a:defRPr sz="2300"/>
            </a:lvl7pPr>
            <a:lvl8pPr marL="3650696" indent="0">
              <a:buNone/>
              <a:defRPr sz="2300"/>
            </a:lvl8pPr>
            <a:lvl9pPr marL="4172224" indent="0">
              <a:buNone/>
              <a:defRPr sz="23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600"/>
            </a:lvl1pPr>
            <a:lvl2pPr marL="521528" indent="0">
              <a:buNone/>
              <a:defRPr sz="1400"/>
            </a:lvl2pPr>
            <a:lvl3pPr marL="1043056" indent="0">
              <a:buNone/>
              <a:defRPr sz="1100"/>
            </a:lvl3pPr>
            <a:lvl4pPr marL="1564584" indent="0">
              <a:buNone/>
              <a:defRPr sz="1000"/>
            </a:lvl4pPr>
            <a:lvl5pPr marL="2086112" indent="0">
              <a:buNone/>
              <a:defRPr sz="1000"/>
            </a:lvl5pPr>
            <a:lvl6pPr marL="2607640" indent="0">
              <a:buNone/>
              <a:defRPr sz="1000"/>
            </a:lvl6pPr>
            <a:lvl7pPr marL="3129168" indent="0">
              <a:buNone/>
              <a:defRPr sz="1000"/>
            </a:lvl7pPr>
            <a:lvl8pPr marL="3650696" indent="0">
              <a:buNone/>
              <a:defRPr sz="1000"/>
            </a:lvl8pPr>
            <a:lvl9pPr marL="4172224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670" y="302801"/>
            <a:ext cx="9624060" cy="1260211"/>
          </a:xfrm>
          <a:prstGeom prst="rect">
            <a:avLst/>
          </a:prstGeom>
        </p:spPr>
        <p:txBody>
          <a:bodyPr vert="horz" lIns="104306" tIns="52153" rIns="104306" bIns="52153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670" y="1764295"/>
            <a:ext cx="9624060" cy="4990084"/>
          </a:xfrm>
          <a:prstGeom prst="rect">
            <a:avLst/>
          </a:prstGeom>
        </p:spPr>
        <p:txBody>
          <a:bodyPr vert="horz" lIns="104306" tIns="52153" rIns="104306" bIns="52153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l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9/19/2013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vert="horz" lIns="104306" tIns="52153" rIns="104306" bIns="52153" rtlCol="0" anchor="ctr"/>
          <a:lstStyle>
            <a:lvl1pPr algn="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43056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91146" indent="-391146" algn="l" defTabSz="1043056" rtl="0" eaLnBrk="1" latinLnBrk="0" hangingPunct="1">
        <a:spcBef>
          <a:spcPct val="20000"/>
        </a:spcBef>
        <a:buFont typeface="Arial" pitchFamily="34" charset="0"/>
        <a:buChar char="•"/>
        <a:defRPr sz="3700" kern="1200">
          <a:solidFill>
            <a:schemeClr val="tx1"/>
          </a:solidFill>
          <a:latin typeface="+mn-lt"/>
          <a:ea typeface="+mn-ea"/>
          <a:cs typeface="+mn-cs"/>
        </a:defRPr>
      </a:lvl1pPr>
      <a:lvl2pPr marL="847483" indent="-325955" algn="l" defTabSz="1043056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30382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825348" indent="-260764" algn="l" defTabSz="1043056" rtl="0" eaLnBrk="1" latinLnBrk="0" hangingPunct="1">
        <a:spcBef>
          <a:spcPct val="20000"/>
        </a:spcBef>
        <a:buFont typeface="Arial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46876" indent="-260764" algn="l" defTabSz="1043056" rtl="0" eaLnBrk="1" latinLnBrk="0" hangingPunct="1">
        <a:spcBef>
          <a:spcPct val="20000"/>
        </a:spcBef>
        <a:buFont typeface="Arial" pitchFamily="34" charset="0"/>
        <a:buChar char="»"/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868404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389932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3911460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432988" indent="-260764" algn="l" defTabSz="1043056" rtl="0" eaLnBrk="1" latinLnBrk="0" hangingPunct="1">
        <a:spcBef>
          <a:spcPct val="20000"/>
        </a:spcBef>
        <a:buFont typeface="Arial" pitchFamily="34" charset="0"/>
        <a:buChar char="•"/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2152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4305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56458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086112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07640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29168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50696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72224" algn="l" defTabSz="1043056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315200" y="351631"/>
            <a:ext cx="3670300" cy="2074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2800" dirty="0" smtClean="0">
                <a:solidFill>
                  <a:schemeClr val="bg1"/>
                </a:solidFill>
                <a:latin typeface="4815_KwangMD_Catthai" pitchFamily="2" charset="0"/>
                <a:cs typeface="4815_KwangMD_Catthai" pitchFamily="2" charset="0"/>
              </a:rPr>
              <a:t>โครงการพัฒนานักบริหาร</a:t>
            </a:r>
            <a:br>
              <a:rPr lang="th-TH" sz="2800" dirty="0" smtClean="0">
                <a:solidFill>
                  <a:schemeClr val="bg1"/>
                </a:solidFill>
                <a:latin typeface="4815_KwangMD_Catthai" pitchFamily="2" charset="0"/>
                <a:cs typeface="4815_KwangMD_Catthai" pitchFamily="2" charset="0"/>
              </a:rPr>
            </a:br>
            <a:r>
              <a:rPr lang="th-TH" sz="2800" dirty="0" smtClean="0">
                <a:solidFill>
                  <a:schemeClr val="bg1"/>
                </a:solidFill>
                <a:latin typeface="4815_KwangMD_Catthai" pitchFamily="2" charset="0"/>
                <a:cs typeface="4815_KwangMD_Catthai" pitchFamily="2" charset="0"/>
              </a:rPr>
              <a:t>การเปลี่ยนแปลงรุ่น</a:t>
            </a:r>
            <a:r>
              <a:rPr lang="th-TH" sz="2800" dirty="0" smtClean="0">
                <a:solidFill>
                  <a:schemeClr val="bg1"/>
                </a:solidFill>
                <a:latin typeface="4815_KwangMD_Catthai" pitchFamily="2" charset="0"/>
                <a:cs typeface="4815_KwangMD_Catthai" pitchFamily="2" charset="0"/>
              </a:rPr>
              <a:t>ใหม</a:t>
            </a:r>
            <a:r>
              <a:rPr lang="th-TH" sz="3200" b="1" dirty="0" smtClean="0">
                <a:solidFill>
                  <a:schemeClr val="bg1"/>
                </a:solidFill>
                <a:latin typeface="4815_KwangMD_Catthai" pitchFamily="2" charset="0"/>
                <a:cs typeface="4815_KwangMD_Catthai" pitchFamily="2" charset="0"/>
              </a:rPr>
              <a:t>นปร.</a:t>
            </a:r>
            <a:endParaRPr lang="en-US" sz="3200" b="1" dirty="0">
              <a:solidFill>
                <a:schemeClr val="bg1"/>
              </a:solidFill>
              <a:latin typeface="4815_KwangMD_Catthai" pitchFamily="2" charset="0"/>
              <a:cs typeface="4815_KwangMD_Catthai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315200" y="1723231"/>
            <a:ext cx="3670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4815_KwangMD_Catthai" pitchFamily="2" charset="0"/>
                <a:cs typeface="4815_KwangMD_Catthai" pitchFamily="2" charset="0"/>
              </a:rPr>
              <a:t>Public Service Executive Development </a:t>
            </a:r>
            <a:r>
              <a:rPr lang="en-US" sz="2000" dirty="0" smtClean="0">
                <a:solidFill>
                  <a:schemeClr val="bg1"/>
                </a:solidFill>
                <a:latin typeface="4815_KwangMD_Catthai" pitchFamily="2" charset="0"/>
                <a:cs typeface="4815_KwangMD_Catthai" pitchFamily="2" charset="0"/>
              </a:rPr>
              <a:t>Program: </a:t>
            </a:r>
            <a:r>
              <a:rPr lang="en-US" sz="2000" b="1" dirty="0">
                <a:solidFill>
                  <a:schemeClr val="bg1"/>
                </a:solidFill>
                <a:latin typeface="4815_KwangMD_Catthai" pitchFamily="2" charset="0"/>
                <a:cs typeface="4815_KwangMD_Catthai" pitchFamily="2" charset="0"/>
              </a:rPr>
              <a:t>PSED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7901" y="1588"/>
            <a:ext cx="3581400" cy="7559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1" y="7938"/>
            <a:ext cx="3581400" cy="755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983457" y="141322"/>
            <a:ext cx="24190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1200" dirty="0" smtClean="0"/>
              <a:t>       ภายใต้</a:t>
            </a:r>
            <a:r>
              <a:rPr lang="th-TH" sz="1200" dirty="0"/>
              <a:t>สถานการณ์ของโลกในปัจจุบัน สังคมไทยต้องเผชิญกับแรงกดดันท้าทายจาก</a:t>
            </a:r>
            <a:r>
              <a:rPr lang="th-TH" sz="1200" dirty="0" smtClean="0"/>
              <a:t>ภายใน                และ</a:t>
            </a:r>
            <a:r>
              <a:rPr lang="th-TH" sz="1200" dirty="0"/>
              <a:t>ภายนอกประเทศ </a:t>
            </a:r>
            <a:r>
              <a:rPr lang="th-TH" sz="1200" dirty="0" smtClean="0"/>
              <a:t>   ไม่</a:t>
            </a:r>
            <a:r>
              <a:rPr lang="th-TH" sz="1200" dirty="0"/>
              <a:t>ว่าจะเป็นปัญหาที่สั่งสมจากการพัฒนาที่ไม่</a:t>
            </a:r>
            <a:r>
              <a:rPr lang="th-TH" sz="1200" dirty="0" smtClean="0"/>
              <a:t>สมดุล   และ</a:t>
            </a:r>
            <a:r>
              <a:rPr lang="th-TH" sz="1200" dirty="0"/>
              <a:t>ก่อให้เกิดความเหลื่อมล้ำ </a:t>
            </a:r>
            <a:r>
              <a:rPr lang="th-TH" sz="1200" dirty="0" smtClean="0"/>
              <a:t>  </a:t>
            </a:r>
            <a:endParaRPr lang="th-TH" sz="1200" dirty="0"/>
          </a:p>
        </p:txBody>
      </p:sp>
      <p:sp>
        <p:nvSpPr>
          <p:cNvPr id="15" name="TextBox 14"/>
          <p:cNvSpPr txBox="1"/>
          <p:nvPr/>
        </p:nvSpPr>
        <p:spPr>
          <a:xfrm>
            <a:off x="234131" y="881846"/>
            <a:ext cx="3168353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thaiDist"/>
            <a:r>
              <a:rPr lang="th-TH" sz="1200" dirty="0" smtClean="0"/>
              <a:t>ความขัดแย้งแย่ง</a:t>
            </a:r>
            <a:r>
              <a:rPr lang="th-TH" sz="1200" dirty="0"/>
              <a:t>ชิงทรัพยากร </a:t>
            </a:r>
            <a:r>
              <a:rPr lang="th-TH" sz="1200" dirty="0" smtClean="0"/>
              <a:t>การทุจริตคอร์รัปชั่น และความ</a:t>
            </a:r>
            <a:r>
              <a:rPr lang="th-TH" sz="1200" dirty="0"/>
              <a:t>แตกแยกทางการเมือง ตลอดจนกระแสโลกาภิวัตน์ก็ทำให้เกิดปัญหาขีดความสามารถในการแข่งขัน ความล้าหลังในการปรับตัวให้ทันต่อการเปลี่ยนแปลง ต่าง ๆ ที่กำลังเคลื่อนเข้ามาอย่าง</a:t>
            </a:r>
            <a:r>
              <a:rPr lang="th-TH" sz="1200" dirty="0" smtClean="0"/>
              <a:t>รวดเร็ว</a:t>
            </a:r>
          </a:p>
          <a:p>
            <a:pPr algn="thaiDist"/>
            <a:r>
              <a:rPr lang="th-TH" sz="1200" dirty="0" smtClean="0"/>
              <a:t>          ใน</a:t>
            </a:r>
            <a:r>
              <a:rPr lang="th-TH" sz="1200" dirty="0"/>
              <a:t>ขณะเดียวกันความคาดหวังของประชาชนในแต่ละระดับต่อการแก้ไขปัญหาของภาครัฐก็มีลักษณะแตกต่างกันออกไป โดยคนที่มีฐานะทางเศรษฐกิจสังคมสูง มีโอกาสและความสามารถมากต่างต้องการให้รัฐลดบทบาทลดขนาดลง ในขณะที่คนยากจน ด้อยโอกาส ด้อยความสามารถต่างกลับคิดพึ่งพารัฐมากขึ้น ต้องการให้รัฐมีบทบาทภารกิจมากขึ้นในการดูแลช่วยเหลือคนยากจน โดยเรียกร้องให้มีการจัดสรรทรัพยากรสาธารณะในลักษณะนโยบายประชานิยมหรือปรับเข้าสู่ระบบรัฐสวัสดิการ รวมทั้งบางส่วนได้มีการรวมกลุ่มชุมชนขึ้นเป็นประชาคมในรูปแบบต่าง ๆ เพื่อพึ่งพิงตนเองมาก</a:t>
            </a:r>
            <a:r>
              <a:rPr lang="th-TH" sz="1200" dirty="0" smtClean="0"/>
              <a:t>ขึ้น</a:t>
            </a:r>
          </a:p>
          <a:p>
            <a:pPr algn="thaiDist"/>
            <a:r>
              <a:rPr lang="th-TH" sz="1200" dirty="0" smtClean="0"/>
              <a:t>          ปัญหา</a:t>
            </a:r>
            <a:r>
              <a:rPr lang="th-TH" sz="1200" dirty="0"/>
              <a:t>และความต้องการเหล่านี้มีความสลับซับซ้อนในหลาย ๆ ระดับ การแก้ไขปัญหาในลักษณะเดิมที่มีลักษณะในแบบอำนาจนิยมจะยิ่งเพิ่มความไม่เป็นธรรมในสังคมให้มากขึ้น จึงจำเป็นต้องปรับเปลี่ยนกระบวนการบริหารกิจการบ้านเมืองใหม่ โดยเน้นดำเนินงานแบบยึดประชาชนเป็นศูนย์กลาง และปฏิบัติงานตามประเด็นนโยบายที่สอดคล้องกับลักษณะของปัญหาและความต้องการทางเศรษฐกิจสังคมของคนและพื้นที่ที่แตกต่างกัน ดังนั้น การบริหารกิจการบ้านเมืองที่ดีจะต้องเป็นไปเพื่อคุ้มครองผู้ด้อยโอกาสในสังคมและผู้ที่ได้รับผลกระทบหรือไม่สามารถปรับตัวได้ในกระบวนการโลกาภิวัตน์ ในขณะเดียวกันต้องมีบทบาทในการสนับสนุน อำนวยประโยชน์และไม่เป็นอุปสรรคต่อการดำเนินกิจกรรมทางเศรษฐกิจและการใช้ชีวิตแบบพลเมืองโลกของธุรกิจและคนชั้นกลางทั่วไป</a:t>
            </a:r>
            <a:endParaRPr lang="th-TH" sz="1200" dirty="0" smtClean="0"/>
          </a:p>
          <a:p>
            <a:pPr algn="thaiDist"/>
            <a:r>
              <a:rPr lang="th-TH" sz="1200" dirty="0" smtClean="0"/>
              <a:t>           สถาบัน</a:t>
            </a:r>
            <a:r>
              <a:rPr lang="th-TH" sz="1200" dirty="0"/>
              <a:t>ส่งเสริมการบริหารกิจการบ้านเมืองที่ดี ในฐานะหน่วยบริการรูปแบบพิเศษ ภายใต้สังกัดของสำนักงานคณะกรรมการพัฒนาระบบราชการ (ก.พ.ร.) จึงได้ริเริ่มและจัดให้มี “หลักสูตรการบริหารกิจการบ้านเมืองที่ดี เพื่อการพัฒนาอย่างยั่งยืน สำหรับนักบริหารระดับสูง” ขึ้น เพื่อมุ่งเน้นและส่งเสริมให้ผู้บริหารของหน่วยงานภาครัฐ อาทิ   </a:t>
            </a:r>
            <a:r>
              <a:rPr lang="th-TH" sz="1200" dirty="0" smtClean="0"/>
              <a:t>ส่วน</a:t>
            </a:r>
            <a:r>
              <a:rPr lang="th-TH" sz="1200" dirty="0"/>
              <a:t>ราชการ จังหวัด องค์การมหาชน สถาบันอุดมศึกษา องค์กรปกครองส่วนท้องถิ่น และอื่นๆ ตลอดจนผู้บริหารของภาคเอกชนและประชาชนทั่วไปที่สนใจ ได้มีความรู้ความเข้าใจเกี่ยวกับการบริหารประเทศเพื่อประโยชน์สุขของประชาชน และการกำกับดูแลองค์การตามหลักธรรมาภิบาลของการบริหารกิจการบ้านเมืองที่ดี อันจะนำไปสู่การพัฒนางานและพัฒนาตนให้เป็นไปอย่างถูกต้องเหมาะสมต่อไป 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762524" y="97968"/>
            <a:ext cx="3096344" cy="1015663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thaiDist"/>
            <a:r>
              <a:rPr lang="th-TH" sz="1500" b="1" dirty="0"/>
              <a:t>ปณิธานหลัก : </a:t>
            </a:r>
          </a:p>
          <a:p>
            <a:pPr algn="thaiDist"/>
            <a:r>
              <a:rPr lang="th-TH" sz="1500" dirty="0"/>
              <a:t>เพื่อมุ่งเน้นให้ผู้เข้ารับการศึกษาอบรมสามารถคิด </a:t>
            </a:r>
            <a:r>
              <a:rPr lang="th-TH" sz="1500" dirty="0" smtClean="0"/>
              <a:t>วิเคราะห์  และ</a:t>
            </a:r>
            <a:r>
              <a:rPr lang="th-TH" sz="1500" dirty="0"/>
              <a:t>นำผลที่ได้รับไปปรับใช้เพื่อพัฒนาหน่วยงานของตนเองให้เกิดความยั่งยืนต่อไป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62523" y="1171733"/>
            <a:ext cx="3096345" cy="36317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sz="15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โครงสร้างและรายละเอียดของหลักสูตรฯ</a:t>
            </a:r>
          </a:p>
          <a:p>
            <a:pPr algn="ctr"/>
            <a:r>
              <a:rPr lang="th-TH" sz="1500" dirty="0" smtClean="0"/>
              <a:t>ประกอบด้วย </a:t>
            </a:r>
            <a:r>
              <a:rPr lang="th-TH" sz="1500" dirty="0"/>
              <a:t>3 ส่วน</a:t>
            </a:r>
            <a:r>
              <a:rPr lang="th-TH" sz="1500" dirty="0" smtClean="0"/>
              <a:t>ได้แก่</a:t>
            </a:r>
          </a:p>
          <a:p>
            <a:pPr algn="ctr"/>
            <a:r>
              <a:rPr lang="th-TH" sz="1500" dirty="0" smtClean="0"/>
              <a:t> </a:t>
            </a:r>
            <a:r>
              <a:rPr lang="th-TH" sz="1500" dirty="0"/>
              <a:t>การเรียนรู้ใน</a:t>
            </a:r>
            <a:r>
              <a:rPr lang="th-TH" sz="1500" dirty="0" smtClean="0"/>
              <a:t>ห้องเรียน</a:t>
            </a:r>
          </a:p>
          <a:p>
            <a:pPr algn="ctr"/>
            <a:r>
              <a:rPr lang="th-TH" sz="1500" dirty="0" smtClean="0"/>
              <a:t> </a:t>
            </a:r>
            <a:r>
              <a:rPr lang="th-TH" sz="1500" dirty="0"/>
              <a:t>การจัดทำเอกสารวิชาการส่วนบุคคล </a:t>
            </a:r>
            <a:endParaRPr lang="th-TH" sz="1500" dirty="0" smtClean="0"/>
          </a:p>
          <a:p>
            <a:pPr algn="ctr"/>
            <a:r>
              <a:rPr lang="th-TH" sz="1500" dirty="0" smtClean="0"/>
              <a:t>และ</a:t>
            </a:r>
            <a:r>
              <a:rPr lang="th-TH" sz="1500" dirty="0"/>
              <a:t>การศึกษาดูงานนอกสถานที่ </a:t>
            </a:r>
          </a:p>
          <a:p>
            <a:pPr algn="ctr"/>
            <a:r>
              <a:rPr lang="th-TH" sz="1500" dirty="0" smtClean="0"/>
              <a:t>เนื้อหา</a:t>
            </a:r>
            <a:r>
              <a:rPr lang="th-TH" sz="1500" dirty="0"/>
              <a:t>การเรียนรู้ในห้องเรียนประกอบด้วย </a:t>
            </a:r>
            <a:r>
              <a:rPr lang="th-TH" sz="1500" dirty="0" smtClean="0"/>
              <a:t> </a:t>
            </a:r>
            <a:r>
              <a:rPr lang="th-TH" sz="1500" dirty="0"/>
              <a:t>7 </a:t>
            </a:r>
            <a:r>
              <a:rPr lang="th-TH" sz="1500" dirty="0" smtClean="0"/>
              <a:t>หมวดวิชา  ดังนี้</a:t>
            </a:r>
          </a:p>
          <a:p>
            <a:pPr algn="ctr"/>
            <a:endParaRPr lang="th-TH" sz="800" dirty="0"/>
          </a:p>
          <a:p>
            <a:pPr algn="thaiDist"/>
            <a:r>
              <a:rPr lang="th-TH" sz="1300" dirty="0" smtClean="0"/>
              <a:t>หมวด</a:t>
            </a:r>
            <a:r>
              <a:rPr lang="th-TH" sz="1300" dirty="0"/>
              <a:t>วิชาที่ 1</a:t>
            </a:r>
            <a:r>
              <a:rPr lang="th-TH" sz="1300" dirty="0" smtClean="0"/>
              <a:t>:   </a:t>
            </a:r>
            <a:r>
              <a:rPr lang="th-TH" sz="1300" dirty="0"/>
              <a:t>ภาพรวมของการบริหารกิจการบ้านเมืองที่ดี </a:t>
            </a:r>
            <a:r>
              <a:rPr lang="th-TH" sz="1300" dirty="0" smtClean="0"/>
              <a:t>      </a:t>
            </a:r>
          </a:p>
          <a:p>
            <a:pPr algn="thaiDist"/>
            <a:r>
              <a:rPr lang="th-TH" sz="1300" dirty="0"/>
              <a:t> </a:t>
            </a:r>
            <a:r>
              <a:rPr lang="th-TH" sz="1300" dirty="0" smtClean="0"/>
              <a:t>                       เพื่อการ</a:t>
            </a:r>
            <a:r>
              <a:rPr lang="th-TH" sz="1300" dirty="0"/>
              <a:t>พัฒนาอย่าง</a:t>
            </a:r>
            <a:r>
              <a:rPr lang="th-TH" sz="1300" dirty="0" smtClean="0"/>
              <a:t>ยั่งยืน</a:t>
            </a:r>
            <a:endParaRPr lang="th-TH" sz="1300" dirty="0"/>
          </a:p>
          <a:p>
            <a:pPr algn="thaiDist"/>
            <a:r>
              <a:rPr lang="th-TH" sz="1300" dirty="0"/>
              <a:t>หมวดวิชาที่ 2: </a:t>
            </a:r>
            <a:r>
              <a:rPr lang="th-TH" sz="1300" dirty="0" smtClean="0"/>
              <a:t>  หลัก</a:t>
            </a:r>
            <a:r>
              <a:rPr lang="th-TH" sz="1300" dirty="0"/>
              <a:t>ธรรมาภิบาลของการบริหาร</a:t>
            </a:r>
            <a:r>
              <a:rPr lang="th-TH" sz="1300" dirty="0" smtClean="0"/>
              <a:t>กิจการ</a:t>
            </a:r>
          </a:p>
          <a:p>
            <a:r>
              <a:rPr lang="th-TH" sz="1300" dirty="0" smtClean="0"/>
              <a:t>                        บ้านเมืองที่ดี	</a:t>
            </a:r>
          </a:p>
          <a:p>
            <a:r>
              <a:rPr lang="th-TH" sz="1300" dirty="0" smtClean="0"/>
              <a:t>หมวด</a:t>
            </a:r>
            <a:r>
              <a:rPr lang="th-TH" sz="1300" dirty="0"/>
              <a:t>วิชาที่ 3: </a:t>
            </a:r>
            <a:r>
              <a:rPr lang="th-TH" sz="1300" dirty="0" smtClean="0"/>
              <a:t>  แนวโน้ม</a:t>
            </a:r>
            <a:r>
              <a:rPr lang="th-TH" sz="1300" dirty="0"/>
              <a:t>และบริบทของการ</a:t>
            </a:r>
            <a:r>
              <a:rPr lang="th-TH" sz="1300" dirty="0" smtClean="0"/>
              <a:t>เปลี่ยนแปลง</a:t>
            </a:r>
          </a:p>
          <a:p>
            <a:r>
              <a:rPr lang="th-TH" sz="1300" dirty="0" smtClean="0"/>
              <a:t>หมวด</a:t>
            </a:r>
            <a:r>
              <a:rPr lang="th-TH" sz="1300" dirty="0"/>
              <a:t>วิชาที่ 4: </a:t>
            </a:r>
            <a:r>
              <a:rPr lang="th-TH" sz="1300" dirty="0" smtClean="0"/>
              <a:t>  นโยบาย</a:t>
            </a:r>
            <a:r>
              <a:rPr lang="th-TH" sz="1300" dirty="0"/>
              <a:t>สาธารณะ 	</a:t>
            </a:r>
          </a:p>
          <a:p>
            <a:r>
              <a:rPr lang="th-TH" sz="1300" dirty="0" smtClean="0"/>
              <a:t>หมวด</a:t>
            </a:r>
            <a:r>
              <a:rPr lang="th-TH" sz="1300" dirty="0"/>
              <a:t>วิชาที่ 5: </a:t>
            </a:r>
            <a:r>
              <a:rPr lang="th-TH" sz="1300" dirty="0" smtClean="0"/>
              <a:t>  การ</a:t>
            </a:r>
            <a:r>
              <a:rPr lang="th-TH" sz="1300" dirty="0"/>
              <a:t>บริหารภายใต้โลกแห่งความ</a:t>
            </a:r>
            <a:r>
              <a:rPr lang="th-TH" sz="1300" dirty="0" smtClean="0"/>
              <a:t>เปลี่ยนแปลง</a:t>
            </a:r>
          </a:p>
          <a:p>
            <a:r>
              <a:rPr lang="th-TH" sz="1300" dirty="0" smtClean="0"/>
              <a:t>หมวดวิชาที่ 6:   ภาวะผู้นำ </a:t>
            </a:r>
            <a:r>
              <a:rPr lang="en-US" sz="1000" dirty="0" smtClean="0"/>
              <a:t>(Leading in  21</a:t>
            </a:r>
            <a:r>
              <a:rPr lang="en-US" sz="1000" baseline="30000" dirty="0" smtClean="0"/>
              <a:t>st</a:t>
            </a:r>
            <a:r>
              <a:rPr lang="en-US" sz="1000" dirty="0" smtClean="0"/>
              <a:t> Century</a:t>
            </a:r>
            <a:r>
              <a:rPr lang="en-US" sz="1300" dirty="0" smtClean="0"/>
              <a:t>)</a:t>
            </a:r>
            <a:endParaRPr lang="th-TH" sz="1300" dirty="0" smtClean="0"/>
          </a:p>
          <a:p>
            <a:r>
              <a:rPr lang="th-TH" sz="1300" dirty="0" smtClean="0"/>
              <a:t>หมวด</a:t>
            </a:r>
            <a:r>
              <a:rPr lang="th-TH" sz="1300" dirty="0"/>
              <a:t>วิชาที่ 7: </a:t>
            </a:r>
            <a:r>
              <a:rPr lang="th-TH" sz="1300" dirty="0" smtClean="0"/>
              <a:t>  สรุป</a:t>
            </a:r>
            <a:r>
              <a:rPr lang="th-TH" sz="1300" dirty="0"/>
              <a:t>รวบยอด	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696009" y="4929108"/>
            <a:ext cx="352289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/>
              <a:t>ที่ปรึกษาและคณะกรรมการบริหารหลักสูตรฯ</a:t>
            </a:r>
          </a:p>
          <a:p>
            <a:r>
              <a:rPr lang="th-TH" sz="1300" dirty="0" smtClean="0"/>
              <a:t>นายพลากร   สุวรรณรัฐ	               ที่</a:t>
            </a:r>
            <a:r>
              <a:rPr lang="th-TH" sz="1300" dirty="0"/>
              <a:t>ปรึกษา</a:t>
            </a:r>
          </a:p>
          <a:p>
            <a:r>
              <a:rPr lang="th-TH" sz="1300" dirty="0" smtClean="0"/>
              <a:t>นายสมพล   เกียรติไพบูลย์           ที่</a:t>
            </a:r>
            <a:r>
              <a:rPr lang="th-TH" sz="1300" dirty="0"/>
              <a:t>ปรึกษา</a:t>
            </a:r>
          </a:p>
          <a:p>
            <a:r>
              <a:rPr lang="th-TH" sz="1300" dirty="0" smtClean="0"/>
              <a:t>ศ.ดร.</a:t>
            </a:r>
            <a:r>
              <a:rPr lang="th-TH" sz="1300" dirty="0"/>
              <a:t>ชัย</a:t>
            </a:r>
            <a:r>
              <a:rPr lang="th-TH" sz="1300" dirty="0" smtClean="0"/>
              <a:t>อนันต์  สมุทวณิช            ที่</a:t>
            </a:r>
            <a:r>
              <a:rPr lang="th-TH" sz="1300" dirty="0"/>
              <a:t>ปรึกษา</a:t>
            </a:r>
          </a:p>
          <a:p>
            <a:r>
              <a:rPr lang="th-TH" sz="1300" dirty="0" smtClean="0"/>
              <a:t>ดร.</a:t>
            </a:r>
            <a:r>
              <a:rPr lang="th-TH" sz="1300" dirty="0"/>
              <a:t>ณรงค์</a:t>
            </a:r>
            <a:r>
              <a:rPr lang="th-TH" sz="1300" dirty="0" smtClean="0"/>
              <a:t>ชัย   อัครเศรณี              ที่</a:t>
            </a:r>
            <a:r>
              <a:rPr lang="th-TH" sz="1300" dirty="0"/>
              <a:t>ปรึกษา</a:t>
            </a:r>
          </a:p>
          <a:p>
            <a:r>
              <a:rPr lang="th-TH" sz="1300" dirty="0" smtClean="0"/>
              <a:t>ศ.พิเศษ </a:t>
            </a:r>
            <a:r>
              <a:rPr lang="th-TH" sz="1300" dirty="0"/>
              <a:t>ดร.ทศ</a:t>
            </a:r>
            <a:r>
              <a:rPr lang="th-TH" sz="1300" dirty="0" smtClean="0"/>
              <a:t>พร   ศิ</a:t>
            </a:r>
            <a:r>
              <a:rPr lang="th-TH" sz="1300" dirty="0"/>
              <a:t>ริ</a:t>
            </a:r>
            <a:r>
              <a:rPr lang="th-TH" sz="1300" dirty="0" smtClean="0"/>
              <a:t>สัมพันธ์     ประธาน</a:t>
            </a:r>
            <a:r>
              <a:rPr lang="th-TH" sz="1300" dirty="0"/>
              <a:t>กรรมการบริหาร</a:t>
            </a:r>
            <a:r>
              <a:rPr lang="th-TH" sz="1300" dirty="0" smtClean="0"/>
              <a:t>หลักสูตรฯ</a:t>
            </a:r>
            <a:endParaRPr lang="th-TH" sz="1300" dirty="0"/>
          </a:p>
          <a:p>
            <a:r>
              <a:rPr lang="th-TH" sz="1300" dirty="0" smtClean="0"/>
              <a:t>นายมนุชญ์   วัฒน</a:t>
            </a:r>
            <a:r>
              <a:rPr lang="th-TH" sz="1300" dirty="0"/>
              <a:t>โก</a:t>
            </a:r>
            <a:r>
              <a:rPr lang="th-TH" sz="1300" dirty="0" smtClean="0"/>
              <a:t>เมร              รอง</a:t>
            </a:r>
            <a:r>
              <a:rPr lang="th-TH" sz="1300" dirty="0"/>
              <a:t>ประธานกรรมการบริหาร</a:t>
            </a:r>
            <a:r>
              <a:rPr lang="th-TH" sz="1300" dirty="0" smtClean="0"/>
              <a:t>หลักสูตรฯ</a:t>
            </a:r>
            <a:endParaRPr lang="th-TH" sz="1300" dirty="0"/>
          </a:p>
          <a:p>
            <a:r>
              <a:rPr lang="th-TH" sz="1300" dirty="0" smtClean="0"/>
              <a:t>ศ.ดร.</a:t>
            </a:r>
            <a:r>
              <a:rPr lang="th-TH" sz="1300" dirty="0"/>
              <a:t>ชาติ</a:t>
            </a:r>
            <a:r>
              <a:rPr lang="th-TH" sz="1300" dirty="0" smtClean="0"/>
              <a:t>ชาย   ณ เชียงใหม่</a:t>
            </a:r>
            <a:r>
              <a:rPr lang="th-TH" sz="1300" dirty="0"/>
              <a:t> </a:t>
            </a:r>
            <a:r>
              <a:rPr lang="th-TH" sz="1300" dirty="0" smtClean="0"/>
              <a:t>       กรรมการ</a:t>
            </a:r>
            <a:endParaRPr lang="th-TH" sz="1300" dirty="0"/>
          </a:p>
          <a:p>
            <a:r>
              <a:rPr lang="th-TH" sz="1300" dirty="0" smtClean="0"/>
              <a:t>ผศ.ปัณรส   มาลา</a:t>
            </a:r>
            <a:r>
              <a:rPr lang="th-TH" sz="1300" dirty="0"/>
              <a:t>กุล ณ </a:t>
            </a:r>
            <a:r>
              <a:rPr lang="th-TH" sz="1300" dirty="0" smtClean="0"/>
              <a:t>อยุธยา   กรรมการ</a:t>
            </a:r>
            <a:endParaRPr lang="th-TH" sz="1300" dirty="0"/>
          </a:p>
          <a:p>
            <a:r>
              <a:rPr lang="th-TH" sz="1300" dirty="0" smtClean="0"/>
              <a:t>ผู้อำนวยการ</a:t>
            </a:r>
            <a:r>
              <a:rPr lang="th-TH" sz="1300" dirty="0"/>
              <a:t>สถาบัน</a:t>
            </a:r>
            <a:r>
              <a:rPr lang="th-TH" sz="1300" dirty="0" smtClean="0"/>
              <a:t>ส่งเสริม         กรรมการ</a:t>
            </a:r>
            <a:r>
              <a:rPr lang="th-TH" sz="1300" dirty="0"/>
              <a:t>และเลขานุการ</a:t>
            </a:r>
            <a:r>
              <a:rPr lang="th-TH" sz="1300" dirty="0" smtClean="0"/>
              <a:t>หลักสูตรฯ</a:t>
            </a:r>
            <a:endParaRPr lang="th-TH" sz="1300" dirty="0"/>
          </a:p>
          <a:p>
            <a:r>
              <a:rPr lang="th-TH" sz="1300" dirty="0" smtClean="0"/>
              <a:t>การ</a:t>
            </a:r>
            <a:r>
              <a:rPr lang="th-TH" sz="1300" dirty="0"/>
              <a:t>บริหารกิจการบ้านเมืองที่ดี	</a:t>
            </a:r>
            <a:endParaRPr lang="th-TH" sz="1300" dirty="0" smtClean="0"/>
          </a:p>
        </p:txBody>
      </p:sp>
      <p:pic>
        <p:nvPicPr>
          <p:cNvPr id="2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3100" y="37306"/>
            <a:ext cx="3581400" cy="755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8" name="TextBox 27"/>
          <p:cNvSpPr txBox="1"/>
          <p:nvPr/>
        </p:nvSpPr>
        <p:spPr>
          <a:xfrm>
            <a:off x="7191104" y="2585939"/>
            <a:ext cx="3286693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ระยะเวลาการศึกษาอบรมในหลักสูตร</a:t>
            </a:r>
            <a:r>
              <a:rPr lang="th-TH" sz="1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ฯ</a:t>
            </a:r>
          </a:p>
          <a:p>
            <a:r>
              <a:rPr lang="th-TH" sz="1400" dirty="0" smtClean="0"/>
              <a:t>รวม</a:t>
            </a:r>
            <a:r>
              <a:rPr lang="th-TH" sz="1400" dirty="0"/>
              <a:t>ทั้งสิ้นจำนวน 180  ชั่วโมง ประกอบด้วย</a:t>
            </a:r>
          </a:p>
          <a:p>
            <a:r>
              <a:rPr lang="th-TH" sz="1400" dirty="0" smtClean="0"/>
              <a:t>การ</a:t>
            </a:r>
            <a:r>
              <a:rPr lang="th-TH" sz="1400" dirty="0"/>
              <a:t>เรียนรู้ในห้องเรียน	</a:t>
            </a:r>
            <a:r>
              <a:rPr lang="th-TH" sz="1400" dirty="0" smtClean="0"/>
              <a:t>102  ชั่วโมง</a:t>
            </a:r>
            <a:endParaRPr lang="th-TH" sz="1400" dirty="0"/>
          </a:p>
          <a:p>
            <a:r>
              <a:rPr lang="th-TH" sz="1400" dirty="0" smtClean="0"/>
              <a:t>การ</a:t>
            </a:r>
            <a:r>
              <a:rPr lang="th-TH" sz="1400" dirty="0"/>
              <a:t>นำเสนอเอกสารวิชาการส่วนบุคคล	</a:t>
            </a:r>
            <a:r>
              <a:rPr lang="th-TH" sz="1400" dirty="0" smtClean="0"/>
              <a:t>  18  ชั่วโมง</a:t>
            </a:r>
            <a:r>
              <a:rPr lang="th-TH" sz="1400" u="sng" dirty="0" smtClean="0"/>
              <a:t>การศึกษาดูงาน</a:t>
            </a:r>
          </a:p>
          <a:p>
            <a:r>
              <a:rPr lang="th-TH" sz="1400" dirty="0" smtClean="0"/>
              <a:t>ภายในประเทศ </a:t>
            </a:r>
            <a:r>
              <a:rPr lang="th-TH" sz="1400" dirty="0"/>
              <a:t>2 </a:t>
            </a:r>
            <a:r>
              <a:rPr lang="th-TH" sz="1400" dirty="0" smtClean="0"/>
              <a:t>ครั้ง</a:t>
            </a:r>
            <a:r>
              <a:rPr lang="th-TH" sz="1400" dirty="0"/>
              <a:t>	</a:t>
            </a:r>
            <a:r>
              <a:rPr lang="th-TH" sz="1400" dirty="0" smtClean="0"/>
              <a:t>	  </a:t>
            </a:r>
            <a:r>
              <a:rPr lang="th-TH" sz="1400" dirty="0"/>
              <a:t>24  </a:t>
            </a:r>
            <a:r>
              <a:rPr lang="th-TH" sz="1400" dirty="0" smtClean="0"/>
              <a:t>ชั่วโมง</a:t>
            </a:r>
            <a:endParaRPr lang="th-TH" sz="1400" dirty="0"/>
          </a:p>
          <a:p>
            <a:r>
              <a:rPr lang="th-TH" sz="1400" dirty="0" smtClean="0"/>
              <a:t>ต่างประเทศ </a:t>
            </a:r>
            <a:r>
              <a:rPr lang="th-TH" sz="1400" dirty="0"/>
              <a:t>1 ครั้ง(ตามความสมัครใจ</a:t>
            </a:r>
            <a:r>
              <a:rPr lang="th-TH" sz="1400" dirty="0" smtClean="0"/>
              <a:t>)	  </a:t>
            </a:r>
            <a:r>
              <a:rPr lang="th-TH" sz="1400" dirty="0"/>
              <a:t>36  </a:t>
            </a:r>
            <a:r>
              <a:rPr lang="th-TH" sz="1400" dirty="0" smtClean="0"/>
              <a:t>ชั่วโมง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191104" y="4186139"/>
            <a:ext cx="3243547" cy="95410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th-TH" sz="1400" b="1" dirty="0" smtClean="0"/>
              <a:t>วัน  เวลา และสถานที่</a:t>
            </a:r>
          </a:p>
          <a:p>
            <a:r>
              <a:rPr lang="th-TH" sz="1400" dirty="0" smtClean="0"/>
              <a:t>วันเสาร์  เวลา  </a:t>
            </a:r>
            <a:r>
              <a:rPr lang="th-TH" sz="1400" dirty="0"/>
              <a:t>09.00 - </a:t>
            </a:r>
            <a:r>
              <a:rPr lang="th-TH" sz="1400" dirty="0" smtClean="0"/>
              <a:t>16.30 น.</a:t>
            </a:r>
          </a:p>
          <a:p>
            <a:r>
              <a:rPr lang="th-TH" sz="1400" dirty="0" smtClean="0"/>
              <a:t>ระหว่างวันที่  2  กุมภาพันธ์  2557 ถึง วันที่  25 ตุลาคม  2557</a:t>
            </a:r>
          </a:p>
          <a:p>
            <a:r>
              <a:rPr lang="th-TH" sz="1400" dirty="0" smtClean="0"/>
              <a:t>ณ  อาคาร กสท โทรคมนาคม บางรัก</a:t>
            </a:r>
            <a:endParaRPr lang="th-TH" sz="1400" dirty="0"/>
          </a:p>
        </p:txBody>
      </p:sp>
      <p:sp>
        <p:nvSpPr>
          <p:cNvPr id="31" name="TextBox 30"/>
          <p:cNvSpPr txBox="1"/>
          <p:nvPr/>
        </p:nvSpPr>
        <p:spPr>
          <a:xfrm>
            <a:off x="7191104" y="5252939"/>
            <a:ext cx="324354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เกณฑ์การพิจารณาให้ผ่านหลักสูตรฯ  </a:t>
            </a:r>
            <a:endParaRPr lang="th-TH" sz="16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th-TH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และ</a:t>
            </a:r>
            <a:r>
              <a:rPr lang="th-TH" sz="1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ได้รับมอบ</a:t>
            </a:r>
            <a:r>
              <a:rPr lang="th-TH" sz="1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ประกาศนียบัตร</a:t>
            </a:r>
          </a:p>
          <a:p>
            <a:pPr algn="thaiDist"/>
            <a:r>
              <a:rPr lang="th-TH" sz="1600" dirty="0" smtClean="0"/>
              <a:t>1</a:t>
            </a:r>
            <a:r>
              <a:rPr lang="th-TH" sz="1600" dirty="0"/>
              <a:t>. เข้าศึกษาอบรมในหลักสูตรฯ  (การเรียนรู้ในห้องเรียนและการศึกษาดูงานภายในประเทศ</a:t>
            </a:r>
            <a:r>
              <a:rPr lang="th-TH" sz="1600" dirty="0" smtClean="0"/>
              <a:t>)ตามที่กำหนด         </a:t>
            </a:r>
            <a:r>
              <a:rPr lang="th-TH" sz="1600" dirty="0"/>
              <a:t>ไม่น้อยกว่าร้อยละ 75</a:t>
            </a:r>
          </a:p>
          <a:p>
            <a:pPr algn="thaiDist"/>
            <a:r>
              <a:rPr lang="th-TH" sz="1600" dirty="0" smtClean="0"/>
              <a:t>2</a:t>
            </a:r>
            <a:r>
              <a:rPr lang="th-TH" sz="1600" dirty="0"/>
              <a:t>. ส่งเอกสารวิชาการส่วนบุคคลและเข้าร่วมกิจกรรมการนำเสนอเอกสารวิชาการส่วนบุคคล โดยจะต้องมีผลงานที่มีคุณภาพตามเกณฑ์มาตรฐานและจัดส่งภายในเวลาที่กำหนด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4131" y="137293"/>
            <a:ext cx="749325" cy="74455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89840" y="137293"/>
            <a:ext cx="2643206" cy="24288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902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" y="37306"/>
            <a:ext cx="3581400" cy="755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6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17900" y="37305"/>
            <a:ext cx="3581400" cy="755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234131" y="108223"/>
            <a:ext cx="29789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dirty="0" smtClean="0">
                <a:sym typeface="Wingdings"/>
              </a:rPr>
              <a:t> </a:t>
            </a:r>
            <a:r>
              <a:rPr lang="th-TH" sz="1400" b="1" dirty="0" smtClean="0"/>
              <a:t>จำนวน</a:t>
            </a:r>
            <a:r>
              <a:rPr lang="th-TH" sz="1400" b="1" dirty="0"/>
              <a:t>ผู้เข้ารับการศึกษาอบรม</a:t>
            </a:r>
          </a:p>
          <a:p>
            <a:pPr algn="ctr"/>
            <a:r>
              <a:rPr lang="th-TH" sz="1400" dirty="0" smtClean="0"/>
              <a:t>ผู้</a:t>
            </a:r>
            <a:r>
              <a:rPr lang="th-TH" sz="1400" dirty="0"/>
              <a:t>เข้ารับการศึกษาอบรมจำนวนประมาณ  </a:t>
            </a:r>
            <a:r>
              <a:rPr lang="th-TH" sz="1400" dirty="0" smtClean="0"/>
              <a:t>80 </a:t>
            </a:r>
            <a:r>
              <a:rPr lang="th-TH" sz="1400" dirty="0"/>
              <a:t>คนต่อรุ่น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34131" y="540271"/>
            <a:ext cx="3168354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th-TH" sz="1400" b="1" dirty="0" smtClean="0">
                <a:sym typeface="Wingdings"/>
              </a:rPr>
              <a:t>คุณสมบัติ</a:t>
            </a:r>
            <a:r>
              <a:rPr lang="th-TH" sz="1400" b="1" dirty="0">
                <a:sym typeface="Wingdings"/>
              </a:rPr>
              <a:t>ผู้เข้ารับ</a:t>
            </a:r>
            <a:r>
              <a:rPr lang="th-TH" sz="1400" b="1" dirty="0" smtClean="0">
                <a:sym typeface="Wingdings"/>
              </a:rPr>
              <a:t>การศึกษา</a:t>
            </a:r>
          </a:p>
          <a:p>
            <a:pPr algn="thaiDist"/>
            <a:r>
              <a:rPr lang="th-TH" sz="1400" dirty="0" smtClean="0"/>
              <a:t>        ผู้</a:t>
            </a:r>
            <a:r>
              <a:rPr lang="th-TH" sz="1400" dirty="0"/>
              <a:t>ประสงค์จะเข้าศึกษาอบรมในหลักสูตรฯ  </a:t>
            </a:r>
            <a:r>
              <a:rPr lang="th-TH" sz="1400" u="sng" dirty="0"/>
              <a:t>จะต้องมีคุณสมบัติอย่างใดอย่างหนึ่ง </a:t>
            </a:r>
            <a:r>
              <a:rPr lang="th-TH" sz="1400" u="sng" dirty="0" smtClean="0"/>
              <a:t>ตามเอกสารคู่มือการสมัครเข้ารับการศึกษา  </a:t>
            </a:r>
          </a:p>
          <a:p>
            <a:pPr algn="thaiDist"/>
            <a:r>
              <a:rPr lang="th-TH" sz="1400" dirty="0" smtClean="0"/>
              <a:t>        ผู้สมัคร</a:t>
            </a:r>
            <a:r>
              <a:rPr lang="th-TH" sz="1400" dirty="0"/>
              <a:t>จะต้องสำเร็จการศึกษาระดับปริญญาตรีขึ้นไป  มีอายุไม่ต่ำกว่า 35 ปี และมีประสบการณ์ทำงาน 10 ปี ขึ้นไป  รวมทั้งจะต้องมีความพร้อมที่จะเข้ารับการศึกษาอบรมไม่ต่ำกว่าร้อยละ 75 ของระยะเวลาในการศึกษาอบรมและสามารถเข้าร่วมกิจกรรม จัดทำผลงาน ตามที่กำหนดไว้ใน</a:t>
            </a:r>
            <a:r>
              <a:rPr lang="th-TH" sz="1400" dirty="0" smtClean="0"/>
              <a:t>หลักสูตรได้</a:t>
            </a:r>
            <a:r>
              <a:rPr lang="th-TH" sz="1400" dirty="0"/>
              <a:t>อย่างครบถ้วน   นอกจากนี้จะต้องไม่อยู่ในระหว่างการเข้ารับการศึกษาอบรมในหลักสูตรของหน่วยงานหรือสถาบันอื่นใดในขณะเวลาเดียวกัน เพื่อให้มีเวลาเข้ารับการศึกษาอบรมใน</a:t>
            </a:r>
            <a:r>
              <a:rPr lang="th-TH" sz="1400" dirty="0" smtClean="0"/>
              <a:t>หลักสูตรได้</a:t>
            </a:r>
            <a:r>
              <a:rPr lang="th-TH" sz="1400" dirty="0"/>
              <a:t>อย่างเต็มที่</a:t>
            </a:r>
          </a:p>
          <a:p>
            <a:pPr algn="thaiDist"/>
            <a:r>
              <a:rPr lang="th-TH" sz="1400" b="1" dirty="0" smtClean="0"/>
              <a:t>         ใน</a:t>
            </a:r>
            <a:r>
              <a:rPr lang="th-TH" sz="1400" b="1" dirty="0"/>
              <a:t>การพิจารณาผู้สมัครให้เข้าร่วมหลักสูตร  </a:t>
            </a:r>
            <a:r>
              <a:rPr lang="th-TH" sz="1400" b="1" dirty="0" smtClean="0"/>
              <a:t>ให้เป็นไปตามเกณฑ์</a:t>
            </a:r>
            <a:r>
              <a:rPr lang="th-TH" sz="1400" b="1" dirty="0"/>
              <a:t>การคัดเลือกที่กำหนดไว้และการพิจารณาของคณะกรรมการบริหารหลักสูตรฯ  ให้ถือเป็นที่สิ้นสุด</a:t>
            </a:r>
          </a:p>
          <a:p>
            <a:endParaRPr lang="th-TH" sz="1400" b="1" dirty="0"/>
          </a:p>
        </p:txBody>
      </p:sp>
      <p:sp>
        <p:nvSpPr>
          <p:cNvPr id="47" name="TextBox 46"/>
          <p:cNvSpPr txBox="1"/>
          <p:nvPr/>
        </p:nvSpPr>
        <p:spPr>
          <a:xfrm>
            <a:off x="234130" y="4212679"/>
            <a:ext cx="3168355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th-TH" sz="1400" b="1" dirty="0">
                <a:sym typeface="Wingdings"/>
              </a:rPr>
              <a:t>ค่าธรรมเนียมหลักสูตรฯ และค่าใช้จ่ายอื่นๆ</a:t>
            </a:r>
            <a:endParaRPr lang="th-TH" sz="1400" b="1" dirty="0" smtClean="0">
              <a:sym typeface="Wingdings"/>
            </a:endParaRPr>
          </a:p>
          <a:p>
            <a:pPr algn="thaiDist"/>
            <a:r>
              <a:rPr lang="th-TH" sz="1400" dirty="0"/>
              <a:t>        </a:t>
            </a:r>
            <a:r>
              <a:rPr lang="th-TH" sz="1400" dirty="0">
                <a:sym typeface="Wingdings"/>
              </a:rPr>
              <a:t></a:t>
            </a:r>
            <a:r>
              <a:rPr lang="th-TH" sz="1400" dirty="0" smtClean="0"/>
              <a:t>ค่าธรรมเนียม</a:t>
            </a:r>
            <a:r>
              <a:rPr lang="th-TH" sz="1400" dirty="0"/>
              <a:t>ตลอดหลักสูตรฯ  </a:t>
            </a:r>
            <a:r>
              <a:rPr lang="th-TH" sz="1400" dirty="0" smtClean="0"/>
              <a:t>100,000  </a:t>
            </a:r>
            <a:r>
              <a:rPr lang="th-TH" sz="1400" dirty="0"/>
              <a:t>บาท</a:t>
            </a:r>
          </a:p>
          <a:p>
            <a:pPr algn="thaiDist"/>
            <a:r>
              <a:rPr lang="th-TH" sz="1400" dirty="0"/>
              <a:t> </a:t>
            </a:r>
            <a:r>
              <a:rPr lang="th-TH" sz="1400" dirty="0" smtClean="0"/>
              <a:t>             - เป็น</a:t>
            </a:r>
            <a:r>
              <a:rPr lang="th-TH" sz="1400" dirty="0"/>
              <a:t>ค่าธรรมเนียม รวมค่าเอกสาร ค่าอาหาร ค่าใช้จ่ายในการศึกษาดูงานภายในประเทศที่หลักสูตรเป็นผู้กำหนด (การพักโรงแรมจะเป็นห้องพักคู่ 2 ท่าน/ห้อง/คืน)  ทั้งนี้ ไม่นับรวมค่าใช้จ่ายในการเดินทางมาอบรมและการศึกษาดู</a:t>
            </a:r>
            <a:r>
              <a:rPr lang="th-TH" sz="1400" dirty="0" smtClean="0"/>
              <a:t>งานต่างประเทศ             </a:t>
            </a:r>
          </a:p>
          <a:p>
            <a:pPr algn="thaiDist"/>
            <a:r>
              <a:rPr lang="th-TH" sz="1400" dirty="0"/>
              <a:t> </a:t>
            </a:r>
            <a:r>
              <a:rPr lang="th-TH" sz="1400" dirty="0" smtClean="0"/>
              <a:t>           - อัตรา</a:t>
            </a:r>
            <a:r>
              <a:rPr lang="th-TH" sz="1400" dirty="0"/>
              <a:t>ดังกล่าวได้รับการยกเว้นภาษีมูลค่าเพิ่มและไม่หักภาษี ณ ที่จ่าย</a:t>
            </a:r>
          </a:p>
          <a:p>
            <a:pPr algn="thaiDist"/>
            <a:r>
              <a:rPr lang="th-TH" sz="1400" dirty="0" smtClean="0"/>
              <a:t>             - ข้าราชการ</a:t>
            </a:r>
            <a:r>
              <a:rPr lang="th-TH" sz="1400" dirty="0"/>
              <a:t>มีสิทธิ์เบิกค่าใช้จ่ายจากหน่วยงานต้นสังกัดได้ตามระเบียบของทางราชการ</a:t>
            </a:r>
          </a:p>
          <a:p>
            <a:pPr algn="thaiDist"/>
            <a:r>
              <a:rPr lang="th-TH" sz="1400" dirty="0"/>
              <a:t> </a:t>
            </a:r>
            <a:r>
              <a:rPr lang="th-TH" sz="1400" dirty="0" smtClean="0"/>
              <a:t>        </a:t>
            </a:r>
            <a:r>
              <a:rPr lang="th-TH" sz="1400" dirty="0" smtClean="0">
                <a:sym typeface="Wingdings"/>
              </a:rPr>
              <a:t></a:t>
            </a:r>
            <a:r>
              <a:rPr lang="th-TH" sz="1400" dirty="0" smtClean="0"/>
              <a:t>ค่าใช้จ่าย</a:t>
            </a:r>
            <a:r>
              <a:rPr lang="th-TH" sz="1400" dirty="0"/>
              <a:t>ในการเดินทางศึกษาดูงาน</a:t>
            </a:r>
            <a:r>
              <a:rPr lang="th-TH" sz="1400" dirty="0" smtClean="0"/>
              <a:t>ต่างประเทศ</a:t>
            </a:r>
          </a:p>
          <a:p>
            <a:pPr algn="thaiDist"/>
            <a:r>
              <a:rPr lang="th-TH" sz="1400" dirty="0"/>
              <a:t> </a:t>
            </a:r>
            <a:r>
              <a:rPr lang="th-TH" sz="1400" dirty="0" smtClean="0"/>
              <a:t>             </a:t>
            </a:r>
            <a:r>
              <a:rPr lang="th-TH" sz="1400" dirty="0"/>
              <a:t>(ตามความสมัครใจ)  </a:t>
            </a:r>
          </a:p>
          <a:p>
            <a:pPr algn="thaiDist"/>
            <a:r>
              <a:rPr lang="th-TH" sz="1400" dirty="0"/>
              <a:t> </a:t>
            </a:r>
            <a:r>
              <a:rPr lang="th-TH" sz="1400" dirty="0" smtClean="0"/>
              <a:t>            - </a:t>
            </a:r>
            <a:r>
              <a:rPr lang="th-TH" sz="1400" dirty="0"/>
              <a:t>ตามที่จ่ายจริงแต่ไม่</a:t>
            </a:r>
            <a:r>
              <a:rPr lang="th-TH" sz="1400" dirty="0" smtClean="0"/>
              <a:t>เกิน 120,000  </a:t>
            </a:r>
            <a:r>
              <a:rPr lang="th-TH" sz="1400" dirty="0"/>
              <a:t>บาท (กรณีเฉพาะตั๋วเครื่องบินชั้นประหยัดและห้องพักคู่ </a:t>
            </a:r>
            <a:r>
              <a:rPr lang="th-TH" sz="1400" dirty="0" smtClean="0"/>
              <a:t>2 </a:t>
            </a:r>
            <a:r>
              <a:rPr lang="th-TH" sz="1400" dirty="0"/>
              <a:t>ท่าน/ห้อง/คืน)</a:t>
            </a:r>
          </a:p>
          <a:p>
            <a:pPr algn="thaiDist"/>
            <a:endParaRPr lang="th-TH" sz="1400" b="1" dirty="0"/>
          </a:p>
        </p:txBody>
      </p:sp>
      <p:sp>
        <p:nvSpPr>
          <p:cNvPr id="48" name="TextBox 47"/>
          <p:cNvSpPr txBox="1"/>
          <p:nvPr/>
        </p:nvSpPr>
        <p:spPr>
          <a:xfrm>
            <a:off x="3690516" y="108223"/>
            <a:ext cx="3332584" cy="41857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400" dirty="0">
                <a:sym typeface="Wingdings"/>
              </a:rPr>
              <a:t> </a:t>
            </a:r>
            <a:r>
              <a:rPr lang="th-TH" sz="1400" b="1" dirty="0">
                <a:sym typeface="Wingdings"/>
              </a:rPr>
              <a:t>เอกสารประกอบการสมัคร</a:t>
            </a:r>
          </a:p>
          <a:p>
            <a:pPr algn="thaiDist"/>
            <a:r>
              <a:rPr lang="th-TH" sz="1400" dirty="0" smtClean="0">
                <a:sym typeface="Wingdings"/>
              </a:rPr>
              <a:t> </a:t>
            </a:r>
            <a:r>
              <a:rPr lang="th-TH" sz="1400" dirty="0">
                <a:sym typeface="Wingdings"/>
              </a:rPr>
              <a:t>กรอกรายละเอียดในใบสมัคร </a:t>
            </a:r>
            <a:r>
              <a:rPr lang="th-TH" sz="1400" dirty="0" smtClean="0">
                <a:sym typeface="Wingdings"/>
              </a:rPr>
              <a:t>โดยดาวน์โหลดทาง</a:t>
            </a:r>
            <a:r>
              <a:rPr lang="en-US" sz="1200" dirty="0" smtClean="0">
                <a:sym typeface="Wingdings"/>
              </a:rPr>
              <a:t>www.igpthai.org </a:t>
            </a:r>
            <a:r>
              <a:rPr lang="th-TH" sz="1200" dirty="0" smtClean="0">
                <a:sym typeface="Wingdings"/>
              </a:rPr>
              <a:t>และ </a:t>
            </a:r>
            <a:r>
              <a:rPr lang="en-US" sz="1200" dirty="0" smtClean="0">
                <a:sym typeface="Wingdings"/>
              </a:rPr>
              <a:t>www.opdc.go.th</a:t>
            </a:r>
            <a:r>
              <a:rPr lang="th-TH" sz="1200" dirty="0" smtClean="0">
                <a:sym typeface="Wingdings"/>
              </a:rPr>
              <a:t>  </a:t>
            </a:r>
            <a:r>
              <a:rPr lang="th-TH" sz="1400" dirty="0" smtClean="0">
                <a:sym typeface="Wingdings"/>
              </a:rPr>
              <a:t>พร้อมแนบสำเนา</a:t>
            </a:r>
            <a:r>
              <a:rPr lang="th-TH" sz="1400" dirty="0">
                <a:sym typeface="Wingdings"/>
              </a:rPr>
              <a:t>บัตรข้าราชการ หรือบัตรประชาชน และรูปถ่ายขนาด 2 นิ้วหน้าตรง จำนวน 2 รูป  (ถ่ายไม่เกิน 6 เดือน)  </a:t>
            </a:r>
            <a:r>
              <a:rPr lang="th-TH" sz="1400" dirty="0" smtClean="0">
                <a:sym typeface="Wingdings"/>
              </a:rPr>
              <a:t>ส่ง</a:t>
            </a:r>
            <a:r>
              <a:rPr lang="th-TH" sz="1400" dirty="0">
                <a:sym typeface="Wingdings"/>
              </a:rPr>
              <a:t>ได้ที่</a:t>
            </a:r>
          </a:p>
          <a:p>
            <a:r>
              <a:rPr lang="th-TH" sz="1400" dirty="0" smtClean="0">
                <a:sym typeface="Wingdings"/>
              </a:rPr>
              <a:t>(</a:t>
            </a:r>
            <a:r>
              <a:rPr lang="th-TH" sz="1400" dirty="0">
                <a:sym typeface="Wingdings"/>
              </a:rPr>
              <a:t>1</a:t>
            </a:r>
            <a:r>
              <a:rPr lang="th-TH" sz="1400" dirty="0" smtClean="0">
                <a:sym typeface="Wingdings"/>
              </a:rPr>
              <a:t>) </a:t>
            </a:r>
            <a:r>
              <a:rPr lang="en-US" sz="1400" dirty="0" smtClean="0">
                <a:sym typeface="Wingdings"/>
              </a:rPr>
              <a:t> </a:t>
            </a:r>
            <a:r>
              <a:rPr lang="en-US" sz="1200" dirty="0">
                <a:sym typeface="Wingdings"/>
              </a:rPr>
              <a:t>e-mail : </a:t>
            </a:r>
            <a:r>
              <a:rPr lang="en-US" sz="1200" dirty="0" smtClean="0">
                <a:sym typeface="Wingdings"/>
              </a:rPr>
              <a:t>GGSD2@igpthai.org</a:t>
            </a:r>
            <a:endParaRPr lang="en-US" sz="1200" dirty="0">
              <a:sym typeface="Wingdings"/>
            </a:endParaRPr>
          </a:p>
          <a:p>
            <a:r>
              <a:rPr lang="th-TH" sz="1400" dirty="0" smtClean="0">
                <a:sym typeface="Wingdings"/>
              </a:rPr>
              <a:t>(2)  </a:t>
            </a:r>
            <a:r>
              <a:rPr lang="th-TH" sz="1400" dirty="0">
                <a:sym typeface="Wingdings"/>
              </a:rPr>
              <a:t>ไปรษณีย์ จ่าหน้าซองถึง</a:t>
            </a:r>
          </a:p>
          <a:p>
            <a:r>
              <a:rPr lang="th-TH" sz="1400" dirty="0" smtClean="0">
                <a:sym typeface="Wingdings"/>
              </a:rPr>
              <a:t>โครงการหลักสูตร การ</a:t>
            </a:r>
            <a:r>
              <a:rPr lang="th-TH" sz="1400" dirty="0">
                <a:sym typeface="Wingdings"/>
              </a:rPr>
              <a:t>บริหารกิจการบ้านเมืองที่ดี เพื่อการพัฒนาอย่าง</a:t>
            </a:r>
            <a:r>
              <a:rPr lang="th-TH" sz="1400" dirty="0" smtClean="0">
                <a:sym typeface="Wingdings"/>
              </a:rPr>
              <a:t>ยั่งยืน    สถาบัน</a:t>
            </a:r>
            <a:r>
              <a:rPr lang="th-TH" sz="1400" dirty="0">
                <a:sym typeface="Wingdings"/>
              </a:rPr>
              <a:t>ส่งเสริมการบริหารกิจการบ้านเมืองที่ดี </a:t>
            </a:r>
            <a:r>
              <a:rPr lang="th-TH" sz="1400" dirty="0" smtClean="0">
                <a:sym typeface="Wingdings"/>
              </a:rPr>
              <a:t>       สำนักงาน ก.พ.ร.  ศูนย์</a:t>
            </a:r>
            <a:r>
              <a:rPr lang="th-TH" sz="1400" dirty="0">
                <a:sym typeface="Wingdings"/>
              </a:rPr>
              <a:t>ราชการเฉลิมพระเกียรติ 80 พรรษา</a:t>
            </a:r>
          </a:p>
          <a:p>
            <a:r>
              <a:rPr lang="th-TH" sz="1400" dirty="0" smtClean="0">
                <a:sym typeface="Wingdings"/>
              </a:rPr>
              <a:t>เลขที่ </a:t>
            </a:r>
            <a:r>
              <a:rPr lang="th-TH" sz="1400" dirty="0">
                <a:sym typeface="Wingdings"/>
              </a:rPr>
              <a:t>120 อาคารรัฐประศาสนภักดี ชั้น 9 ถนนแจ้งวัฒนะ</a:t>
            </a:r>
          </a:p>
          <a:p>
            <a:r>
              <a:rPr lang="th-TH" sz="1400" dirty="0" smtClean="0">
                <a:sym typeface="Wingdings"/>
              </a:rPr>
              <a:t>แขวง</a:t>
            </a:r>
            <a:r>
              <a:rPr lang="th-TH" sz="1400" dirty="0">
                <a:sym typeface="Wingdings"/>
              </a:rPr>
              <a:t>ทุ่งสองห้อง เขตหลักสี่ กรุงเทพฯ 10210 </a:t>
            </a:r>
            <a:endParaRPr lang="th-TH" sz="1400" dirty="0" smtClean="0">
              <a:sym typeface="Wingdings"/>
            </a:endParaRPr>
          </a:p>
          <a:p>
            <a:r>
              <a:rPr lang="th-TH" sz="1400" dirty="0" smtClean="0">
                <a:sym typeface="Wingdings"/>
              </a:rPr>
              <a:t>(</a:t>
            </a:r>
            <a:r>
              <a:rPr lang="th-TH" sz="1400" dirty="0">
                <a:sym typeface="Wingdings"/>
              </a:rPr>
              <a:t>3</a:t>
            </a:r>
            <a:r>
              <a:rPr lang="th-TH" sz="1400" dirty="0" smtClean="0">
                <a:sym typeface="Wingdings"/>
              </a:rPr>
              <a:t>)   </a:t>
            </a:r>
            <a:r>
              <a:rPr lang="th-TH" sz="1400" dirty="0">
                <a:sym typeface="Wingdings"/>
              </a:rPr>
              <a:t>ยื่นเอกสารสมัครด้วยตนเอง</a:t>
            </a:r>
          </a:p>
          <a:p>
            <a:r>
              <a:rPr lang="th-TH" sz="1400" dirty="0" smtClean="0">
                <a:sym typeface="Wingdings"/>
              </a:rPr>
              <a:t>โครงการหลักสูตร การ</a:t>
            </a:r>
            <a:r>
              <a:rPr lang="th-TH" sz="1400" dirty="0">
                <a:sym typeface="Wingdings"/>
              </a:rPr>
              <a:t>บริหารกิจการบ้านเมืองที่ดี เพื่อการพัฒนาอย่าง</a:t>
            </a:r>
            <a:r>
              <a:rPr lang="th-TH" sz="1400" dirty="0" smtClean="0">
                <a:sym typeface="Wingdings"/>
              </a:rPr>
              <a:t>ยั่งยืน  สถาบัน</a:t>
            </a:r>
            <a:r>
              <a:rPr lang="th-TH" sz="1400" dirty="0">
                <a:sym typeface="Wingdings"/>
              </a:rPr>
              <a:t>ส่งเสริมการบริหารกิจการบ้านเมืองที่ดี</a:t>
            </a:r>
          </a:p>
          <a:p>
            <a:r>
              <a:rPr lang="th-TH" sz="1400" dirty="0" smtClean="0">
                <a:sym typeface="Wingdings"/>
              </a:rPr>
              <a:t>สำนักงาน </a:t>
            </a:r>
            <a:r>
              <a:rPr lang="th-TH" sz="1400" dirty="0">
                <a:sym typeface="Wingdings"/>
              </a:rPr>
              <a:t>ก.พ.ร.  </a:t>
            </a:r>
            <a:r>
              <a:rPr lang="th-TH" sz="1400" dirty="0" smtClean="0">
                <a:sym typeface="Wingdings"/>
              </a:rPr>
              <a:t>ศูนย์</a:t>
            </a:r>
            <a:r>
              <a:rPr lang="th-TH" sz="1400" dirty="0">
                <a:sym typeface="Wingdings"/>
              </a:rPr>
              <a:t>ราชการเฉลิมพระเกียรติ 80 พรรษา</a:t>
            </a:r>
          </a:p>
          <a:p>
            <a:r>
              <a:rPr lang="th-TH" sz="1400" dirty="0">
                <a:sym typeface="Wingdings"/>
              </a:rPr>
              <a:t>เลขที่ 120 อาคารรัฐประศาสนภักดี ชั้น 9 ถนนแจ้งวัฒนะ</a:t>
            </a:r>
          </a:p>
          <a:p>
            <a:r>
              <a:rPr lang="th-TH" sz="1400" dirty="0">
                <a:sym typeface="Wingdings"/>
              </a:rPr>
              <a:t>แขวงทุ่งสองห้อง เขตหลักสี่ กรุงเทพฯ 10210 </a:t>
            </a:r>
          </a:p>
          <a:p>
            <a:endParaRPr lang="th-TH" sz="1400" dirty="0">
              <a:sym typeface="Wingdings"/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690516" y="3940904"/>
            <a:ext cx="3168352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Ø"/>
            </a:pPr>
            <a:r>
              <a:rPr lang="th-TH" sz="1400" b="1" dirty="0" smtClean="0">
                <a:sym typeface="Wingdings"/>
              </a:rPr>
              <a:t>กำหนดการรับสมัครและประกาศรายชื่อผู้เข้ารับการอบรม</a:t>
            </a:r>
          </a:p>
          <a:p>
            <a:r>
              <a:rPr lang="th-TH" sz="1400" b="1" dirty="0" smtClean="0">
                <a:sym typeface="Wingdings"/>
              </a:rPr>
              <a:t>ระยะเวลาการรับสมัคร</a:t>
            </a:r>
          </a:p>
          <a:p>
            <a:r>
              <a:rPr lang="th-TH" sz="1400" dirty="0" smtClean="0">
                <a:sym typeface="Wingdings"/>
              </a:rPr>
              <a:t>ตั้งแต่วันที่  1  พฤศจิกายน 2556  -  17  มกราคม  2557</a:t>
            </a:r>
            <a:endParaRPr lang="th-TH" sz="1400" dirty="0">
              <a:sym typeface="Wingdings"/>
            </a:endParaRPr>
          </a:p>
          <a:p>
            <a:pPr algn="thaiDist"/>
            <a:r>
              <a:rPr lang="th-TH" sz="1400" b="1" dirty="0" smtClean="0">
                <a:sym typeface="Wingdings"/>
              </a:rPr>
              <a:t>ประกาศรายชื่อผู้ผ่านการคัดเลือก</a:t>
            </a:r>
          </a:p>
          <a:p>
            <a:r>
              <a:rPr lang="th-TH" sz="1400" dirty="0" smtClean="0">
                <a:sym typeface="Wingdings"/>
              </a:rPr>
              <a:t>วันที่ 27 มกราคม 2557 ผ่านทาง</a:t>
            </a:r>
            <a:r>
              <a:rPr lang="en-US" sz="1400" dirty="0" smtClean="0">
                <a:sym typeface="Wingdings"/>
              </a:rPr>
              <a:t>  </a:t>
            </a:r>
            <a:r>
              <a:rPr lang="en-US" sz="1200" dirty="0" smtClean="0">
                <a:sym typeface="Wingdings"/>
              </a:rPr>
              <a:t>www.igpthai.org</a:t>
            </a:r>
            <a:r>
              <a:rPr lang="th-TH" sz="1200" dirty="0" smtClean="0">
                <a:sym typeface="Wingdings"/>
              </a:rPr>
              <a:t>   </a:t>
            </a:r>
            <a:r>
              <a:rPr lang="th-TH" sz="1400" dirty="0" smtClean="0">
                <a:sym typeface="Wingdings"/>
              </a:rPr>
              <a:t>และ  </a:t>
            </a:r>
            <a:r>
              <a:rPr lang="en-US" sz="1200" dirty="0" smtClean="0">
                <a:sym typeface="Wingdings"/>
              </a:rPr>
              <a:t>www.opdc.go.th</a:t>
            </a:r>
          </a:p>
          <a:p>
            <a:pPr algn="thaiDist"/>
            <a:r>
              <a:rPr lang="th-TH" sz="1400" b="1" dirty="0" smtClean="0">
                <a:sym typeface="Wingdings"/>
              </a:rPr>
              <a:t>กำหนดวันรายงานตัวและชำระค่าธรรมเนียม</a:t>
            </a:r>
          </a:p>
          <a:p>
            <a:pPr algn="thaiDist"/>
            <a:r>
              <a:rPr lang="th-TH" sz="1400" dirty="0" smtClean="0">
                <a:sym typeface="Wingdings"/>
              </a:rPr>
              <a:t>วันที่  3</a:t>
            </a:r>
            <a:r>
              <a:rPr lang="en-US" sz="1400" dirty="0">
                <a:sym typeface="Wingdings"/>
              </a:rPr>
              <a:t>-</a:t>
            </a:r>
            <a:r>
              <a:rPr lang="th-TH" sz="1400" dirty="0" smtClean="0">
                <a:sym typeface="Wingdings"/>
              </a:rPr>
              <a:t> 8  กุมภาพันธ์  2557</a:t>
            </a:r>
            <a:endParaRPr lang="th-TH" sz="1200" dirty="0" smtClean="0">
              <a:sym typeface="Wingdings"/>
            </a:endParaRPr>
          </a:p>
          <a:p>
            <a:pPr algn="thaiDist"/>
            <a:endParaRPr lang="en-US" sz="1400" dirty="0" smtClean="0">
              <a:sym typeface="Wingdings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3618508" y="5924609"/>
            <a:ext cx="3429000" cy="16004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th-TH" sz="1400" dirty="0" smtClean="0">
                <a:sym typeface="Wingdings"/>
              </a:rPr>
              <a:t>สอบถามข้อมูลเพิ่มเติมได้ที่</a:t>
            </a:r>
          </a:p>
          <a:p>
            <a:pPr algn="ctr"/>
            <a:r>
              <a:rPr lang="th-TH" sz="1400" dirty="0" smtClean="0">
                <a:sym typeface="Wingdings"/>
              </a:rPr>
              <a:t>โครงการหลักสูตร</a:t>
            </a:r>
          </a:p>
          <a:p>
            <a:pPr algn="ctr"/>
            <a:r>
              <a:rPr lang="th-TH" sz="1400" dirty="0" smtClean="0">
                <a:sym typeface="Wingdings"/>
              </a:rPr>
              <a:t>การ</a:t>
            </a:r>
            <a:r>
              <a:rPr lang="th-TH" sz="1400" dirty="0">
                <a:sym typeface="Wingdings"/>
              </a:rPr>
              <a:t>บริหารกิจการบ้านเมือง</a:t>
            </a:r>
            <a:r>
              <a:rPr lang="th-TH" sz="1400" dirty="0" smtClean="0">
                <a:sym typeface="Wingdings"/>
              </a:rPr>
              <a:t>ที่ดี เพื่อ</a:t>
            </a:r>
            <a:r>
              <a:rPr lang="th-TH" sz="1400" dirty="0">
                <a:sym typeface="Wingdings"/>
              </a:rPr>
              <a:t>การพัฒนาอย่างยั่งยืน </a:t>
            </a:r>
            <a:endParaRPr lang="th-TH" sz="1400" dirty="0" smtClean="0">
              <a:sym typeface="Wingdings"/>
            </a:endParaRPr>
          </a:p>
          <a:p>
            <a:pPr algn="ctr"/>
            <a:r>
              <a:rPr lang="th-TH" sz="1400" dirty="0" smtClean="0">
                <a:sym typeface="Wingdings"/>
              </a:rPr>
              <a:t> </a:t>
            </a:r>
            <a:r>
              <a:rPr lang="th-TH" sz="1400" dirty="0">
                <a:sym typeface="Wingdings"/>
              </a:rPr>
              <a:t>สถาบันส่งเสริมการบริหารกิจการบ้านเมืองที่ดี</a:t>
            </a:r>
          </a:p>
          <a:p>
            <a:pPr algn="ctr"/>
            <a:r>
              <a:rPr lang="th-TH" sz="1400" dirty="0">
                <a:sym typeface="Wingdings"/>
              </a:rPr>
              <a:t>สำนักงาน ก.พ.ร.  </a:t>
            </a:r>
          </a:p>
          <a:p>
            <a:pPr algn="ctr"/>
            <a:r>
              <a:rPr lang="th-TH" sz="1400" dirty="0">
                <a:sym typeface="Wingdings"/>
              </a:rPr>
              <a:t>หมายเลข</a:t>
            </a:r>
            <a:r>
              <a:rPr lang="th-TH" sz="1400" dirty="0" smtClean="0">
                <a:sym typeface="Wingdings"/>
              </a:rPr>
              <a:t>โทรศัพท์ 02-141-9019-20 โทรสาร 02-143-7909</a:t>
            </a:r>
          </a:p>
          <a:p>
            <a:pPr algn="ctr"/>
            <a:r>
              <a:rPr lang="en-US" sz="1400" dirty="0">
                <a:sym typeface="Wingdings"/>
              </a:rPr>
              <a:t>e-mail : </a:t>
            </a:r>
            <a:r>
              <a:rPr lang="en-US" sz="1400" dirty="0" smtClean="0">
                <a:sym typeface="Wingdings"/>
              </a:rPr>
              <a:t>GGSD2@igpthai.org</a:t>
            </a:r>
            <a:endParaRPr lang="th-TH" sz="1400" dirty="0">
              <a:sym typeface="Wingdings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7061200" y="46831"/>
            <a:ext cx="3581400" cy="75596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h-TH"/>
          </a:p>
        </p:txBody>
      </p:sp>
      <p:pic>
        <p:nvPicPr>
          <p:cNvPr id="13" name="Picture 3"/>
          <p:cNvPicPr>
            <a:picLocks noChangeAspect="1" noChangeArrowheads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2392363"/>
            <a:ext cx="3543300" cy="3124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7099300" y="1023589"/>
            <a:ext cx="35814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b="1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หลักสูตร</a:t>
            </a:r>
          </a:p>
          <a:p>
            <a:r>
              <a:rPr lang="th-TH" b="1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การบริหารกิจการบ้านเมืองที่ดี </a:t>
            </a:r>
          </a:p>
          <a:p>
            <a:r>
              <a:rPr lang="th-TH" b="1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เพื่อการพัฒนาอย่างยั่งยืน</a:t>
            </a:r>
          </a:p>
          <a:p>
            <a:r>
              <a:rPr lang="th-TH" b="1" dirty="0" smtClean="0">
                <a:solidFill>
                  <a:schemeClr val="tx2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สำหรับนักบริหารระดับสูง</a:t>
            </a:r>
            <a:endParaRPr lang="th-TH" b="1" dirty="0">
              <a:solidFill>
                <a:schemeClr val="tx2"/>
              </a:solidFill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4544" y="188913"/>
            <a:ext cx="894556" cy="8346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7346964" y="2494747"/>
            <a:ext cx="314799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latin typeface="Agency FB" pitchFamily="34" charset="0"/>
                <a:cs typeface="Cordia News" pitchFamily="34" charset="-34"/>
              </a:rPr>
              <a:t>Executive Program</a:t>
            </a:r>
          </a:p>
          <a:p>
            <a:pPr algn="ctr"/>
            <a:r>
              <a:rPr lang="en-US" sz="2800" b="1" dirty="0" smtClean="0">
                <a:latin typeface="Agency FB" pitchFamily="34" charset="0"/>
                <a:cs typeface="Cordia News" pitchFamily="34" charset="-34"/>
              </a:rPr>
              <a:t>Good Governance</a:t>
            </a:r>
          </a:p>
          <a:p>
            <a:pPr algn="ctr"/>
            <a:r>
              <a:rPr lang="en-US" sz="2800" b="1" dirty="0" smtClean="0">
                <a:latin typeface="Agency FB" pitchFamily="34" charset="0"/>
                <a:cs typeface="Cordia News" pitchFamily="34" charset="-34"/>
              </a:rPr>
              <a:t> for Sustainable Development</a:t>
            </a:r>
          </a:p>
          <a:p>
            <a:pPr algn="r"/>
            <a:endParaRPr lang="th-TH" sz="2400" dirty="0">
              <a:latin typeface="Cordia News" pitchFamily="34" charset="-34"/>
              <a:cs typeface="Cordia News" pitchFamily="34" charset="-34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275658" y="5923771"/>
            <a:ext cx="1371600" cy="415498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th-TH" dirty="0" smtClean="0"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รุ่นที่ 2</a:t>
            </a:r>
            <a:endParaRPr lang="th-TH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5012" y="6876975"/>
            <a:ext cx="1594724" cy="5923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309377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1939</TotalTime>
  <Words>1310</Words>
  <Application>Microsoft Office PowerPoint</Application>
  <PresentationFormat>Custom</PresentationFormat>
  <Paragraphs>98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170</cp:revision>
  <cp:lastPrinted>2013-09-19T07:28:53Z</cp:lastPrinted>
  <dcterms:created xsi:type="dcterms:W3CDTF">2006-08-16T00:00:00Z</dcterms:created>
  <dcterms:modified xsi:type="dcterms:W3CDTF">2013-09-19T13:27:56Z</dcterms:modified>
</cp:coreProperties>
</file>